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4"/>
  </p:sldMasterIdLst>
  <p:notesMasterIdLst>
    <p:notesMasterId r:id="rId9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1" r:id="rId19"/>
    <p:sldId id="272" r:id="rId20"/>
    <p:sldId id="270" r:id="rId21"/>
    <p:sldId id="273" r:id="rId22"/>
    <p:sldId id="274" r:id="rId23"/>
    <p:sldId id="275" r:id="rId24"/>
    <p:sldId id="276" r:id="rId25"/>
    <p:sldId id="277" r:id="rId26"/>
    <p:sldId id="279" r:id="rId27"/>
    <p:sldId id="280" r:id="rId28"/>
    <p:sldId id="281" r:id="rId29"/>
    <p:sldId id="282" r:id="rId30"/>
    <p:sldId id="283" r:id="rId31"/>
    <p:sldId id="284" r:id="rId32"/>
    <p:sldId id="285" r:id="rId33"/>
    <p:sldId id="335" r:id="rId34"/>
    <p:sldId id="288" r:id="rId35"/>
    <p:sldId id="289" r:id="rId36"/>
    <p:sldId id="290" r:id="rId37"/>
    <p:sldId id="291" r:id="rId38"/>
    <p:sldId id="292" r:id="rId39"/>
    <p:sldId id="293" r:id="rId40"/>
    <p:sldId id="294" r:id="rId41"/>
    <p:sldId id="296" r:id="rId42"/>
    <p:sldId id="297" r:id="rId43"/>
    <p:sldId id="298" r:id="rId44"/>
    <p:sldId id="336" r:id="rId45"/>
    <p:sldId id="337" r:id="rId46"/>
    <p:sldId id="299" r:id="rId47"/>
    <p:sldId id="295" r:id="rId48"/>
    <p:sldId id="300" r:id="rId49"/>
    <p:sldId id="324" r:id="rId50"/>
    <p:sldId id="325" r:id="rId51"/>
    <p:sldId id="326" r:id="rId52"/>
    <p:sldId id="327" r:id="rId53"/>
    <p:sldId id="328" r:id="rId54"/>
    <p:sldId id="301" r:id="rId55"/>
    <p:sldId id="305" r:id="rId56"/>
    <p:sldId id="306" r:id="rId57"/>
    <p:sldId id="307" r:id="rId58"/>
    <p:sldId id="308" r:id="rId59"/>
    <p:sldId id="314" r:id="rId60"/>
    <p:sldId id="316" r:id="rId61"/>
    <p:sldId id="303" r:id="rId62"/>
    <p:sldId id="317" r:id="rId63"/>
    <p:sldId id="309" r:id="rId64"/>
    <p:sldId id="331" r:id="rId65"/>
    <p:sldId id="302" r:id="rId66"/>
    <p:sldId id="313" r:id="rId67"/>
    <p:sldId id="315" r:id="rId68"/>
    <p:sldId id="311" r:id="rId69"/>
    <p:sldId id="332" r:id="rId70"/>
    <p:sldId id="318" r:id="rId71"/>
    <p:sldId id="333" r:id="rId72"/>
    <p:sldId id="334" r:id="rId73"/>
    <p:sldId id="322" r:id="rId74"/>
    <p:sldId id="340" r:id="rId75"/>
    <p:sldId id="341" r:id="rId76"/>
    <p:sldId id="342" r:id="rId77"/>
    <p:sldId id="343" r:id="rId78"/>
    <p:sldId id="344" r:id="rId79"/>
    <p:sldId id="345" r:id="rId80"/>
    <p:sldId id="346" r:id="rId81"/>
    <p:sldId id="349" r:id="rId82"/>
    <p:sldId id="350" r:id="rId83"/>
    <p:sldId id="347" r:id="rId84"/>
    <p:sldId id="352" r:id="rId85"/>
    <p:sldId id="348" r:id="rId86"/>
    <p:sldId id="353" r:id="rId87"/>
    <p:sldId id="354" r:id="rId88"/>
    <p:sldId id="355" r:id="rId89"/>
    <p:sldId id="356" r:id="rId90"/>
    <p:sldId id="357" r:id="rId91"/>
    <p:sldId id="321" r:id="rId92"/>
    <p:sldId id="338" r:id="rId93"/>
    <p:sldId id="323" r:id="rId94"/>
    <p:sldId id="358" r:id="rId95"/>
    <p:sldId id="359" r:id="rId96"/>
    <p:sldId id="360" r:id="rId97"/>
    <p:sldId id="329" r:id="rId9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49" autoAdjust="0"/>
  </p:normalViewPr>
  <p:slideViewPr>
    <p:cSldViewPr snapToGrid="0">
      <p:cViewPr varScale="1">
        <p:scale>
          <a:sx n="67" d="100"/>
          <a:sy n="67" d="100"/>
        </p:scale>
        <p:origin x="61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4935DD1-E710-48BE-A435-2B5254A5DD62}" type="datetimeFigureOut">
              <a:rPr lang="en-US" smtClean="0"/>
              <a:t>11/4/2025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394A69B-8191-4CBB-AE35-39FE94ED3DD6}" type="slidenum">
              <a:rPr lang="en-US" smtClean="0"/>
              <a:t>‹#›</a:t>
            </a:fld>
            <a:endParaRPr lang="en-US"/>
          </a:p>
        </p:txBody>
      </p:sp>
    </p:spTree>
    <p:extLst>
      <p:ext uri="{BB962C8B-B14F-4D97-AF65-F5344CB8AC3E}">
        <p14:creationId xmlns:p14="http://schemas.microsoft.com/office/powerpoint/2010/main" val="2398192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9D6CD37F-92DA-4D4C-A8F7-2C84EAE58F65}" type="datetime1">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908674" y="6065837"/>
            <a:ext cx="764215" cy="487680"/>
          </a:xfrm>
        </p:spPr>
        <p:txBody>
          <a:bodyPr/>
          <a:lstStyle/>
          <a:p>
            <a:r>
              <a:rPr lang="en-US" dirty="0"/>
              <a:t>1</a:t>
            </a:r>
          </a:p>
        </p:txBody>
      </p:sp>
    </p:spTree>
    <p:extLst>
      <p:ext uri="{BB962C8B-B14F-4D97-AF65-F5344CB8AC3E}">
        <p14:creationId xmlns:p14="http://schemas.microsoft.com/office/powerpoint/2010/main" val="81087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E75367-43C9-4105-903B-A05B4735791C}" type="datetime1">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3031454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D51FDF-4B55-4C05-8B83-B6A337CAE652}" type="datetime1">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1460782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E3204D-AD1A-4DCF-9E55-3E288C73E17C}" type="datetime1">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33715-2A87-4479-A9FC-0DA0C558CFE2}"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88808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E395460-3EA2-4F68-8D2D-A0E9301EBD4F}" type="datetime1">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29857461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E956C906-2473-40D1-8F18-F8854F285887}" type="datetime1">
              <a:rPr lang="en-US" smtClean="0"/>
              <a:t>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1949686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85DEBFA-93F7-499E-A4D2-EF57766EFAF3}" type="datetime1">
              <a:rPr lang="en-US" smtClean="0"/>
              <a:t>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1580548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35C3E1-EBE0-483D-AE15-9ECA555938DD}" type="datetime1">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3710120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A920D9-843B-4BD3-B31A-D1DFDF14B7BC}" type="datetime1">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2436096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98B24-BC8E-45C6-9222-CCA1EBEACFAE}" type="datetime1">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33715-2A87-4479-A9FC-0DA0C558CFE2}" type="slidenum">
              <a:rPr lang="en-US" smtClean="0"/>
              <a:t>‹#›</a:t>
            </a:fld>
            <a:endParaRPr lang="en-US" dirty="0"/>
          </a:p>
        </p:txBody>
      </p:sp>
    </p:spTree>
    <p:extLst>
      <p:ext uri="{BB962C8B-B14F-4D97-AF65-F5344CB8AC3E}">
        <p14:creationId xmlns:p14="http://schemas.microsoft.com/office/powerpoint/2010/main" val="3470414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86F145-1FE5-46B9-8DF1-989EDBB992B9}" type="datetime1">
              <a:rPr lang="en-US" smtClean="0"/>
              <a:t>11/4/2025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923192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078C772-F4CC-4367-BF22-D26212355D8D}" type="datetime1">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3666262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B1C75BC-9493-4B4B-BE54-AA50E3E9141C}" type="datetime1">
              <a:rPr lang="en-US" smtClean="0"/>
              <a:t>11/4/2025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58404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F85B0CF-5137-4178-9B05-3E45653BC693}" type="datetime1">
              <a:rPr lang="en-US" smtClean="0"/>
              <a:t>11/4/2025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2880055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D2208D9C-A199-4ED4-952A-CDF6E635EBDA}" type="datetime1">
              <a:rPr lang="en-US" smtClean="0"/>
              <a:t>11/4/2025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126583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05482A-0EBE-4A88-933A-B5DE1FCA9CF3}" type="datetime1">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3199826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52E57F9-73BA-466E-88F9-67AB4321FC50}" type="datetime1">
              <a:rPr lang="en-US" smtClean="0"/>
              <a:t>11/4/2025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33715-2A87-4479-A9FC-0DA0C558CFE2}" type="slidenum">
              <a:rPr lang="en-US" smtClean="0"/>
              <a:t>‹#›</a:t>
            </a:fld>
            <a:endParaRPr lang="en-US"/>
          </a:p>
        </p:txBody>
      </p:sp>
    </p:spTree>
    <p:extLst>
      <p:ext uri="{BB962C8B-B14F-4D97-AF65-F5344CB8AC3E}">
        <p14:creationId xmlns:p14="http://schemas.microsoft.com/office/powerpoint/2010/main" val="912388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srcRect/>
          <a:tile tx="0" ty="0" sx="100000" sy="100000" flip="none" algn="tl"/>
        </a:blipFill>
        <a:effectLst/>
      </p:bgPr>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0FBC71F5-EC02-4E5B-9983-B8609EE1729A}" type="datetime1">
              <a:rPr lang="en-US" smtClean="0"/>
              <a:t>11/4/2025</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2000">
                <a:solidFill>
                  <a:schemeClr val="tx1"/>
                </a:solidFill>
              </a:defRPr>
            </a:lvl1pPr>
          </a:lstStyle>
          <a:p>
            <a:fld id="{15533715-2A87-4479-A9FC-0DA0C558CFE2}" type="slidenum">
              <a:rPr lang="en-US" smtClean="0"/>
              <a:pPr/>
              <a:t>‹#›</a:t>
            </a:fld>
            <a:endParaRPr lang="en-US" dirty="0"/>
          </a:p>
        </p:txBody>
      </p:sp>
    </p:spTree>
    <p:extLst>
      <p:ext uri="{BB962C8B-B14F-4D97-AF65-F5344CB8AC3E}">
        <p14:creationId xmlns:p14="http://schemas.microsoft.com/office/powerpoint/2010/main" val="197557758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Lst>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BA81A-2611-4A47-A782-5F6969D46730}"/>
              </a:ext>
            </a:extLst>
          </p:cNvPr>
          <p:cNvSpPr>
            <a:spLocks noGrp="1"/>
          </p:cNvSpPr>
          <p:nvPr>
            <p:ph type="ctrTitle"/>
          </p:nvPr>
        </p:nvSpPr>
        <p:spPr>
          <a:xfrm>
            <a:off x="1751011" y="318052"/>
            <a:ext cx="9095179" cy="848139"/>
          </a:xfrm>
        </p:spPr>
        <p:txBody>
          <a:bodyPr>
            <a:noAutofit/>
          </a:bodyPr>
          <a:lstStyle/>
          <a:p>
            <a:r>
              <a:rPr kumimoji="0" lang="en-US" sz="3200" b="1" i="0" u="none" strike="noStrike" kern="1200" cap="all" spc="0" normalizeH="0" baseline="0" noProof="0" dirty="0">
                <a:ln>
                  <a:noFill/>
                </a:ln>
                <a:solidFill>
                  <a:prstClr val="black"/>
                </a:solidFill>
                <a:effectLst/>
                <a:uLnTx/>
                <a:uFillTx/>
                <a:latin typeface="Arial" panose="020B0604020202020204" pitchFamily="34" charset="0"/>
                <a:cs typeface="Arial" panose="020B0604020202020204" pitchFamily="34" charset="0"/>
              </a:rPr>
              <a:t>AKUAPEM NORTH MUNICIPAL ASSEMBLY</a:t>
            </a:r>
            <a:endParaRPr lang="en-US" sz="32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81289785-01E5-42C4-A1CB-9F552155A059}"/>
              </a:ext>
            </a:extLst>
          </p:cNvPr>
          <p:cNvSpPr>
            <a:spLocks noGrp="1"/>
          </p:cNvSpPr>
          <p:nvPr>
            <p:ph type="subTitle" idx="1"/>
          </p:nvPr>
        </p:nvSpPr>
        <p:spPr>
          <a:xfrm>
            <a:off x="1073426" y="1335733"/>
            <a:ext cx="10230678" cy="4707257"/>
          </a:xfrm>
        </p:spPr>
        <p:txBody>
          <a:bodyPr/>
          <a:lstStyle/>
          <a:p>
            <a:endParaRPr lang="en-US" dirty="0"/>
          </a:p>
        </p:txBody>
      </p:sp>
      <p:pic>
        <p:nvPicPr>
          <p:cNvPr id="4" name="Picture 3">
            <a:extLst>
              <a:ext uri="{FF2B5EF4-FFF2-40B4-BE49-F238E27FC236}">
                <a16:creationId xmlns:a16="http://schemas.microsoft.com/office/drawing/2014/main" id="{1753D609-14C6-44D6-A733-8BCF5F0B2222}"/>
              </a:ext>
            </a:extLst>
          </p:cNvPr>
          <p:cNvPicPr>
            <a:picLocks noChangeAspect="1"/>
          </p:cNvPicPr>
          <p:nvPr/>
        </p:nvPicPr>
        <p:blipFill>
          <a:blip r:embed="rId2"/>
          <a:stretch>
            <a:fillRect/>
          </a:stretch>
        </p:blipFill>
        <p:spPr>
          <a:xfrm>
            <a:off x="1551174" y="1335734"/>
            <a:ext cx="4836373" cy="3329608"/>
          </a:xfrm>
          <a:prstGeom prst="rect">
            <a:avLst/>
          </a:prstGeom>
        </p:spPr>
      </p:pic>
      <p:pic>
        <p:nvPicPr>
          <p:cNvPr id="5" name="Picture 4">
            <a:extLst>
              <a:ext uri="{FF2B5EF4-FFF2-40B4-BE49-F238E27FC236}">
                <a16:creationId xmlns:a16="http://schemas.microsoft.com/office/drawing/2014/main" id="{B62EB351-EBD8-4E52-9133-C446209F181D}"/>
              </a:ext>
            </a:extLst>
          </p:cNvPr>
          <p:cNvPicPr>
            <a:picLocks noChangeAspect="1"/>
          </p:cNvPicPr>
          <p:nvPr/>
        </p:nvPicPr>
        <p:blipFill>
          <a:blip r:embed="rId3"/>
          <a:stretch>
            <a:fillRect/>
          </a:stretch>
        </p:blipFill>
        <p:spPr>
          <a:xfrm>
            <a:off x="6387548" y="1361662"/>
            <a:ext cx="4878566" cy="3329608"/>
          </a:xfrm>
          <a:prstGeom prst="rect">
            <a:avLst/>
          </a:prstGeom>
        </p:spPr>
      </p:pic>
      <p:sp>
        <p:nvSpPr>
          <p:cNvPr id="7" name="TextBox 6">
            <a:extLst>
              <a:ext uri="{FF2B5EF4-FFF2-40B4-BE49-F238E27FC236}">
                <a16:creationId xmlns:a16="http://schemas.microsoft.com/office/drawing/2014/main" id="{29F44975-D9F9-4508-BBCA-7CDD32561896}"/>
              </a:ext>
            </a:extLst>
          </p:cNvPr>
          <p:cNvSpPr txBox="1"/>
          <p:nvPr/>
        </p:nvSpPr>
        <p:spPr>
          <a:xfrm>
            <a:off x="1751012" y="4691270"/>
            <a:ext cx="9095178"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PRESENTATION OF 2026 DRAFT COMPOSITE BUDGET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OCTOBER, 2025</a:t>
            </a:r>
          </a:p>
        </p:txBody>
      </p:sp>
      <p:sp>
        <p:nvSpPr>
          <p:cNvPr id="6" name="Slide Number Placeholder 5">
            <a:extLst>
              <a:ext uri="{FF2B5EF4-FFF2-40B4-BE49-F238E27FC236}">
                <a16:creationId xmlns:a16="http://schemas.microsoft.com/office/drawing/2014/main" id="{1C6865A7-ED5E-4133-A4A9-3E4723A71243}"/>
              </a:ext>
            </a:extLst>
          </p:cNvPr>
          <p:cNvSpPr>
            <a:spLocks noGrp="1"/>
          </p:cNvSpPr>
          <p:nvPr>
            <p:ph type="sldNum" sz="quarter" idx="12"/>
          </p:nvPr>
        </p:nvSpPr>
        <p:spPr/>
        <p:txBody>
          <a:bodyPr/>
          <a:lstStyle/>
          <a:p>
            <a:r>
              <a:rPr lang="en-US"/>
              <a:t>1</a:t>
            </a:r>
            <a:endParaRPr lang="en-US" dirty="0"/>
          </a:p>
        </p:txBody>
      </p:sp>
    </p:spTree>
    <p:extLst>
      <p:ext uri="{BB962C8B-B14F-4D97-AF65-F5344CB8AC3E}">
        <p14:creationId xmlns:p14="http://schemas.microsoft.com/office/powerpoint/2010/main" val="1408447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90E06C-C111-46D9-AF3A-D661E5251C6C}"/>
              </a:ext>
            </a:extLst>
          </p:cNvPr>
          <p:cNvPicPr>
            <a:picLocks noChangeAspect="1"/>
          </p:cNvPicPr>
          <p:nvPr/>
        </p:nvPicPr>
        <p:blipFill>
          <a:blip r:embed="rId2"/>
          <a:stretch>
            <a:fillRect/>
          </a:stretch>
        </p:blipFill>
        <p:spPr>
          <a:xfrm>
            <a:off x="11015130" y="6215269"/>
            <a:ext cx="1031096" cy="642729"/>
          </a:xfrm>
          <a:prstGeom prst="rect">
            <a:avLst/>
          </a:prstGeom>
        </p:spPr>
      </p:pic>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2645715157"/>
              </p:ext>
            </p:extLst>
          </p:nvPr>
        </p:nvGraphicFramePr>
        <p:xfrm>
          <a:off x="742122" y="526838"/>
          <a:ext cx="11317356" cy="1842526"/>
        </p:xfrm>
        <a:graphic>
          <a:graphicData uri="http://schemas.openxmlformats.org/drawingml/2006/table">
            <a:tbl>
              <a:tblPr firstRow="1" firstCol="1" bandRow="1"/>
              <a:tblGrid>
                <a:gridCol w="11317356">
                  <a:extLst>
                    <a:ext uri="{9D8B030D-6E8A-4147-A177-3AD203B41FA5}">
                      <a16:colId xmlns:a16="http://schemas.microsoft.com/office/drawing/2014/main" val="2976616125"/>
                    </a:ext>
                  </a:extLst>
                </a:gridCol>
              </a:tblGrid>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5047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72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8879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13" name="TextBox 12">
            <a:extLst>
              <a:ext uri="{FF2B5EF4-FFF2-40B4-BE49-F238E27FC236}">
                <a16:creationId xmlns:a16="http://schemas.microsoft.com/office/drawing/2014/main" id="{AC249F54-48B0-4A5B-89F1-A150AC42565C}"/>
              </a:ext>
            </a:extLst>
          </p:cNvPr>
          <p:cNvSpPr txBox="1"/>
          <p:nvPr/>
        </p:nvSpPr>
        <p:spPr>
          <a:xfrm>
            <a:off x="2425148" y="31139"/>
            <a:ext cx="6838122" cy="461665"/>
          </a:xfrm>
          <a:prstGeom prst="rect">
            <a:avLst/>
          </a:prstGeom>
          <a:noFill/>
        </p:spPr>
        <p:txBody>
          <a:bodyPr wrap="square">
            <a:spAutoFit/>
          </a:bodyPr>
          <a:lstStyle/>
          <a:p>
            <a:r>
              <a:rPr kumimoji="0" lang="en-US" sz="2400" b="1" i="0" u="none" strike="noStrike" kern="0" cap="none" spc="0" normalizeH="0" baseline="0" noProof="0" dirty="0">
                <a:ln>
                  <a:noFill/>
                </a:ln>
                <a:solidFill>
                  <a:srgbClr val="000000"/>
                </a:solidFill>
                <a:effectLst/>
                <a:uLnTx/>
                <a:uFillTx/>
                <a:latin typeface="Arial"/>
                <a:ea typeface="+mj-ea"/>
                <a:cs typeface="Times New Roman"/>
                <a:sym typeface="Arial"/>
              </a:rPr>
              <a:t>FINANCIAL PERFORMANCE - REVENUE</a:t>
            </a:r>
            <a:endParaRPr lang="en-US" dirty="0"/>
          </a:p>
        </p:txBody>
      </p:sp>
      <p:graphicFrame>
        <p:nvGraphicFramePr>
          <p:cNvPr id="6" name="Table 5">
            <a:extLst>
              <a:ext uri="{FF2B5EF4-FFF2-40B4-BE49-F238E27FC236}">
                <a16:creationId xmlns:a16="http://schemas.microsoft.com/office/drawing/2014/main" id="{B9E58AAD-9AAC-4849-8CF2-02A8B97362AE}"/>
              </a:ext>
            </a:extLst>
          </p:cNvPr>
          <p:cNvGraphicFramePr>
            <a:graphicFrameLocks noGrp="1"/>
          </p:cNvGraphicFramePr>
          <p:nvPr>
            <p:extLst>
              <p:ext uri="{D42A27DB-BD31-4B8C-83A1-F6EECF244321}">
                <p14:modId xmlns:p14="http://schemas.microsoft.com/office/powerpoint/2010/main" val="2643340536"/>
              </p:ext>
            </p:extLst>
          </p:nvPr>
        </p:nvGraphicFramePr>
        <p:xfrm>
          <a:off x="251791" y="492803"/>
          <a:ext cx="11595651" cy="5951725"/>
        </p:xfrm>
        <a:graphic>
          <a:graphicData uri="http://schemas.openxmlformats.org/drawingml/2006/table">
            <a:tbl>
              <a:tblPr/>
              <a:tblGrid>
                <a:gridCol w="1306609">
                  <a:extLst>
                    <a:ext uri="{9D8B030D-6E8A-4147-A177-3AD203B41FA5}">
                      <a16:colId xmlns:a16="http://schemas.microsoft.com/office/drawing/2014/main" val="3047160868"/>
                    </a:ext>
                  </a:extLst>
                </a:gridCol>
                <a:gridCol w="1383798">
                  <a:extLst>
                    <a:ext uri="{9D8B030D-6E8A-4147-A177-3AD203B41FA5}">
                      <a16:colId xmlns:a16="http://schemas.microsoft.com/office/drawing/2014/main" val="841543790"/>
                    </a:ext>
                  </a:extLst>
                </a:gridCol>
                <a:gridCol w="1277943">
                  <a:extLst>
                    <a:ext uri="{9D8B030D-6E8A-4147-A177-3AD203B41FA5}">
                      <a16:colId xmlns:a16="http://schemas.microsoft.com/office/drawing/2014/main" val="1511639436"/>
                    </a:ext>
                  </a:extLst>
                </a:gridCol>
                <a:gridCol w="1520080">
                  <a:extLst>
                    <a:ext uri="{9D8B030D-6E8A-4147-A177-3AD203B41FA5}">
                      <a16:colId xmlns:a16="http://schemas.microsoft.com/office/drawing/2014/main" val="3385786238"/>
                    </a:ext>
                  </a:extLst>
                </a:gridCol>
                <a:gridCol w="1399011">
                  <a:extLst>
                    <a:ext uri="{9D8B030D-6E8A-4147-A177-3AD203B41FA5}">
                      <a16:colId xmlns:a16="http://schemas.microsoft.com/office/drawing/2014/main" val="4157949265"/>
                    </a:ext>
                  </a:extLst>
                </a:gridCol>
                <a:gridCol w="1406004">
                  <a:extLst>
                    <a:ext uri="{9D8B030D-6E8A-4147-A177-3AD203B41FA5}">
                      <a16:colId xmlns:a16="http://schemas.microsoft.com/office/drawing/2014/main" val="2377999279"/>
                    </a:ext>
                  </a:extLst>
                </a:gridCol>
                <a:gridCol w="1311306">
                  <a:extLst>
                    <a:ext uri="{9D8B030D-6E8A-4147-A177-3AD203B41FA5}">
                      <a16:colId xmlns:a16="http://schemas.microsoft.com/office/drawing/2014/main" val="184638651"/>
                    </a:ext>
                  </a:extLst>
                </a:gridCol>
                <a:gridCol w="979281">
                  <a:extLst>
                    <a:ext uri="{9D8B030D-6E8A-4147-A177-3AD203B41FA5}">
                      <a16:colId xmlns:a16="http://schemas.microsoft.com/office/drawing/2014/main" val="3715272251"/>
                    </a:ext>
                  </a:extLst>
                </a:gridCol>
                <a:gridCol w="1011619">
                  <a:extLst>
                    <a:ext uri="{9D8B030D-6E8A-4147-A177-3AD203B41FA5}">
                      <a16:colId xmlns:a16="http://schemas.microsoft.com/office/drawing/2014/main" val="261159857"/>
                    </a:ext>
                  </a:extLst>
                </a:gridCol>
              </a:tblGrid>
              <a:tr h="314127">
                <a:tc gridSpan="9">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REVENUE PERFORMANCE- IGF ONLY</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75345230"/>
                  </a:ext>
                </a:extLst>
              </a:tr>
              <a:tr h="273711">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ITEM</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2023</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2024</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4">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2025</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75628275"/>
                  </a:ext>
                </a:extLst>
              </a:tr>
              <a:tr h="1009088">
                <a:tc>
                  <a:txBody>
                    <a:bodyPr/>
                    <a:lstStyle/>
                    <a:p>
                      <a:pPr>
                        <a:lnSpc>
                          <a:spcPct val="115000"/>
                        </a:lnSpc>
                      </a:pPr>
                      <a:endParaRPr lang="en-US" sz="1600" kern="100" dirty="0">
                        <a:effectLst/>
                        <a:latin typeface="Arial" panose="020B060402020202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perf. as  at Sept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%perf. as per Items as at Sept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0285164"/>
                  </a:ext>
                </a:extLst>
              </a:tr>
              <a:tr h="560658">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Property Rate</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87,500.00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131,988.98</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650,000.00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413,464.10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500,000.00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335,545.82</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67.11</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12.71</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0005961"/>
                  </a:ext>
                </a:extLst>
              </a:tr>
              <a:tr h="333216">
                <a:tc>
                  <a:txBody>
                    <a:bodyPr/>
                    <a:lstStyle/>
                    <a:p>
                      <a:pPr marL="0" marR="0">
                        <a:lnSpc>
                          <a:spcPct val="115000"/>
                        </a:lnSpc>
                        <a:spcBef>
                          <a:spcPts val="0"/>
                        </a:spcBef>
                        <a:spcAft>
                          <a:spcPts val="800"/>
                        </a:spcAft>
                      </a:pPr>
                      <a:r>
                        <a:rPr lang="en-GB" sz="16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Basic Rate</a:t>
                      </a: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3,000.00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1,532.00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915.00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985.00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98.5</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0.04</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1286347"/>
                  </a:ext>
                </a:extLst>
              </a:tr>
              <a:tr h="333216">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Fees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185,000.00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443,014.00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445,000.00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420,018.50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498,500.00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341,753.00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68.56</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12.95</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4618442"/>
                  </a:ext>
                </a:extLst>
              </a:tr>
              <a:tr h="397801">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Fines</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 35,000.00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15,611.50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7,000.00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9,299.00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9,000.00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8,600.00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95.56</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0.33</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8209754"/>
                  </a:ext>
                </a:extLst>
              </a:tr>
              <a:tr h="271648">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Licenses</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 302,000.00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269,967.08</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1,898,000.00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1,860,562.62</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616,000.00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381,122.75</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61.87</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14.44</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7364956"/>
                  </a:ext>
                </a:extLst>
              </a:tr>
              <a:tr h="497317">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Land</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 1,268,432.84</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1,284,588.50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1,295,432.84</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1,455,435.55</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2,550,000.00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1,536,257.00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60.25</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58.21</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4160736"/>
                  </a:ext>
                </a:extLst>
              </a:tr>
              <a:tr h="377194">
                <a:tc>
                  <a:txBody>
                    <a:bodyPr/>
                    <a:lstStyle/>
                    <a:p>
                      <a:pPr marL="0" marR="0">
                        <a:lnSpc>
                          <a:spcPct val="115000"/>
                        </a:lnSpc>
                        <a:spcBef>
                          <a:spcPts val="0"/>
                        </a:spcBef>
                        <a:spcAft>
                          <a:spcPts val="800"/>
                        </a:spcAft>
                      </a:pPr>
                      <a:r>
                        <a:rPr lang="en-US" sz="16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Rent</a:t>
                      </a: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45,000.00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25,312.30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18,000.00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26,252.00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30,000.00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34,819.00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116.25</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1.32</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9858140"/>
                  </a:ext>
                </a:extLst>
              </a:tr>
              <a:tr h="406028">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Investment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8149951"/>
                  </a:ext>
                </a:extLst>
              </a:tr>
              <a:tr h="387018">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Sub-Total</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1,925,932.84</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2,172,014.36</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4,314,432.84</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4,185,946.77</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4,204,500.00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2,639,082.57</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b="1" kern="100" dirty="0">
                          <a:effectLst/>
                          <a:latin typeface="Arial" panose="020B0604020202020204" pitchFamily="34" charset="0"/>
                          <a:cs typeface="Arial" panose="020B0604020202020204" pitchFamily="34" charset="0"/>
                        </a:rPr>
                        <a:t>62.77</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62.77</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9692060"/>
                  </a:ext>
                </a:extLst>
              </a:tr>
              <a:tr h="271648">
                <a:tc>
                  <a:txBody>
                    <a:bodyPr/>
                    <a:lstStyle/>
                    <a:p>
                      <a:pPr marL="0" marR="0">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Royalties</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600" kern="100" dirty="0">
                        <a:effectLst/>
                        <a:latin typeface="Arial" panose="020B0604020202020204" pitchFamily="34" charset="0"/>
                        <a:cs typeface="Arial" panose="020B0604020202020204" pitchFamily="34" charset="0"/>
                      </a:endParaRP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6829362"/>
                  </a:ext>
                </a:extLst>
              </a:tr>
              <a:tr h="519055">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TOTALS</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1,925,932.84</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2,172,014.36</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4,314,432.84</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4,185,946.77</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4,204,500.00</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2,639,082.57</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b="1" kern="100" dirty="0">
                          <a:effectLst/>
                          <a:latin typeface="Arial" panose="020B0604020202020204" pitchFamily="34" charset="0"/>
                          <a:cs typeface="Arial" panose="020B0604020202020204" pitchFamily="34" charset="0"/>
                        </a:rPr>
                        <a:t>62.77</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62.77</a:t>
                      </a:r>
                    </a:p>
                  </a:txBody>
                  <a:tcPr marL="7031" marR="7031" marT="7031"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0638035"/>
                  </a:ext>
                </a:extLst>
              </a:tr>
            </a:tbl>
          </a:graphicData>
        </a:graphic>
      </p:graphicFrame>
      <p:sp>
        <p:nvSpPr>
          <p:cNvPr id="3" name="Slide Number Placeholder 2">
            <a:extLst>
              <a:ext uri="{FF2B5EF4-FFF2-40B4-BE49-F238E27FC236}">
                <a16:creationId xmlns:a16="http://schemas.microsoft.com/office/drawing/2014/main" id="{EBE98D41-876A-476A-A6A6-9C572D9ADDBF}"/>
              </a:ext>
            </a:extLst>
          </p:cNvPr>
          <p:cNvSpPr>
            <a:spLocks noGrp="1"/>
          </p:cNvSpPr>
          <p:nvPr>
            <p:ph type="sldNum" sz="quarter" idx="12"/>
          </p:nvPr>
        </p:nvSpPr>
        <p:spPr>
          <a:xfrm>
            <a:off x="5636585" y="6511368"/>
            <a:ext cx="764215" cy="365125"/>
          </a:xfrm>
        </p:spPr>
        <p:txBody>
          <a:bodyPr/>
          <a:lstStyle/>
          <a:p>
            <a:fld id="{15533715-2A87-4479-A9FC-0DA0C558CFE2}" type="slidenum">
              <a:rPr lang="en-US" smtClean="0"/>
              <a:t>10</a:t>
            </a:fld>
            <a:endParaRPr lang="en-US" dirty="0"/>
          </a:p>
        </p:txBody>
      </p:sp>
    </p:spTree>
    <p:extLst>
      <p:ext uri="{BB962C8B-B14F-4D97-AF65-F5344CB8AC3E}">
        <p14:creationId xmlns:p14="http://schemas.microsoft.com/office/powerpoint/2010/main" val="4078622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742122" y="526838"/>
          <a:ext cx="11317356" cy="1842526"/>
        </p:xfrm>
        <a:graphic>
          <a:graphicData uri="http://schemas.openxmlformats.org/drawingml/2006/table">
            <a:tbl>
              <a:tblPr firstRow="1" firstCol="1" bandRow="1"/>
              <a:tblGrid>
                <a:gridCol w="11317356">
                  <a:extLst>
                    <a:ext uri="{9D8B030D-6E8A-4147-A177-3AD203B41FA5}">
                      <a16:colId xmlns:a16="http://schemas.microsoft.com/office/drawing/2014/main" val="2976616125"/>
                    </a:ext>
                  </a:extLst>
                </a:gridCol>
              </a:tblGrid>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5047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72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8879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13" name="TextBox 12">
            <a:extLst>
              <a:ext uri="{FF2B5EF4-FFF2-40B4-BE49-F238E27FC236}">
                <a16:creationId xmlns:a16="http://schemas.microsoft.com/office/drawing/2014/main" id="{AC249F54-48B0-4A5B-89F1-A150AC42565C}"/>
              </a:ext>
            </a:extLst>
          </p:cNvPr>
          <p:cNvSpPr txBox="1"/>
          <p:nvPr/>
        </p:nvSpPr>
        <p:spPr>
          <a:xfrm>
            <a:off x="2425148" y="44392"/>
            <a:ext cx="7076661" cy="397738"/>
          </a:xfrm>
          <a:prstGeom prst="rect">
            <a:avLst/>
          </a:prstGeom>
          <a:noFill/>
        </p:spPr>
        <p:txBody>
          <a:bodyPr wrap="square">
            <a:spAutoFit/>
          </a:bodyPr>
          <a:lstStyle/>
          <a:p>
            <a:pPr marL="0" marR="0" lvl="0" indent="0" algn="ctr"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2000" b="1" i="0" u="none" strike="noStrike" kern="1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REVENUE PERFORMANCE- ALL REVENUE SOURCES</a:t>
            </a:r>
            <a:endParaRPr kumimoji="0" lang="en-US" sz="2000" b="1"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sym typeface="Arial"/>
            </a:endParaRPr>
          </a:p>
        </p:txBody>
      </p:sp>
      <p:graphicFrame>
        <p:nvGraphicFramePr>
          <p:cNvPr id="3" name="Table 2">
            <a:extLst>
              <a:ext uri="{FF2B5EF4-FFF2-40B4-BE49-F238E27FC236}">
                <a16:creationId xmlns:a16="http://schemas.microsoft.com/office/drawing/2014/main" id="{128BDCF8-C8E3-4E4F-A483-A2B05E295FC3}"/>
              </a:ext>
            </a:extLst>
          </p:cNvPr>
          <p:cNvGraphicFramePr>
            <a:graphicFrameLocks noGrp="1"/>
          </p:cNvGraphicFramePr>
          <p:nvPr>
            <p:extLst>
              <p:ext uri="{D42A27DB-BD31-4B8C-83A1-F6EECF244321}">
                <p14:modId xmlns:p14="http://schemas.microsoft.com/office/powerpoint/2010/main" val="1799996348"/>
              </p:ext>
            </p:extLst>
          </p:nvPr>
        </p:nvGraphicFramePr>
        <p:xfrm>
          <a:off x="132523" y="431250"/>
          <a:ext cx="11926957" cy="6367321"/>
        </p:xfrm>
        <a:graphic>
          <a:graphicData uri="http://schemas.openxmlformats.org/drawingml/2006/table">
            <a:tbl>
              <a:tblPr/>
              <a:tblGrid>
                <a:gridCol w="1789042">
                  <a:extLst>
                    <a:ext uri="{9D8B030D-6E8A-4147-A177-3AD203B41FA5}">
                      <a16:colId xmlns:a16="http://schemas.microsoft.com/office/drawing/2014/main" val="3031163365"/>
                    </a:ext>
                  </a:extLst>
                </a:gridCol>
                <a:gridCol w="1364974">
                  <a:extLst>
                    <a:ext uri="{9D8B030D-6E8A-4147-A177-3AD203B41FA5}">
                      <a16:colId xmlns:a16="http://schemas.microsoft.com/office/drawing/2014/main" val="1343393434"/>
                    </a:ext>
                  </a:extLst>
                </a:gridCol>
                <a:gridCol w="1577009">
                  <a:extLst>
                    <a:ext uri="{9D8B030D-6E8A-4147-A177-3AD203B41FA5}">
                      <a16:colId xmlns:a16="http://schemas.microsoft.com/office/drawing/2014/main" val="3645427712"/>
                    </a:ext>
                  </a:extLst>
                </a:gridCol>
                <a:gridCol w="1656522">
                  <a:extLst>
                    <a:ext uri="{9D8B030D-6E8A-4147-A177-3AD203B41FA5}">
                      <a16:colId xmlns:a16="http://schemas.microsoft.com/office/drawing/2014/main" val="3859635709"/>
                    </a:ext>
                  </a:extLst>
                </a:gridCol>
                <a:gridCol w="1603513">
                  <a:extLst>
                    <a:ext uri="{9D8B030D-6E8A-4147-A177-3AD203B41FA5}">
                      <a16:colId xmlns:a16="http://schemas.microsoft.com/office/drawing/2014/main" val="2834381106"/>
                    </a:ext>
                  </a:extLst>
                </a:gridCol>
                <a:gridCol w="1709530">
                  <a:extLst>
                    <a:ext uri="{9D8B030D-6E8A-4147-A177-3AD203B41FA5}">
                      <a16:colId xmlns:a16="http://schemas.microsoft.com/office/drawing/2014/main" val="1269508446"/>
                    </a:ext>
                  </a:extLst>
                </a:gridCol>
                <a:gridCol w="1497496">
                  <a:extLst>
                    <a:ext uri="{9D8B030D-6E8A-4147-A177-3AD203B41FA5}">
                      <a16:colId xmlns:a16="http://schemas.microsoft.com/office/drawing/2014/main" val="1516960033"/>
                    </a:ext>
                  </a:extLst>
                </a:gridCol>
                <a:gridCol w="728871">
                  <a:extLst>
                    <a:ext uri="{9D8B030D-6E8A-4147-A177-3AD203B41FA5}">
                      <a16:colId xmlns:a16="http://schemas.microsoft.com/office/drawing/2014/main" val="3151427980"/>
                    </a:ext>
                  </a:extLst>
                </a:gridCol>
              </a:tblGrid>
              <a:tr h="294062">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ITEM</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2023</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2024</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2025</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91763499"/>
                  </a:ext>
                </a:extLst>
              </a:tr>
              <a:tr h="758931">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 </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 as at sept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perf. as at sept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5706975"/>
                  </a:ext>
                </a:extLst>
              </a:tr>
              <a:tr h="276217">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IGF</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1,925,932.84</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2,172,014.36</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4,314,432.84</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4,185,946.77</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4,204,500.00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2,639,082.57</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62.77</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5999297"/>
                  </a:ext>
                </a:extLst>
              </a:tr>
              <a:tr h="489540">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Comp. of Employees </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7,000,000.00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6,427,671.68</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8,120,691.60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8,120,691.60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9,571,076.25</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7,178,307.21</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75.00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1567859"/>
                  </a:ext>
                </a:extLst>
              </a:tr>
              <a:tr h="383453">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G/S Transfer </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 89,000.00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58,464.38</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143,000.00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150,000.00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51,028.88</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34.02</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6906362"/>
                  </a:ext>
                </a:extLst>
              </a:tr>
              <a:tr h="489540">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Assets Transfer</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25,180.00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6268882"/>
                  </a:ext>
                </a:extLst>
              </a:tr>
              <a:tr h="559738">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DACF-ASSEMBLY</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1,690,155.00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1,060,830.75</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2,106,000.00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1,159,724.72</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18,684,633.51</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6,059,053.68</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32.43</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5581284"/>
                  </a:ext>
                </a:extLst>
              </a:tr>
              <a:tr h="466476">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DACF-PWD</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80,000.00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111,808.95</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300,000.00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162,916.66</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320,000.00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219,414.78</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68.57</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6975739"/>
                  </a:ext>
                </a:extLst>
              </a:tr>
              <a:tr h="531351">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 MP</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 450,000.00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379,657.72</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800,000.00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649,214.41</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720,000.00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810,723.58</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112.60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2232434"/>
                  </a:ext>
                </a:extLst>
              </a:tr>
              <a:tr h="364520">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DACF-RFG</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761,800.00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1,848,663.00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1,848,663.00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1,418,206.00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9384400"/>
                  </a:ext>
                </a:extLst>
              </a:tr>
              <a:tr h="314597">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MAG</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 59,099.00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59,098.63</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0757545"/>
                  </a:ext>
                </a:extLst>
              </a:tr>
              <a:tr h="347686">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UNICEF</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35,000.00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35,000.00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35,000.00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35,000.00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35,000.00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36940"/>
                  </a:ext>
                </a:extLst>
              </a:tr>
              <a:tr h="304694">
                <a:tc>
                  <a:txBody>
                    <a:bodyPr/>
                    <a:lstStyle/>
                    <a:p>
                      <a:pPr marL="0" marR="0">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DRIP</a:t>
                      </a: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1,500,000.00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500,000.00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1,500,000.00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3854191"/>
                  </a:ext>
                </a:extLst>
              </a:tr>
              <a:tr h="470683">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ASSEMBLY MEMBERS ALLOW.</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561,600.00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128,960.00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22.96</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2859499"/>
                  </a:ext>
                </a:extLst>
              </a:tr>
              <a:tr h="248590">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TOTAL</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12,106,011.84</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10,304,546.47</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19,167,787.44</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16,662,157.16</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37,165,015.76</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17,097,631.81</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46.00</a:t>
                      </a:r>
                    </a:p>
                  </a:txBody>
                  <a:tcPr marL="426" marR="426" marT="42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0997522"/>
                  </a:ext>
                </a:extLst>
              </a:tr>
            </a:tbl>
          </a:graphicData>
        </a:graphic>
      </p:graphicFrame>
      <p:sp>
        <p:nvSpPr>
          <p:cNvPr id="4" name="Slide Number Placeholder 3">
            <a:extLst>
              <a:ext uri="{FF2B5EF4-FFF2-40B4-BE49-F238E27FC236}">
                <a16:creationId xmlns:a16="http://schemas.microsoft.com/office/drawing/2014/main" id="{62AEA3D2-E75D-4715-ABBA-320EDE8137E1}"/>
              </a:ext>
            </a:extLst>
          </p:cNvPr>
          <p:cNvSpPr>
            <a:spLocks noGrp="1"/>
          </p:cNvSpPr>
          <p:nvPr>
            <p:ph type="sldNum" sz="quarter" idx="12"/>
          </p:nvPr>
        </p:nvSpPr>
        <p:spPr>
          <a:xfrm>
            <a:off x="5331785" y="6537871"/>
            <a:ext cx="764215" cy="365125"/>
          </a:xfrm>
        </p:spPr>
        <p:txBody>
          <a:bodyPr/>
          <a:lstStyle/>
          <a:p>
            <a:fld id="{15533715-2A87-4479-A9FC-0DA0C558CFE2}" type="slidenum">
              <a:rPr lang="en-US" smtClean="0"/>
              <a:t>11</a:t>
            </a:fld>
            <a:endParaRPr lang="en-US" dirty="0"/>
          </a:p>
        </p:txBody>
      </p:sp>
    </p:spTree>
    <p:extLst>
      <p:ext uri="{BB962C8B-B14F-4D97-AF65-F5344CB8AC3E}">
        <p14:creationId xmlns:p14="http://schemas.microsoft.com/office/powerpoint/2010/main" val="1954321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742122" y="526838"/>
          <a:ext cx="11317356" cy="1842526"/>
        </p:xfrm>
        <a:graphic>
          <a:graphicData uri="http://schemas.openxmlformats.org/drawingml/2006/table">
            <a:tbl>
              <a:tblPr firstRow="1" firstCol="1" bandRow="1"/>
              <a:tblGrid>
                <a:gridCol w="11317356">
                  <a:extLst>
                    <a:ext uri="{9D8B030D-6E8A-4147-A177-3AD203B41FA5}">
                      <a16:colId xmlns:a16="http://schemas.microsoft.com/office/drawing/2014/main" val="2976616125"/>
                    </a:ext>
                  </a:extLst>
                </a:gridCol>
              </a:tblGrid>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5047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72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8879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TextBox 5">
            <a:extLst>
              <a:ext uri="{FF2B5EF4-FFF2-40B4-BE49-F238E27FC236}">
                <a16:creationId xmlns:a16="http://schemas.microsoft.com/office/drawing/2014/main" id="{EA4FD4CA-3556-4410-887D-5782CED82F3A}"/>
              </a:ext>
            </a:extLst>
          </p:cNvPr>
          <p:cNvSpPr txBox="1"/>
          <p:nvPr/>
        </p:nvSpPr>
        <p:spPr>
          <a:xfrm>
            <a:off x="1603513" y="0"/>
            <a:ext cx="9024729" cy="461665"/>
          </a:xfrm>
          <a:prstGeom prst="rect">
            <a:avLst/>
          </a:prstGeom>
          <a:noFill/>
        </p:spPr>
        <p:txBody>
          <a:bodyPr wrap="square">
            <a:spAutoFit/>
          </a:bodyPr>
          <a:lstStyle/>
          <a:p>
            <a:r>
              <a:rPr kumimoji="0" lang="en-US" sz="2400" b="1" i="0" u="none" strike="noStrike" kern="0" cap="none" spc="0" normalizeH="0" baseline="0" noProof="0" dirty="0">
                <a:ln>
                  <a:noFill/>
                </a:ln>
                <a:effectLst/>
                <a:uLnTx/>
                <a:uFillTx/>
                <a:latin typeface="Arial" panose="020B0604020202020204" pitchFamily="34" charset="0"/>
                <a:cs typeface="Arial" panose="020B0604020202020204" pitchFamily="34" charset="0"/>
                <a:sym typeface="Times New Roman"/>
              </a:rPr>
              <a:t>Financial Performance – Expenditure Cont’d</a:t>
            </a:r>
            <a:r>
              <a:rPr kumimoji="0" lang="en-US" sz="2400" b="1" i="0" u="none" strike="noStrike" kern="0" cap="none" spc="0" normalizeH="0" baseline="0" noProof="0" dirty="0">
                <a:ln>
                  <a:noFill/>
                </a:ln>
                <a:effectLst/>
                <a:uLnTx/>
                <a:uFillTx/>
                <a:latin typeface="Tw Cen MT" panose="020B0602020104020603" pitchFamily="34" charset="0"/>
                <a:cs typeface="Times New Roman"/>
                <a:sym typeface="Times New Roman"/>
              </a:rPr>
              <a:t>.</a:t>
            </a:r>
            <a:endParaRPr lang="en-US" sz="2400" dirty="0"/>
          </a:p>
        </p:txBody>
      </p:sp>
      <p:graphicFrame>
        <p:nvGraphicFramePr>
          <p:cNvPr id="5" name="Table 4">
            <a:extLst>
              <a:ext uri="{FF2B5EF4-FFF2-40B4-BE49-F238E27FC236}">
                <a16:creationId xmlns:a16="http://schemas.microsoft.com/office/drawing/2014/main" id="{8BDDE2F4-A1F0-41B5-A0EB-CD7B0F9DD02F}"/>
              </a:ext>
            </a:extLst>
          </p:cNvPr>
          <p:cNvGraphicFramePr>
            <a:graphicFrameLocks noGrp="1"/>
          </p:cNvGraphicFramePr>
          <p:nvPr>
            <p:extLst>
              <p:ext uri="{D42A27DB-BD31-4B8C-83A1-F6EECF244321}">
                <p14:modId xmlns:p14="http://schemas.microsoft.com/office/powerpoint/2010/main" val="3322903132"/>
              </p:ext>
            </p:extLst>
          </p:nvPr>
        </p:nvGraphicFramePr>
        <p:xfrm>
          <a:off x="563216" y="526838"/>
          <a:ext cx="11065568" cy="5804324"/>
        </p:xfrm>
        <a:graphic>
          <a:graphicData uri="http://schemas.openxmlformats.org/drawingml/2006/table">
            <a:tbl>
              <a:tblPr/>
              <a:tblGrid>
                <a:gridCol w="1660636">
                  <a:extLst>
                    <a:ext uri="{9D8B030D-6E8A-4147-A177-3AD203B41FA5}">
                      <a16:colId xmlns:a16="http://schemas.microsoft.com/office/drawing/2014/main" val="1309653820"/>
                    </a:ext>
                  </a:extLst>
                </a:gridCol>
                <a:gridCol w="1277410">
                  <a:extLst>
                    <a:ext uri="{9D8B030D-6E8A-4147-A177-3AD203B41FA5}">
                      <a16:colId xmlns:a16="http://schemas.microsoft.com/office/drawing/2014/main" val="2462223547"/>
                    </a:ext>
                  </a:extLst>
                </a:gridCol>
                <a:gridCol w="1421118">
                  <a:extLst>
                    <a:ext uri="{9D8B030D-6E8A-4147-A177-3AD203B41FA5}">
                      <a16:colId xmlns:a16="http://schemas.microsoft.com/office/drawing/2014/main" val="4209213609"/>
                    </a:ext>
                  </a:extLst>
                </a:gridCol>
                <a:gridCol w="1421118">
                  <a:extLst>
                    <a:ext uri="{9D8B030D-6E8A-4147-A177-3AD203B41FA5}">
                      <a16:colId xmlns:a16="http://schemas.microsoft.com/office/drawing/2014/main" val="2526384051"/>
                    </a:ext>
                  </a:extLst>
                </a:gridCol>
                <a:gridCol w="1325314">
                  <a:extLst>
                    <a:ext uri="{9D8B030D-6E8A-4147-A177-3AD203B41FA5}">
                      <a16:colId xmlns:a16="http://schemas.microsoft.com/office/drawing/2014/main" val="3695207175"/>
                    </a:ext>
                  </a:extLst>
                </a:gridCol>
                <a:gridCol w="1325314">
                  <a:extLst>
                    <a:ext uri="{9D8B030D-6E8A-4147-A177-3AD203B41FA5}">
                      <a16:colId xmlns:a16="http://schemas.microsoft.com/office/drawing/2014/main" val="1020645929"/>
                    </a:ext>
                  </a:extLst>
                </a:gridCol>
                <a:gridCol w="1421118">
                  <a:extLst>
                    <a:ext uri="{9D8B030D-6E8A-4147-A177-3AD203B41FA5}">
                      <a16:colId xmlns:a16="http://schemas.microsoft.com/office/drawing/2014/main" val="899280838"/>
                    </a:ext>
                  </a:extLst>
                </a:gridCol>
                <a:gridCol w="1213540">
                  <a:extLst>
                    <a:ext uri="{9D8B030D-6E8A-4147-A177-3AD203B41FA5}">
                      <a16:colId xmlns:a16="http://schemas.microsoft.com/office/drawing/2014/main" val="592502590"/>
                    </a:ext>
                  </a:extLst>
                </a:gridCol>
              </a:tblGrid>
              <a:tr h="427839">
                <a:tc gridSpan="8">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EXPENDITURE PERFORMANCE (ALL DEPARTMENTS) IGF ONLY</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73524383"/>
                  </a:ext>
                </a:extLst>
              </a:tr>
              <a:tr h="612571">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Expenditure</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2023</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2024</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3">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2025</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65008386"/>
                  </a:ext>
                </a:extLst>
              </a:tr>
              <a:tr h="1076808">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 as at Sept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age</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Perf. as at Sept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3155355"/>
                  </a:ext>
                </a:extLst>
              </a:tr>
              <a:tr h="876966">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Compensation of Employees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404,105.00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319,562.68</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425,000.00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a:effectLst/>
                          <a:latin typeface="Arial" panose="020B0604020202020204" pitchFamily="34" charset="0"/>
                          <a:ea typeface="Calibri" panose="020F0502020204030204" pitchFamily="34" charset="0"/>
                          <a:cs typeface="Arial" panose="020B0604020202020204" pitchFamily="34" charset="0"/>
                        </a:rPr>
                        <a:t>242,724.14</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465,000.00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293,545.76</a:t>
                      </a: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63.13</a:t>
                      </a: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3234949"/>
                  </a:ext>
                </a:extLst>
              </a:tr>
              <a:tr h="890702">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Goods and Services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1,136,641.28 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1,473,969.57</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2,261,432.84</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2,796,319.84</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2,898,600.00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2,283,679.47</a:t>
                      </a: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78.79</a:t>
                      </a: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097701"/>
                  </a:ext>
                </a:extLst>
              </a:tr>
              <a:tr h="1028736">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Assets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a:effectLst/>
                          <a:latin typeface="Arial" panose="020B0604020202020204" pitchFamily="34" charset="0"/>
                          <a:ea typeface="Calibri" panose="020F0502020204030204" pitchFamily="34" charset="0"/>
                          <a:cs typeface="Arial" panose="020B0604020202020204" pitchFamily="34" charset="0"/>
                        </a:rPr>
                        <a:t>385,186.56</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a:effectLst/>
                          <a:latin typeface="Arial" panose="020B0604020202020204" pitchFamily="34" charset="0"/>
                          <a:ea typeface="Calibri" panose="020F0502020204030204" pitchFamily="34" charset="0"/>
                          <a:cs typeface="Arial" panose="020B0604020202020204" pitchFamily="34" charset="0"/>
                        </a:rPr>
                        <a:t>267,231.00</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a:effectLst/>
                          <a:latin typeface="Arial" panose="020B0604020202020204" pitchFamily="34" charset="0"/>
                          <a:ea typeface="Calibri" panose="020F0502020204030204" pitchFamily="34" charset="0"/>
                          <a:cs typeface="Arial" panose="020B0604020202020204" pitchFamily="34" charset="0"/>
                        </a:rPr>
                        <a:t>1,628,000.00</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1,278,435.29</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840,900.00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55,500.00</a:t>
                      </a: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6.60</a:t>
                      </a: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1006248"/>
                  </a:ext>
                </a:extLst>
              </a:tr>
              <a:tr h="890702">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Total</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 1,925,932.84</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a:effectLst/>
                          <a:latin typeface="Arial" panose="020B0604020202020204" pitchFamily="34" charset="0"/>
                          <a:ea typeface="Calibri" panose="020F0502020204030204" pitchFamily="34" charset="0"/>
                          <a:cs typeface="Arial" panose="020B0604020202020204" pitchFamily="34" charset="0"/>
                        </a:rPr>
                        <a:t>2,060,763.25</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a:effectLst/>
                          <a:latin typeface="Arial" panose="020B0604020202020204" pitchFamily="34" charset="0"/>
                          <a:ea typeface="Calibri" panose="020F0502020204030204" pitchFamily="34" charset="0"/>
                          <a:cs typeface="Arial" panose="020B0604020202020204" pitchFamily="34" charset="0"/>
                        </a:rPr>
                        <a:t>4,314,432.84</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a:effectLst/>
                          <a:latin typeface="Arial" panose="020B0604020202020204" pitchFamily="34" charset="0"/>
                          <a:ea typeface="Calibri" panose="020F0502020204030204" pitchFamily="34" charset="0"/>
                          <a:cs typeface="Arial" panose="020B0604020202020204" pitchFamily="34" charset="0"/>
                        </a:rPr>
                        <a:t>4,317,479.27</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4,204,500.00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2,632,725.23</a:t>
                      </a: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62.62</a:t>
                      </a:r>
                    </a:p>
                  </a:txBody>
                  <a:tcPr marL="5672" marR="5672" marT="567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4063494"/>
                  </a:ext>
                </a:extLst>
              </a:tr>
            </a:tbl>
          </a:graphicData>
        </a:graphic>
      </p:graphicFrame>
      <p:sp>
        <p:nvSpPr>
          <p:cNvPr id="3" name="Slide Number Placeholder 2">
            <a:extLst>
              <a:ext uri="{FF2B5EF4-FFF2-40B4-BE49-F238E27FC236}">
                <a16:creationId xmlns:a16="http://schemas.microsoft.com/office/drawing/2014/main" id="{2C631625-FC30-4C94-8DC5-E168CDFFEA82}"/>
              </a:ext>
            </a:extLst>
          </p:cNvPr>
          <p:cNvSpPr>
            <a:spLocks noGrp="1"/>
          </p:cNvSpPr>
          <p:nvPr>
            <p:ph type="sldNum" sz="quarter" idx="12"/>
          </p:nvPr>
        </p:nvSpPr>
        <p:spPr>
          <a:xfrm>
            <a:off x="5636585" y="6396335"/>
            <a:ext cx="764215" cy="365125"/>
          </a:xfrm>
        </p:spPr>
        <p:txBody>
          <a:bodyPr/>
          <a:lstStyle/>
          <a:p>
            <a:fld id="{15533715-2A87-4479-A9FC-0DA0C558CFE2}" type="slidenum">
              <a:rPr lang="en-US" smtClean="0"/>
              <a:t>12</a:t>
            </a:fld>
            <a:endParaRPr lang="en-US" dirty="0"/>
          </a:p>
        </p:txBody>
      </p:sp>
    </p:spTree>
    <p:extLst>
      <p:ext uri="{BB962C8B-B14F-4D97-AF65-F5344CB8AC3E}">
        <p14:creationId xmlns:p14="http://schemas.microsoft.com/office/powerpoint/2010/main" val="3114935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742122" y="526838"/>
          <a:ext cx="11317356" cy="1842526"/>
        </p:xfrm>
        <a:graphic>
          <a:graphicData uri="http://schemas.openxmlformats.org/drawingml/2006/table">
            <a:tbl>
              <a:tblPr firstRow="1" firstCol="1" bandRow="1"/>
              <a:tblGrid>
                <a:gridCol w="11317356">
                  <a:extLst>
                    <a:ext uri="{9D8B030D-6E8A-4147-A177-3AD203B41FA5}">
                      <a16:colId xmlns:a16="http://schemas.microsoft.com/office/drawing/2014/main" val="2976616125"/>
                    </a:ext>
                  </a:extLst>
                </a:gridCol>
              </a:tblGrid>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5047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72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8879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TextBox 5">
            <a:extLst>
              <a:ext uri="{FF2B5EF4-FFF2-40B4-BE49-F238E27FC236}">
                <a16:creationId xmlns:a16="http://schemas.microsoft.com/office/drawing/2014/main" id="{EA4FD4CA-3556-4410-887D-5782CED82F3A}"/>
              </a:ext>
            </a:extLst>
          </p:cNvPr>
          <p:cNvSpPr txBox="1"/>
          <p:nvPr/>
        </p:nvSpPr>
        <p:spPr>
          <a:xfrm>
            <a:off x="132522" y="0"/>
            <a:ext cx="11675165" cy="830997"/>
          </a:xfrm>
          <a:prstGeom prst="rect">
            <a:avLst/>
          </a:prstGeom>
          <a:noFill/>
        </p:spPr>
        <p:txBody>
          <a:bodyPr wrap="square">
            <a:spAutoFit/>
          </a:bodyPr>
          <a:lstStyle/>
          <a:p>
            <a:pPr algn="ctr"/>
            <a:r>
              <a:rPr kumimoji="0" lang="en-US" sz="2400" b="1" i="0" u="none" strike="noStrike" kern="0" cap="none" spc="0" normalizeH="0" baseline="0" noProof="0" dirty="0">
                <a:ln>
                  <a:noFill/>
                </a:ln>
                <a:effectLst/>
                <a:uLnTx/>
                <a:uFillTx/>
                <a:latin typeface="Arial" panose="020B0604020202020204" pitchFamily="34" charset="0"/>
                <a:cs typeface="Arial" panose="020B0604020202020204" pitchFamily="34" charset="0"/>
                <a:sym typeface="Times New Roman"/>
              </a:rPr>
              <a:t>Expenditure By Budget </a:t>
            </a:r>
            <a:r>
              <a:rPr kumimoji="0" lang="en-US" sz="2400" b="1" i="0" u="none" strike="noStrike" kern="0" cap="none" spc="0" normalizeH="0" baseline="0" noProof="0" dirty="0" err="1">
                <a:ln>
                  <a:noFill/>
                </a:ln>
                <a:effectLst/>
                <a:uLnTx/>
                <a:uFillTx/>
                <a:latin typeface="Arial" panose="020B0604020202020204" pitchFamily="34" charset="0"/>
                <a:cs typeface="Arial" panose="020B0604020202020204" pitchFamily="34" charset="0"/>
                <a:sym typeface="Times New Roman"/>
              </a:rPr>
              <a:t>Programme</a:t>
            </a:r>
            <a:r>
              <a:rPr kumimoji="0" lang="en-US" sz="2400" b="1" i="0" u="none" strike="noStrike" kern="0" cap="none" spc="0" normalizeH="0" baseline="0" noProof="0" dirty="0">
                <a:ln>
                  <a:noFill/>
                </a:ln>
                <a:effectLst/>
                <a:uLnTx/>
                <a:uFillTx/>
                <a:latin typeface="Arial" panose="020B0604020202020204" pitchFamily="34" charset="0"/>
                <a:cs typeface="Arial" panose="020B0604020202020204" pitchFamily="34" charset="0"/>
                <a:sym typeface="Times New Roman"/>
              </a:rPr>
              <a:t> And Economic Classification-all Funding Sources as at September 2025</a:t>
            </a:r>
            <a:endParaRPr lang="en-US" sz="2400" dirty="0">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AB207E6A-D488-43A1-BC2E-05136CD40F5F}"/>
              </a:ext>
            </a:extLst>
          </p:cNvPr>
          <p:cNvGraphicFramePr>
            <a:graphicFrameLocks noGrp="1"/>
          </p:cNvGraphicFramePr>
          <p:nvPr>
            <p:extLst>
              <p:ext uri="{D42A27DB-BD31-4B8C-83A1-F6EECF244321}">
                <p14:modId xmlns:p14="http://schemas.microsoft.com/office/powerpoint/2010/main" val="2098782838"/>
              </p:ext>
            </p:extLst>
          </p:nvPr>
        </p:nvGraphicFramePr>
        <p:xfrm>
          <a:off x="596348" y="830996"/>
          <a:ext cx="11211338" cy="5622813"/>
        </p:xfrm>
        <a:graphic>
          <a:graphicData uri="http://schemas.openxmlformats.org/drawingml/2006/table">
            <a:tbl>
              <a:tblPr/>
              <a:tblGrid>
                <a:gridCol w="1504130">
                  <a:extLst>
                    <a:ext uri="{9D8B030D-6E8A-4147-A177-3AD203B41FA5}">
                      <a16:colId xmlns:a16="http://schemas.microsoft.com/office/drawing/2014/main" val="3738447707"/>
                    </a:ext>
                  </a:extLst>
                </a:gridCol>
                <a:gridCol w="1437852">
                  <a:extLst>
                    <a:ext uri="{9D8B030D-6E8A-4147-A177-3AD203B41FA5}">
                      <a16:colId xmlns:a16="http://schemas.microsoft.com/office/drawing/2014/main" val="2025578300"/>
                    </a:ext>
                  </a:extLst>
                </a:gridCol>
                <a:gridCol w="1497496">
                  <a:extLst>
                    <a:ext uri="{9D8B030D-6E8A-4147-A177-3AD203B41FA5}">
                      <a16:colId xmlns:a16="http://schemas.microsoft.com/office/drawing/2014/main" val="1211074989"/>
                    </a:ext>
                  </a:extLst>
                </a:gridCol>
                <a:gridCol w="1431235">
                  <a:extLst>
                    <a:ext uri="{9D8B030D-6E8A-4147-A177-3AD203B41FA5}">
                      <a16:colId xmlns:a16="http://schemas.microsoft.com/office/drawing/2014/main" val="828420868"/>
                    </a:ext>
                  </a:extLst>
                </a:gridCol>
                <a:gridCol w="1364974">
                  <a:extLst>
                    <a:ext uri="{9D8B030D-6E8A-4147-A177-3AD203B41FA5}">
                      <a16:colId xmlns:a16="http://schemas.microsoft.com/office/drawing/2014/main" val="2439796816"/>
                    </a:ext>
                  </a:extLst>
                </a:gridCol>
                <a:gridCol w="1457739">
                  <a:extLst>
                    <a:ext uri="{9D8B030D-6E8A-4147-A177-3AD203B41FA5}">
                      <a16:colId xmlns:a16="http://schemas.microsoft.com/office/drawing/2014/main" val="1655157328"/>
                    </a:ext>
                  </a:extLst>
                </a:gridCol>
                <a:gridCol w="1483689">
                  <a:extLst>
                    <a:ext uri="{9D8B030D-6E8A-4147-A177-3AD203B41FA5}">
                      <a16:colId xmlns:a16="http://schemas.microsoft.com/office/drawing/2014/main" val="934075056"/>
                    </a:ext>
                  </a:extLst>
                </a:gridCol>
                <a:gridCol w="1034223">
                  <a:extLst>
                    <a:ext uri="{9D8B030D-6E8A-4147-A177-3AD203B41FA5}">
                      <a16:colId xmlns:a16="http://schemas.microsoft.com/office/drawing/2014/main" val="2350894638"/>
                    </a:ext>
                  </a:extLst>
                </a:gridCol>
              </a:tblGrid>
              <a:tr h="427861">
                <a:tc gridSpan="8">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EXPENDITURE PERFORMANCE (ALL DEPARTMENTS) ALL FUNDING SOURCES</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99029038"/>
                  </a:ext>
                </a:extLst>
              </a:tr>
              <a:tr h="730930">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Expenditure</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2023</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2024</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3">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2025</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58489774"/>
                  </a:ext>
                </a:extLst>
              </a:tr>
              <a:tr h="1239372">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Actual </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GHC</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Budget</a:t>
                      </a:r>
                      <a:endParaRPr lang="en-US" sz="1600" kern="10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GHC</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Actual</a:t>
                      </a:r>
                      <a:endParaRPr lang="en-US" sz="1600" kern="10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GHC</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Budget</a:t>
                      </a:r>
                      <a:endParaRPr lang="en-US" sz="1600" kern="10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GHC</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Actual as at Sept</a:t>
                      </a:r>
                      <a:endParaRPr lang="en-US" sz="1600" kern="10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GHC</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 age</a:t>
                      </a:r>
                      <a:endParaRPr lang="en-US" sz="1600" kern="100">
                        <a:effectLst/>
                        <a:latin typeface="Arial" panose="020B060402020202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Performance as at Sept</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5725286"/>
                  </a:ext>
                </a:extLst>
              </a:tr>
              <a:tr h="874264">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Compensation of Employees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7,404,105.00</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6,747,234.36</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8,545,691.6</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8,363,415.74</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10,597,676.25</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7,596,652.97</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71.68</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7981681"/>
                  </a:ext>
                </a:extLst>
              </a:tr>
              <a:tr h="810084">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Goods and Services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 2,568,586.84</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2,301,470.89</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6,045,432.84</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5,456,180.46</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8,250,051.90</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4,130,664.14</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50.07</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5209158"/>
                  </a:ext>
                </a:extLst>
              </a:tr>
              <a:tr h="741627">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Assets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2,133,319.96</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1,203,225.35</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4,576,663.00</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3,094,289.61</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18,317,287.61</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626,500.00</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effectLst/>
                          <a:latin typeface="Arial" panose="020B0604020202020204" pitchFamily="34" charset="0"/>
                          <a:cs typeface="Arial" panose="020B0604020202020204" pitchFamily="34" charset="0"/>
                        </a:rPr>
                        <a:t>3.42</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0501440"/>
                  </a:ext>
                </a:extLst>
              </a:tr>
              <a:tr h="798675">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Total</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12,106,011.80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10,251,930.65</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19,167,787.44</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16,913,885.81</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solidFill>
                            <a:schemeClr val="tx1"/>
                          </a:solidFill>
                          <a:effectLst/>
                          <a:latin typeface="Arial" panose="020B0604020202020204" pitchFamily="34" charset="0"/>
                          <a:cs typeface="Arial" panose="020B0604020202020204" pitchFamily="34" charset="0"/>
                        </a:rPr>
                        <a:t>37,165,015.76</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solidFill>
                            <a:schemeClr val="tx1"/>
                          </a:solidFill>
                          <a:effectLst/>
                          <a:latin typeface="Arial" panose="020B0604020202020204" pitchFamily="34" charset="0"/>
                          <a:cs typeface="Arial" panose="020B0604020202020204" pitchFamily="34" charset="0"/>
                        </a:rPr>
                        <a:t>12,353,817.34</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33.24</a:t>
                      </a:r>
                    </a:p>
                  </a:txBody>
                  <a:tcPr marL="6080" marR="6080" marT="608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5878250"/>
                  </a:ext>
                </a:extLst>
              </a:tr>
            </a:tbl>
          </a:graphicData>
        </a:graphic>
      </p:graphicFrame>
      <p:sp>
        <p:nvSpPr>
          <p:cNvPr id="4" name="Slide Number Placeholder 3">
            <a:extLst>
              <a:ext uri="{FF2B5EF4-FFF2-40B4-BE49-F238E27FC236}">
                <a16:creationId xmlns:a16="http://schemas.microsoft.com/office/drawing/2014/main" id="{25106693-D53C-4AA2-A6E8-1D9A604A49DA}"/>
              </a:ext>
            </a:extLst>
          </p:cNvPr>
          <p:cNvSpPr>
            <a:spLocks noGrp="1"/>
          </p:cNvSpPr>
          <p:nvPr>
            <p:ph type="sldNum" sz="quarter" idx="12"/>
          </p:nvPr>
        </p:nvSpPr>
        <p:spPr>
          <a:xfrm>
            <a:off x="5437802" y="6516693"/>
            <a:ext cx="764215" cy="365125"/>
          </a:xfrm>
        </p:spPr>
        <p:txBody>
          <a:bodyPr/>
          <a:lstStyle/>
          <a:p>
            <a:fld id="{15533715-2A87-4479-A9FC-0DA0C558CFE2}" type="slidenum">
              <a:rPr lang="en-US" smtClean="0"/>
              <a:t>13</a:t>
            </a:fld>
            <a:endParaRPr lang="en-US" dirty="0"/>
          </a:p>
        </p:txBody>
      </p:sp>
    </p:spTree>
    <p:extLst>
      <p:ext uri="{BB962C8B-B14F-4D97-AF65-F5344CB8AC3E}">
        <p14:creationId xmlns:p14="http://schemas.microsoft.com/office/powerpoint/2010/main" val="2380558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603868694"/>
              </p:ext>
            </p:extLst>
          </p:nvPr>
        </p:nvGraphicFramePr>
        <p:xfrm>
          <a:off x="742122" y="526838"/>
          <a:ext cx="11317356" cy="1842526"/>
        </p:xfrm>
        <a:graphic>
          <a:graphicData uri="http://schemas.openxmlformats.org/drawingml/2006/table">
            <a:tbl>
              <a:tblPr firstRow="1" firstCol="1" bandRow="1"/>
              <a:tblGrid>
                <a:gridCol w="11317356">
                  <a:extLst>
                    <a:ext uri="{9D8B030D-6E8A-4147-A177-3AD203B41FA5}">
                      <a16:colId xmlns:a16="http://schemas.microsoft.com/office/drawing/2014/main" val="2976616125"/>
                    </a:ext>
                  </a:extLst>
                </a:gridCol>
              </a:tblGrid>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5047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72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8879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TextBox 5">
            <a:extLst>
              <a:ext uri="{FF2B5EF4-FFF2-40B4-BE49-F238E27FC236}">
                <a16:creationId xmlns:a16="http://schemas.microsoft.com/office/drawing/2014/main" id="{EA4FD4CA-3556-4410-887D-5782CED82F3A}"/>
              </a:ext>
            </a:extLst>
          </p:cNvPr>
          <p:cNvSpPr txBox="1"/>
          <p:nvPr/>
        </p:nvSpPr>
        <p:spPr>
          <a:xfrm>
            <a:off x="132522" y="0"/>
            <a:ext cx="11675165" cy="830997"/>
          </a:xfrm>
          <a:prstGeom prst="rect">
            <a:avLst/>
          </a:prstGeom>
          <a:noFill/>
        </p:spPr>
        <p:txBody>
          <a:bodyPr wrap="square">
            <a:spAutoFit/>
          </a:bodyPr>
          <a:lstStyle/>
          <a:p>
            <a:pPr algn="ctr"/>
            <a:r>
              <a:rPr lang="en-US" sz="2400" b="1" dirty="0">
                <a:latin typeface="Arial" panose="020B0604020202020204" pitchFamily="34" charset="0"/>
                <a:cs typeface="Arial" panose="020B0604020202020204" pitchFamily="34" charset="0"/>
              </a:rPr>
              <a:t>Expenditure By Budget </a:t>
            </a:r>
            <a:r>
              <a:rPr lang="en-US" sz="2400" b="1" dirty="0" err="1">
                <a:latin typeface="Arial" panose="020B0604020202020204" pitchFamily="34" charset="0"/>
                <a:cs typeface="Arial" panose="020B0604020202020204" pitchFamily="34" charset="0"/>
              </a:rPr>
              <a:t>Programme</a:t>
            </a:r>
            <a:r>
              <a:rPr lang="en-US" sz="2400" b="1" dirty="0">
                <a:latin typeface="Arial" panose="020B0604020202020204" pitchFamily="34" charset="0"/>
                <a:cs typeface="Arial" panose="020B0604020202020204" pitchFamily="34" charset="0"/>
              </a:rPr>
              <a:t> And Economic Classification-all Funding Sources as at September 2025</a:t>
            </a:r>
          </a:p>
        </p:txBody>
      </p:sp>
      <p:graphicFrame>
        <p:nvGraphicFramePr>
          <p:cNvPr id="3" name="Table 2">
            <a:extLst>
              <a:ext uri="{FF2B5EF4-FFF2-40B4-BE49-F238E27FC236}">
                <a16:creationId xmlns:a16="http://schemas.microsoft.com/office/drawing/2014/main" id="{8F1BE623-3839-4707-8D34-4C580C44A1BC}"/>
              </a:ext>
            </a:extLst>
          </p:cNvPr>
          <p:cNvGraphicFramePr>
            <a:graphicFrameLocks noGrp="1"/>
          </p:cNvGraphicFramePr>
          <p:nvPr>
            <p:extLst>
              <p:ext uri="{D42A27DB-BD31-4B8C-83A1-F6EECF244321}">
                <p14:modId xmlns:p14="http://schemas.microsoft.com/office/powerpoint/2010/main" val="3115601225"/>
              </p:ext>
            </p:extLst>
          </p:nvPr>
        </p:nvGraphicFramePr>
        <p:xfrm>
          <a:off x="463827" y="1033671"/>
          <a:ext cx="11343859" cy="5378828"/>
        </p:xfrm>
        <a:graphic>
          <a:graphicData uri="http://schemas.openxmlformats.org/drawingml/2006/table">
            <a:tbl>
              <a:tblPr firstRow="1" firstCol="1" bandRow="1"/>
              <a:tblGrid>
                <a:gridCol w="2175313">
                  <a:extLst>
                    <a:ext uri="{9D8B030D-6E8A-4147-A177-3AD203B41FA5}">
                      <a16:colId xmlns:a16="http://schemas.microsoft.com/office/drawing/2014/main" val="555817919"/>
                    </a:ext>
                  </a:extLst>
                </a:gridCol>
                <a:gridCol w="1998067">
                  <a:extLst>
                    <a:ext uri="{9D8B030D-6E8A-4147-A177-3AD203B41FA5}">
                      <a16:colId xmlns:a16="http://schemas.microsoft.com/office/drawing/2014/main" val="3766057309"/>
                    </a:ext>
                  </a:extLst>
                </a:gridCol>
                <a:gridCol w="1659683">
                  <a:extLst>
                    <a:ext uri="{9D8B030D-6E8A-4147-A177-3AD203B41FA5}">
                      <a16:colId xmlns:a16="http://schemas.microsoft.com/office/drawing/2014/main" val="1648563488"/>
                    </a:ext>
                  </a:extLst>
                </a:gridCol>
                <a:gridCol w="1836932">
                  <a:extLst>
                    <a:ext uri="{9D8B030D-6E8A-4147-A177-3AD203B41FA5}">
                      <a16:colId xmlns:a16="http://schemas.microsoft.com/office/drawing/2014/main" val="3070793289"/>
                    </a:ext>
                  </a:extLst>
                </a:gridCol>
                <a:gridCol w="1836932">
                  <a:extLst>
                    <a:ext uri="{9D8B030D-6E8A-4147-A177-3AD203B41FA5}">
                      <a16:colId xmlns:a16="http://schemas.microsoft.com/office/drawing/2014/main" val="2631353106"/>
                    </a:ext>
                  </a:extLst>
                </a:gridCol>
                <a:gridCol w="1836932">
                  <a:extLst>
                    <a:ext uri="{9D8B030D-6E8A-4147-A177-3AD203B41FA5}">
                      <a16:colId xmlns:a16="http://schemas.microsoft.com/office/drawing/2014/main" val="2445389868"/>
                    </a:ext>
                  </a:extLst>
                </a:gridCol>
              </a:tblGrid>
              <a:tr h="405324">
                <a:tc rowSpan="2">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 PROGRAMME</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5">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AMOUNT GH¢</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920" marR="6920" marT="69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72214361"/>
                  </a:ext>
                </a:extLst>
              </a:tr>
              <a:tr h="572788">
                <a:tc vMerge="1">
                  <a:txBody>
                    <a:bodyPr/>
                    <a:lstStyle/>
                    <a:p>
                      <a:endParaRPr lang="en-US"/>
                    </a:p>
                  </a:txBody>
                  <a:tcPr/>
                </a:tc>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920" marR="6920" marT="69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COMPENSATION OF EMPLOYEES</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459" marR="6459"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GOODS &amp; SERVICE</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CAPITAL EXPENDITURE</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TOTAL</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0639814"/>
                  </a:ext>
                </a:extLst>
              </a:tr>
              <a:tr h="837434">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Management and Administration</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15,748,598.85</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7,596,652.97</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2,709,126.23</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129,500.00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10,435,279.20</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4642722"/>
                  </a:ext>
                </a:extLst>
              </a:tr>
              <a:tr h="618729">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Social Services Delivery</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6,326,390.06</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999,198.14</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999,198.14</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5106582"/>
                  </a:ext>
                </a:extLst>
              </a:tr>
              <a:tr h="800272">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Infrastructure Delivery and Management</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14,785,417.61</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397,340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497,000.00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894,340.00</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3477992"/>
                  </a:ext>
                </a:extLst>
              </a:tr>
              <a:tr h="580198">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Economic Development</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295,109.09</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25,000.00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25,000.00</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5713989"/>
                  </a:ext>
                </a:extLst>
              </a:tr>
              <a:tr h="607614">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Environmental Management</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9,500.00</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0" kern="100" dirty="0">
                          <a:effectLst/>
                          <a:latin typeface="Arial" panose="020B0604020202020204" pitchFamily="34" charset="0"/>
                          <a:cs typeface="Arial" panose="020B0604020202020204" pitchFamily="34" charset="0"/>
                        </a:rPr>
                        <a:t>0</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4323759"/>
                  </a:ext>
                </a:extLst>
              </a:tr>
              <a:tr h="932910">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TOTAL</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37,165,015.76</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7,596,652,97</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4,130,664.14</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626,500.00</a:t>
                      </a:r>
                    </a:p>
                  </a:txBody>
                  <a:tcPr marL="47982" marR="47982" marT="645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12,353,817.34</a:t>
                      </a:r>
                    </a:p>
                  </a:txBody>
                  <a:tcPr marL="66436" marR="66436" marT="33218" marB="3321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8288142"/>
                  </a:ext>
                </a:extLst>
              </a:tr>
            </a:tbl>
          </a:graphicData>
        </a:graphic>
      </p:graphicFrame>
      <p:sp>
        <p:nvSpPr>
          <p:cNvPr id="4" name="Slide Number Placeholder 3">
            <a:extLst>
              <a:ext uri="{FF2B5EF4-FFF2-40B4-BE49-F238E27FC236}">
                <a16:creationId xmlns:a16="http://schemas.microsoft.com/office/drawing/2014/main" id="{78B48961-E04B-41F0-A279-81E857421AE1}"/>
              </a:ext>
            </a:extLst>
          </p:cNvPr>
          <p:cNvSpPr>
            <a:spLocks noGrp="1"/>
          </p:cNvSpPr>
          <p:nvPr>
            <p:ph type="sldNum" sz="quarter" idx="12"/>
          </p:nvPr>
        </p:nvSpPr>
        <p:spPr>
          <a:xfrm>
            <a:off x="5587996" y="6492875"/>
            <a:ext cx="764215" cy="365125"/>
          </a:xfrm>
        </p:spPr>
        <p:txBody>
          <a:bodyPr/>
          <a:lstStyle/>
          <a:p>
            <a:fld id="{15533715-2A87-4479-A9FC-0DA0C558CFE2}" type="slidenum">
              <a:rPr lang="en-US" smtClean="0"/>
              <a:t>14</a:t>
            </a:fld>
            <a:endParaRPr lang="en-US" dirty="0"/>
          </a:p>
        </p:txBody>
      </p:sp>
    </p:spTree>
    <p:extLst>
      <p:ext uri="{BB962C8B-B14F-4D97-AF65-F5344CB8AC3E}">
        <p14:creationId xmlns:p14="http://schemas.microsoft.com/office/powerpoint/2010/main" val="3576607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742122" y="526838"/>
          <a:ext cx="11317356" cy="1842526"/>
        </p:xfrm>
        <a:graphic>
          <a:graphicData uri="http://schemas.openxmlformats.org/drawingml/2006/table">
            <a:tbl>
              <a:tblPr firstRow="1" firstCol="1" bandRow="1"/>
              <a:tblGrid>
                <a:gridCol w="11317356">
                  <a:extLst>
                    <a:ext uri="{9D8B030D-6E8A-4147-A177-3AD203B41FA5}">
                      <a16:colId xmlns:a16="http://schemas.microsoft.com/office/drawing/2014/main" val="2976616125"/>
                    </a:ext>
                  </a:extLst>
                </a:gridCol>
              </a:tblGrid>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5047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72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8879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TextBox 5">
            <a:extLst>
              <a:ext uri="{FF2B5EF4-FFF2-40B4-BE49-F238E27FC236}">
                <a16:creationId xmlns:a16="http://schemas.microsoft.com/office/drawing/2014/main" id="{EA4FD4CA-3556-4410-887D-5782CED82F3A}"/>
              </a:ext>
            </a:extLst>
          </p:cNvPr>
          <p:cNvSpPr txBox="1"/>
          <p:nvPr/>
        </p:nvSpPr>
        <p:spPr>
          <a:xfrm>
            <a:off x="132522" y="0"/>
            <a:ext cx="11675165" cy="461665"/>
          </a:xfrm>
          <a:prstGeom prst="rect">
            <a:avLst/>
          </a:prstGeom>
          <a:noFill/>
        </p:spPr>
        <p:txBody>
          <a:bodyPr wrap="square">
            <a:spAutoFit/>
          </a:bodyPr>
          <a:lstStyle/>
          <a:p>
            <a:pPr algn="ctr"/>
            <a:r>
              <a:rPr kumimoji="0" lang="en-US" sz="2400" i="0" u="none" strike="noStrike" kern="0" cap="none" spc="0" normalizeH="0" baseline="0" noProof="0" dirty="0">
                <a:ln>
                  <a:noFill/>
                </a:ln>
                <a:effectLst/>
                <a:uLnTx/>
                <a:uFillTx/>
                <a:latin typeface="Arial" panose="020B0604020202020204" pitchFamily="34" charset="0"/>
                <a:cs typeface="Arial" panose="020B0604020202020204" pitchFamily="34" charset="0"/>
                <a:sym typeface="Times New Roman"/>
              </a:rPr>
              <a:t>2025 Key Projects and </a:t>
            </a:r>
            <a:r>
              <a:rPr kumimoji="0" lang="en-US" sz="2400" i="0" u="none" strike="noStrike" kern="0" cap="none" spc="0" normalizeH="0" baseline="0" noProof="0" dirty="0" err="1">
                <a:ln>
                  <a:noFill/>
                </a:ln>
                <a:effectLst/>
                <a:uLnTx/>
                <a:uFillTx/>
                <a:latin typeface="Arial" panose="020B0604020202020204" pitchFamily="34" charset="0"/>
                <a:cs typeface="Arial" panose="020B0604020202020204" pitchFamily="34" charset="0"/>
                <a:sym typeface="Times New Roman"/>
              </a:rPr>
              <a:t>Programmes</a:t>
            </a:r>
            <a:r>
              <a:rPr kumimoji="0" lang="en-US" sz="2400" i="0" u="none" strike="noStrike" kern="0" cap="none" spc="0" normalizeH="0" baseline="0" noProof="0" dirty="0">
                <a:ln>
                  <a:noFill/>
                </a:ln>
                <a:effectLst/>
                <a:uLnTx/>
                <a:uFillTx/>
                <a:latin typeface="Arial" panose="020B0604020202020204" pitchFamily="34" charset="0"/>
                <a:cs typeface="Arial" panose="020B0604020202020204" pitchFamily="34" charset="0"/>
                <a:sym typeface="Times New Roman"/>
              </a:rPr>
              <a:t> from all funding sources (Liabilities)</a:t>
            </a:r>
            <a:endParaRPr lang="en-US" sz="2400" dirty="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10E70E70-23CF-4534-AA31-64DC943DA63B}"/>
              </a:ext>
            </a:extLst>
          </p:cNvPr>
          <p:cNvGraphicFramePr>
            <a:graphicFrameLocks noGrp="1"/>
          </p:cNvGraphicFramePr>
          <p:nvPr>
            <p:extLst>
              <p:ext uri="{D42A27DB-BD31-4B8C-83A1-F6EECF244321}">
                <p14:modId xmlns:p14="http://schemas.microsoft.com/office/powerpoint/2010/main" val="1114799691"/>
              </p:ext>
            </p:extLst>
          </p:nvPr>
        </p:nvGraphicFramePr>
        <p:xfrm>
          <a:off x="251791" y="418317"/>
          <a:ext cx="10893288" cy="5912845"/>
        </p:xfrm>
        <a:graphic>
          <a:graphicData uri="http://schemas.openxmlformats.org/drawingml/2006/table">
            <a:tbl>
              <a:tblPr firstRow="1" bandRow="1"/>
              <a:tblGrid>
                <a:gridCol w="684811">
                  <a:extLst>
                    <a:ext uri="{9D8B030D-6E8A-4147-A177-3AD203B41FA5}">
                      <a16:colId xmlns:a16="http://schemas.microsoft.com/office/drawing/2014/main" val="1232912096"/>
                    </a:ext>
                  </a:extLst>
                </a:gridCol>
                <a:gridCol w="3408135">
                  <a:extLst>
                    <a:ext uri="{9D8B030D-6E8A-4147-A177-3AD203B41FA5}">
                      <a16:colId xmlns:a16="http://schemas.microsoft.com/office/drawing/2014/main" val="1196077946"/>
                    </a:ext>
                  </a:extLst>
                </a:gridCol>
                <a:gridCol w="2206456">
                  <a:extLst>
                    <a:ext uri="{9D8B030D-6E8A-4147-A177-3AD203B41FA5}">
                      <a16:colId xmlns:a16="http://schemas.microsoft.com/office/drawing/2014/main" val="1044796764"/>
                    </a:ext>
                  </a:extLst>
                </a:gridCol>
                <a:gridCol w="2794264">
                  <a:extLst>
                    <a:ext uri="{9D8B030D-6E8A-4147-A177-3AD203B41FA5}">
                      <a16:colId xmlns:a16="http://schemas.microsoft.com/office/drawing/2014/main" val="1966919890"/>
                    </a:ext>
                  </a:extLst>
                </a:gridCol>
                <a:gridCol w="1799622">
                  <a:extLst>
                    <a:ext uri="{9D8B030D-6E8A-4147-A177-3AD203B41FA5}">
                      <a16:colId xmlns:a16="http://schemas.microsoft.com/office/drawing/2014/main" val="1543102518"/>
                    </a:ext>
                  </a:extLst>
                </a:gridCol>
              </a:tblGrid>
              <a:tr h="1140511">
                <a:tc>
                  <a:txBody>
                    <a:bodyPr/>
                    <a:lstStyle/>
                    <a:p>
                      <a:pPr marL="0" marR="0">
                        <a:lnSpc>
                          <a:spcPct val="115000"/>
                        </a:lnSpc>
                        <a:spcBef>
                          <a:spcPts val="0"/>
                        </a:spcBef>
                        <a:spcAft>
                          <a:spcPts val="800"/>
                        </a:spcAft>
                      </a:pPr>
                      <a:r>
                        <a:rPr lang="en-US" sz="18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No</a:t>
                      </a:r>
                      <a:endParaRPr lang="en-US" sz="1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87925" marR="87925" marT="43962" marB="439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8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Name of Project / </a:t>
                      </a:r>
                      <a:r>
                        <a:rPr lang="en-US" sz="1800" b="1"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Programme</a:t>
                      </a:r>
                      <a:endParaRPr lang="en-US" sz="1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87925" marR="87925" marT="43962" marB="439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8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Amount  budgeted </a:t>
                      </a:r>
                      <a:endParaRPr lang="en-US" sz="1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87925" marR="87925" marT="43962" marB="439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8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Actual Payment as at Sept, 2025</a:t>
                      </a:r>
                      <a:endParaRPr lang="en-US" sz="1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87925" marR="87925" marT="43962" marB="439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8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Outstanding</a:t>
                      </a:r>
                      <a:endParaRPr lang="en-US" sz="1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8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Payment</a:t>
                      </a:r>
                      <a:endParaRPr lang="en-US" sz="1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87925" marR="87925" marT="43962" marB="43962">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3357563"/>
                  </a:ext>
                </a:extLst>
              </a:tr>
              <a:tr h="944382">
                <a:tc>
                  <a:txBody>
                    <a:bodyPr/>
                    <a:lstStyle/>
                    <a:p>
                      <a:pPr marL="0" marR="0">
                        <a:lnSpc>
                          <a:spcPct val="115000"/>
                        </a:lnSpc>
                        <a:spcBef>
                          <a:spcPts val="0"/>
                        </a:spcBef>
                        <a:spcAft>
                          <a:spcPts val="800"/>
                        </a:spcAft>
                      </a:pPr>
                      <a:r>
                        <a:rPr lang="en-US" sz="1600" kern="10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Construction of 6Unit Classroom Block Office and Store at </a:t>
                      </a:r>
                      <a:r>
                        <a:rPr lang="en-US" sz="16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Aboabo</a:t>
                      </a: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solidFill>
                            <a:schemeClr val="tx1"/>
                          </a:solidFill>
                          <a:effectLst/>
                          <a:latin typeface="Arial" panose="020B0604020202020204" pitchFamily="34" charset="0"/>
                          <a:cs typeface="Arial" panose="020B0604020202020204" pitchFamily="34" charset="0"/>
                        </a:rPr>
                        <a:t>325,000.00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solidFill>
                            <a:schemeClr val="tx1"/>
                          </a:solidFill>
                          <a:effectLst/>
                          <a:latin typeface="Arial" panose="020B0604020202020204" pitchFamily="34" charset="0"/>
                          <a:cs typeface="Arial" panose="020B0604020202020204" pitchFamily="34" charset="0"/>
                        </a:rPr>
                        <a:t>325,000.00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kern="100" dirty="0">
                          <a:solidFill>
                            <a:schemeClr val="tx1"/>
                          </a:solidFill>
                          <a:effectLst/>
                          <a:latin typeface="Arial" panose="020B0604020202020204" pitchFamily="34" charset="0"/>
                          <a:cs typeface="Arial" panose="020B0604020202020204" pitchFamily="34" charset="0"/>
                        </a:rPr>
                        <a:t>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3906880"/>
                  </a:ext>
                </a:extLst>
              </a:tr>
              <a:tr h="859660">
                <a:tc>
                  <a:txBody>
                    <a:bodyPr/>
                    <a:lstStyle/>
                    <a:p>
                      <a:pPr marL="0" marR="0">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a:solidFill>
                            <a:schemeClr val="tx1"/>
                          </a:solidFill>
                          <a:effectLst/>
                          <a:latin typeface="Arial" panose="020B0604020202020204" pitchFamily="34" charset="0"/>
                          <a:ea typeface="Calibri" panose="020F0502020204030204" pitchFamily="34" charset="0"/>
                          <a:cs typeface="Arial" panose="020B0604020202020204" pitchFamily="34" charset="0"/>
                        </a:rPr>
                        <a:t>Procurment of Furniture and Fittings</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50,000.00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50,000.00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3598234"/>
                  </a:ext>
                </a:extLst>
              </a:tr>
              <a:tr h="624092">
                <a:tc>
                  <a:txBody>
                    <a:bodyPr/>
                    <a:lstStyle/>
                    <a:p>
                      <a:pPr marL="0" marR="0">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Carry out District Wide Fumigation Exercise</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209,299.66</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209,299.66</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6988760"/>
                  </a:ext>
                </a:extLst>
              </a:tr>
              <a:tr h="624092">
                <a:tc>
                  <a:txBody>
                    <a:bodyPr/>
                    <a:lstStyle/>
                    <a:p>
                      <a:pPr marL="0" marR="0">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Sanitation Improvement Package</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261,625.00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261,625.00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695958"/>
                  </a:ext>
                </a:extLst>
              </a:tr>
              <a:tr h="859660">
                <a:tc>
                  <a:txBody>
                    <a:bodyPr/>
                    <a:lstStyle/>
                    <a:p>
                      <a:pPr marL="0" marR="0">
                        <a:lnSpc>
                          <a:spcPct val="115000"/>
                        </a:lnSpc>
                        <a:spcBef>
                          <a:spcPts val="0"/>
                        </a:spcBef>
                        <a:spcAft>
                          <a:spcPts val="800"/>
                        </a:spcAft>
                      </a:pPr>
                      <a:r>
                        <a:rPr lang="en-US" sz="16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5</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Evacution</a:t>
                      </a:r>
                      <a:r>
                        <a:rPr lang="en-US" sz="16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of refuse dumps</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tx1"/>
                          </a:solidFill>
                          <a:effectLst/>
                          <a:latin typeface="Arial" panose="020B0604020202020204" pitchFamily="34" charset="0"/>
                          <a:cs typeface="Arial" panose="020B0604020202020204" pitchFamily="34" charset="0"/>
                        </a:rPr>
                        <a:t>483,000.00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tx1"/>
                          </a:solidFill>
                          <a:effectLst/>
                          <a:latin typeface="Arial" panose="020B0604020202020204" pitchFamily="34" charset="0"/>
                          <a:cs typeface="Arial" panose="020B0604020202020204" pitchFamily="34" charset="0"/>
                        </a:rPr>
                        <a:t>483,000.00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chemeClr val="tx1"/>
                          </a:solidFill>
                          <a:effectLst/>
                          <a:latin typeface="Arial" panose="020B0604020202020204" pitchFamily="34" charset="0"/>
                          <a:cs typeface="Arial" panose="020B060402020202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2134327"/>
                  </a:ext>
                </a:extLst>
              </a:tr>
              <a:tr h="859660">
                <a:tc>
                  <a:txBody>
                    <a:bodyPr/>
                    <a:lstStyle/>
                    <a:p>
                      <a:pPr marL="0" marR="0">
                        <a:lnSpc>
                          <a:spcPct val="115000"/>
                        </a:lnSpc>
                        <a:spcBef>
                          <a:spcPts val="0"/>
                        </a:spcBef>
                        <a:spcAft>
                          <a:spcPts val="800"/>
                        </a:spcAft>
                      </a:pPr>
                      <a:endParaRPr lang="en-US" sz="16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8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TOTALS</a:t>
                      </a:r>
                    </a:p>
                  </a:txBody>
                  <a:tcPr marL="87925" marR="87925" marT="43962" marB="43962"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chemeClr val="tx1"/>
                          </a:solidFill>
                          <a:effectLst/>
                          <a:latin typeface="Arial" panose="020B0604020202020204" pitchFamily="34" charset="0"/>
                          <a:cs typeface="Arial" panose="020B0604020202020204" pitchFamily="34" charset="0"/>
                        </a:rPr>
                        <a:t>1,328,924.66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chemeClr val="tx1"/>
                          </a:solidFill>
                          <a:effectLst/>
                          <a:latin typeface="Arial" panose="020B0604020202020204" pitchFamily="34" charset="0"/>
                          <a:cs typeface="Arial" panose="020B0604020202020204" pitchFamily="34" charset="0"/>
                        </a:rPr>
                        <a:t>1,328,924.66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chemeClr val="tx1"/>
                          </a:solidFill>
                          <a:effectLst/>
                          <a:latin typeface="Arial" panose="020B0604020202020204" pitchFamily="34" charset="0"/>
                          <a:cs typeface="Arial" panose="020B0604020202020204" pitchFamily="34" charset="0"/>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4034213"/>
                  </a:ext>
                </a:extLst>
              </a:tr>
            </a:tbl>
          </a:graphicData>
        </a:graphic>
      </p:graphicFrame>
      <p:sp>
        <p:nvSpPr>
          <p:cNvPr id="3" name="Slide Number Placeholder 2">
            <a:extLst>
              <a:ext uri="{FF2B5EF4-FFF2-40B4-BE49-F238E27FC236}">
                <a16:creationId xmlns:a16="http://schemas.microsoft.com/office/drawing/2014/main" id="{AF76BFA6-34A1-49CC-AC0C-F8E9712FA5FD}"/>
              </a:ext>
            </a:extLst>
          </p:cNvPr>
          <p:cNvSpPr>
            <a:spLocks noGrp="1"/>
          </p:cNvSpPr>
          <p:nvPr>
            <p:ph type="sldNum" sz="quarter" idx="12"/>
          </p:nvPr>
        </p:nvSpPr>
        <p:spPr>
          <a:xfrm>
            <a:off x="5587996" y="6407294"/>
            <a:ext cx="764215" cy="365125"/>
          </a:xfrm>
        </p:spPr>
        <p:txBody>
          <a:bodyPr/>
          <a:lstStyle/>
          <a:p>
            <a:fld id="{15533715-2A87-4479-A9FC-0DA0C558CFE2}" type="slidenum">
              <a:rPr lang="en-US" smtClean="0"/>
              <a:t>15</a:t>
            </a:fld>
            <a:endParaRPr lang="en-US" dirty="0"/>
          </a:p>
        </p:txBody>
      </p:sp>
    </p:spTree>
    <p:extLst>
      <p:ext uri="{BB962C8B-B14F-4D97-AF65-F5344CB8AC3E}">
        <p14:creationId xmlns:p14="http://schemas.microsoft.com/office/powerpoint/2010/main" val="518341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BA81A-2611-4A47-A782-5F6969D46730}"/>
              </a:ext>
            </a:extLst>
          </p:cNvPr>
          <p:cNvSpPr>
            <a:spLocks noGrp="1"/>
          </p:cNvSpPr>
          <p:nvPr>
            <p:ph type="ctrTitle"/>
          </p:nvPr>
        </p:nvSpPr>
        <p:spPr>
          <a:xfrm>
            <a:off x="1751011" y="715616"/>
            <a:ext cx="9095179" cy="1113183"/>
          </a:xfrm>
        </p:spPr>
        <p:txBody>
          <a:bodyPr>
            <a:noAutofit/>
          </a:bodyPr>
          <a:lstStyle/>
          <a:p>
            <a:pPr marL="139700" marR="0" lvl="0" indent="0" defTabSz="914400" rtl="0" eaLnBrk="1" fontAlgn="auto" latinLnBrk="0" hangingPunct="1">
              <a:lnSpc>
                <a:spcPct val="100000"/>
              </a:lnSpc>
              <a:spcBef>
                <a:spcPts val="0"/>
              </a:spcBef>
              <a:spcAft>
                <a:spcPts val="0"/>
              </a:spcAft>
              <a:tabLst/>
              <a:defRPr/>
            </a:pPr>
            <a:br>
              <a:rPr kumimoji="0" lang="en-US" sz="3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br>
            <a:endParaRPr lang="en-US" sz="32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3E09C3D-5B00-4EBF-814C-C7D81EE7B497}"/>
              </a:ext>
            </a:extLst>
          </p:cNvPr>
          <p:cNvPicPr>
            <a:picLocks noChangeAspect="1"/>
          </p:cNvPicPr>
          <p:nvPr/>
        </p:nvPicPr>
        <p:blipFill>
          <a:blip r:embed="rId2"/>
          <a:stretch>
            <a:fillRect/>
          </a:stretch>
        </p:blipFill>
        <p:spPr>
          <a:xfrm>
            <a:off x="2464904" y="1828800"/>
            <a:ext cx="7368209" cy="4084302"/>
          </a:xfrm>
          <a:prstGeom prst="rect">
            <a:avLst/>
          </a:prstGeom>
        </p:spPr>
      </p:pic>
      <p:sp>
        <p:nvSpPr>
          <p:cNvPr id="3" name="Subtitle 2">
            <a:extLst>
              <a:ext uri="{FF2B5EF4-FFF2-40B4-BE49-F238E27FC236}">
                <a16:creationId xmlns:a16="http://schemas.microsoft.com/office/drawing/2014/main" id="{81289785-01E5-42C4-A1CB-9F552155A059}"/>
              </a:ext>
            </a:extLst>
          </p:cNvPr>
          <p:cNvSpPr>
            <a:spLocks noGrp="1"/>
          </p:cNvSpPr>
          <p:nvPr>
            <p:ph type="subTitle" idx="1"/>
          </p:nvPr>
        </p:nvSpPr>
        <p:spPr>
          <a:xfrm>
            <a:off x="1948070" y="503584"/>
            <a:ext cx="7885043" cy="1550504"/>
          </a:xfrm>
        </p:spPr>
        <p:txBody>
          <a:bodyPr>
            <a:normAutofit/>
          </a:bodyPr>
          <a:lstStyle/>
          <a:p>
            <a:pPr marL="13970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3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NON-FINANCIAL PERFORMANCE BY PROGRAMMES</a:t>
            </a:r>
          </a:p>
          <a:p>
            <a:endParaRPr lang="en-US" dirty="0"/>
          </a:p>
        </p:txBody>
      </p:sp>
      <p:pic>
        <p:nvPicPr>
          <p:cNvPr id="8" name="Picture 7">
            <a:extLst>
              <a:ext uri="{FF2B5EF4-FFF2-40B4-BE49-F238E27FC236}">
                <a16:creationId xmlns:a16="http://schemas.microsoft.com/office/drawing/2014/main" id="{F07C66D0-CFFC-4C82-9933-5388F4554788}"/>
              </a:ext>
            </a:extLst>
          </p:cNvPr>
          <p:cNvPicPr>
            <a:picLocks noChangeAspect="1"/>
          </p:cNvPicPr>
          <p:nvPr/>
        </p:nvPicPr>
        <p:blipFill>
          <a:blip r:embed="rId3"/>
          <a:stretch>
            <a:fillRect/>
          </a:stretch>
        </p:blipFill>
        <p:spPr>
          <a:xfrm>
            <a:off x="9555023" y="5872790"/>
            <a:ext cx="1377815" cy="963251"/>
          </a:xfrm>
          <a:prstGeom prst="rect">
            <a:avLst/>
          </a:prstGeom>
        </p:spPr>
      </p:pic>
      <p:sp>
        <p:nvSpPr>
          <p:cNvPr id="4" name="Slide Number Placeholder 3">
            <a:extLst>
              <a:ext uri="{FF2B5EF4-FFF2-40B4-BE49-F238E27FC236}">
                <a16:creationId xmlns:a16="http://schemas.microsoft.com/office/drawing/2014/main" id="{A70DEBFD-B0D9-403A-891B-DD13C4E68A09}"/>
              </a:ext>
            </a:extLst>
          </p:cNvPr>
          <p:cNvSpPr>
            <a:spLocks noGrp="1"/>
          </p:cNvSpPr>
          <p:nvPr>
            <p:ph type="sldNum" sz="quarter" idx="12"/>
          </p:nvPr>
        </p:nvSpPr>
        <p:spPr/>
        <p:txBody>
          <a:bodyPr/>
          <a:lstStyle/>
          <a:p>
            <a:r>
              <a:rPr lang="en-US" dirty="0"/>
              <a:t>16</a:t>
            </a:r>
          </a:p>
        </p:txBody>
      </p:sp>
    </p:spTree>
    <p:extLst>
      <p:ext uri="{BB962C8B-B14F-4D97-AF65-F5344CB8AC3E}">
        <p14:creationId xmlns:p14="http://schemas.microsoft.com/office/powerpoint/2010/main" val="1093367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3447002724"/>
              </p:ext>
            </p:extLst>
          </p:nvPr>
        </p:nvGraphicFramePr>
        <p:xfrm>
          <a:off x="2213113" y="2"/>
          <a:ext cx="9170504" cy="2302637"/>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8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8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0700289" y="5890589"/>
            <a:ext cx="1067642" cy="967409"/>
          </a:xfrm>
          <a:prstGeom prst="rect">
            <a:avLst/>
          </a:prstGeom>
        </p:spPr>
      </p:pic>
      <p:sp>
        <p:nvSpPr>
          <p:cNvPr id="10" name="TextBox 9">
            <a:extLst>
              <a:ext uri="{FF2B5EF4-FFF2-40B4-BE49-F238E27FC236}">
                <a16:creationId xmlns:a16="http://schemas.microsoft.com/office/drawing/2014/main" id="{4EDC16E8-E120-4194-B146-DE4669980AA6}"/>
              </a:ext>
            </a:extLst>
          </p:cNvPr>
          <p:cNvSpPr txBox="1"/>
          <p:nvPr/>
        </p:nvSpPr>
        <p:spPr>
          <a:xfrm>
            <a:off x="145775" y="408454"/>
            <a:ext cx="11622156" cy="708912"/>
          </a:xfrm>
          <a:prstGeom prst="rect">
            <a:avLst/>
          </a:prstGeom>
          <a:noFill/>
        </p:spPr>
        <p:txBody>
          <a:bodyPr wrap="square">
            <a:spAutoFit/>
          </a:bodyPr>
          <a:lstStyle/>
          <a:p>
            <a:pPr marL="342900" marR="0" lvl="0" indent="-342900" algn="just">
              <a:lnSpc>
                <a:spcPct val="115000"/>
              </a:lnSpc>
              <a:spcBef>
                <a:spcPts val="0"/>
              </a:spcBef>
              <a:spcAft>
                <a:spcPts val="0"/>
              </a:spcAft>
              <a:buFont typeface="Wingdings" panose="05000000000000000000" pitchFamily="2" charset="2"/>
              <a:buChar char=""/>
              <a:tabLst>
                <a:tab pos="457200" algn="l"/>
              </a:tabLst>
            </a:pPr>
            <a:r>
              <a:rPr lang="en-US" b="1" kern="100" dirty="0">
                <a:effectLst/>
                <a:latin typeface="Arial" panose="020B0604020202020204" pitchFamily="34" charset="0"/>
                <a:ea typeface="Calibri" panose="020F0502020204030204" pitchFamily="34" charset="0"/>
                <a:cs typeface="Times New Roman" panose="02020603050405020304" pitchFamily="18" charset="0"/>
              </a:rPr>
              <a:t>Distributed 27,732 Oil Palm seedlings to </a:t>
            </a:r>
            <a:r>
              <a:rPr lang="en-US"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 farmers to rehabilitate 8.4ha degraded farmlands for enhanced economic prospect of farmers.</a:t>
            </a:r>
            <a:endParaRPr lang="en-US" b="1"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blue truck with plants in it&#10;&#10;AI-generated content may be incorrect.">
            <a:extLst>
              <a:ext uri="{FF2B5EF4-FFF2-40B4-BE49-F238E27FC236}">
                <a16:creationId xmlns:a16="http://schemas.microsoft.com/office/drawing/2014/main" id="{488C0C8F-66F1-2EFD-025F-91F2B23942D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96761" y="1151320"/>
            <a:ext cx="4518578" cy="2302637"/>
          </a:xfrm>
          <a:prstGeom prst="rect">
            <a:avLst/>
          </a:prstGeom>
        </p:spPr>
      </p:pic>
      <p:pic>
        <p:nvPicPr>
          <p:cNvPr id="13" name="Content Placeholder 8" descr="A group of people standing on a truck&#10;&#10;AI-generated content may be incorrect.">
            <a:extLst>
              <a:ext uri="{FF2B5EF4-FFF2-40B4-BE49-F238E27FC236}">
                <a16:creationId xmlns:a16="http://schemas.microsoft.com/office/drawing/2014/main" id="{75CABF1C-9015-15F6-7F8F-0ABC92696C8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221895" y="1151320"/>
            <a:ext cx="4121427" cy="2333604"/>
          </a:xfrm>
          <a:prstGeom prst="rect">
            <a:avLst/>
          </a:prstGeom>
        </p:spPr>
      </p:pic>
      <p:pic>
        <p:nvPicPr>
          <p:cNvPr id="14" name="Picture 13" descr="A group of people carrying plants&#10;&#10;AI-generated content may be incorrect.">
            <a:extLst>
              <a:ext uri="{FF2B5EF4-FFF2-40B4-BE49-F238E27FC236}">
                <a16:creationId xmlns:a16="http://schemas.microsoft.com/office/drawing/2014/main" id="{FC0CBE5B-790A-C823-025F-F432006F682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96761" y="3869635"/>
            <a:ext cx="4518578" cy="2579911"/>
          </a:xfrm>
          <a:prstGeom prst="rect">
            <a:avLst/>
          </a:prstGeom>
        </p:spPr>
      </p:pic>
      <p:pic>
        <p:nvPicPr>
          <p:cNvPr id="15" name="Picture 14" descr="A group of people in a farm&#10;&#10;AI-generated content may be incorrect.">
            <a:extLst>
              <a:ext uri="{FF2B5EF4-FFF2-40B4-BE49-F238E27FC236}">
                <a16:creationId xmlns:a16="http://schemas.microsoft.com/office/drawing/2014/main" id="{60AD2094-DCB4-9709-FE22-D42A442AD8DE}"/>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6221895" y="3869635"/>
            <a:ext cx="4121427" cy="2579911"/>
          </a:xfrm>
          <a:prstGeom prst="rect">
            <a:avLst/>
          </a:prstGeom>
        </p:spPr>
      </p:pic>
      <p:sp>
        <p:nvSpPr>
          <p:cNvPr id="3" name="Slide Number Placeholder 2">
            <a:extLst>
              <a:ext uri="{FF2B5EF4-FFF2-40B4-BE49-F238E27FC236}">
                <a16:creationId xmlns:a16="http://schemas.microsoft.com/office/drawing/2014/main" id="{913E7F11-EB87-4CF9-8955-13B66FF4B864}"/>
              </a:ext>
            </a:extLst>
          </p:cNvPr>
          <p:cNvSpPr>
            <a:spLocks noGrp="1"/>
          </p:cNvSpPr>
          <p:nvPr>
            <p:ph type="sldNum" sz="quarter" idx="12"/>
          </p:nvPr>
        </p:nvSpPr>
        <p:spPr>
          <a:xfrm>
            <a:off x="5286509" y="6449546"/>
            <a:ext cx="764215" cy="365125"/>
          </a:xfrm>
        </p:spPr>
        <p:txBody>
          <a:bodyPr/>
          <a:lstStyle/>
          <a:p>
            <a:fld id="{15533715-2A87-4479-A9FC-0DA0C558CFE2}" type="slidenum">
              <a:rPr lang="en-US" smtClean="0"/>
              <a:t>17</a:t>
            </a:fld>
            <a:endParaRPr lang="en-US" dirty="0"/>
          </a:p>
        </p:txBody>
      </p:sp>
    </p:spTree>
    <p:extLst>
      <p:ext uri="{BB962C8B-B14F-4D97-AF65-F5344CB8AC3E}">
        <p14:creationId xmlns:p14="http://schemas.microsoft.com/office/powerpoint/2010/main" val="3157741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213113" y="2"/>
          <a:ext cx="9170504" cy="2302637"/>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8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8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0315975" y="5797824"/>
            <a:ext cx="1067642" cy="967409"/>
          </a:xfrm>
          <a:prstGeom prst="rect">
            <a:avLst/>
          </a:prstGeom>
        </p:spPr>
      </p:pic>
      <p:sp>
        <p:nvSpPr>
          <p:cNvPr id="10" name="TextBox 9">
            <a:extLst>
              <a:ext uri="{FF2B5EF4-FFF2-40B4-BE49-F238E27FC236}">
                <a16:creationId xmlns:a16="http://schemas.microsoft.com/office/drawing/2014/main" id="{4EDC16E8-E120-4194-B146-DE4669980AA6}"/>
              </a:ext>
            </a:extLst>
          </p:cNvPr>
          <p:cNvSpPr txBox="1"/>
          <p:nvPr/>
        </p:nvSpPr>
        <p:spPr>
          <a:xfrm>
            <a:off x="145775" y="408454"/>
            <a:ext cx="11622156" cy="1027461"/>
          </a:xfrm>
          <a:prstGeom prst="rect">
            <a:avLst/>
          </a:prstGeom>
          <a:noFill/>
        </p:spPr>
        <p:txBody>
          <a:bodyPr wrap="square">
            <a:spAutoFit/>
          </a:bodyPr>
          <a:lstStyle/>
          <a:p>
            <a:pPr marL="342900" marR="0" lvl="0" indent="-342900" algn="just">
              <a:lnSpc>
                <a:spcPct val="115000"/>
              </a:lnSpc>
              <a:spcBef>
                <a:spcPts val="0"/>
              </a:spcBef>
              <a:spcAft>
                <a:spcPts val="0"/>
              </a:spcAft>
              <a:buFont typeface="Wingdings" panose="05000000000000000000" pitchFamily="2" charset="2"/>
              <a:buChar char=""/>
              <a:tabLst>
                <a:tab pos="457200" algn="l"/>
              </a:tabLst>
            </a:pPr>
            <a:r>
              <a:rPr lang="en-US" sz="1800" b="1" kern="100" dirty="0">
                <a:effectLst/>
                <a:latin typeface="Arial" panose="020B0604020202020204" pitchFamily="34" charset="0"/>
                <a:ea typeface="Calibri" panose="020F0502020204030204" pitchFamily="34" charset="0"/>
                <a:cs typeface="Times New Roman" panose="02020603050405020304" pitchFamily="18" charset="0"/>
              </a:rPr>
              <a:t>Distributed 1,500 coconut seedlings to </a:t>
            </a:r>
            <a:r>
              <a:rPr lang="en-US" sz="18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12 farmers to rehabilitate 8.4ha degraded farmlands for enhanced economic prospect of farmers.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0C326F8F-C8DF-4EA8-BD9D-7C871B13D6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0296" y="1205949"/>
            <a:ext cx="9170504" cy="4684640"/>
          </a:xfrm>
          <a:prstGeom prst="rect">
            <a:avLst/>
          </a:prstGeom>
          <a:noFill/>
          <a:ln>
            <a:noFill/>
          </a:ln>
        </p:spPr>
      </p:pic>
      <p:sp>
        <p:nvSpPr>
          <p:cNvPr id="3" name="Slide Number Placeholder 2">
            <a:extLst>
              <a:ext uri="{FF2B5EF4-FFF2-40B4-BE49-F238E27FC236}">
                <a16:creationId xmlns:a16="http://schemas.microsoft.com/office/drawing/2014/main" id="{FC2392BE-82F5-48BE-A172-044939C31B55}"/>
              </a:ext>
            </a:extLst>
          </p:cNvPr>
          <p:cNvSpPr>
            <a:spLocks noGrp="1"/>
          </p:cNvSpPr>
          <p:nvPr>
            <p:ph type="sldNum" sz="quarter" idx="12"/>
          </p:nvPr>
        </p:nvSpPr>
        <p:spPr>
          <a:xfrm>
            <a:off x="5956853" y="6400108"/>
            <a:ext cx="764215" cy="365125"/>
          </a:xfrm>
        </p:spPr>
        <p:txBody>
          <a:bodyPr/>
          <a:lstStyle/>
          <a:p>
            <a:fld id="{15533715-2A87-4479-A9FC-0DA0C558CFE2}" type="slidenum">
              <a:rPr lang="en-US" smtClean="0"/>
              <a:t>18</a:t>
            </a:fld>
            <a:endParaRPr lang="en-US" dirty="0"/>
          </a:p>
        </p:txBody>
      </p:sp>
    </p:spTree>
    <p:extLst>
      <p:ext uri="{BB962C8B-B14F-4D97-AF65-F5344CB8AC3E}">
        <p14:creationId xmlns:p14="http://schemas.microsoft.com/office/powerpoint/2010/main" val="2517794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3757914424"/>
              </p:ext>
            </p:extLst>
          </p:nvPr>
        </p:nvGraphicFramePr>
        <p:xfrm>
          <a:off x="2213113" y="2"/>
          <a:ext cx="9170504" cy="2302637"/>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8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8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1184427" y="6108302"/>
            <a:ext cx="753197" cy="682485"/>
          </a:xfrm>
          <a:prstGeom prst="rect">
            <a:avLst/>
          </a:prstGeom>
        </p:spPr>
      </p:pic>
      <p:sp>
        <p:nvSpPr>
          <p:cNvPr id="10" name="TextBox 9">
            <a:extLst>
              <a:ext uri="{FF2B5EF4-FFF2-40B4-BE49-F238E27FC236}">
                <a16:creationId xmlns:a16="http://schemas.microsoft.com/office/drawing/2014/main" id="{4EDC16E8-E120-4194-B146-DE4669980AA6}"/>
              </a:ext>
            </a:extLst>
          </p:cNvPr>
          <p:cNvSpPr txBox="1"/>
          <p:nvPr/>
        </p:nvSpPr>
        <p:spPr>
          <a:xfrm>
            <a:off x="145775" y="408454"/>
            <a:ext cx="11622156" cy="423514"/>
          </a:xfrm>
          <a:prstGeom prst="rect">
            <a:avLst/>
          </a:prstGeom>
          <a:noFill/>
        </p:spPr>
        <p:txBody>
          <a:bodyPr wrap="square">
            <a:spAutoFit/>
          </a:bodyPr>
          <a:lstStyle/>
          <a:p>
            <a:pPr marL="342900" marR="0" lvl="0" indent="-342900">
              <a:lnSpc>
                <a:spcPct val="115000"/>
              </a:lnSpc>
              <a:spcBef>
                <a:spcPts val="0"/>
              </a:spcBef>
              <a:spcAft>
                <a:spcPts val="800"/>
              </a:spcAft>
              <a:buFont typeface="Wingdings" panose="05000000000000000000" pitchFamily="2" charset="2"/>
              <a:buChar char=""/>
            </a:pPr>
            <a:r>
              <a:rPr lang="en-US" sz="2000" b="1" kern="100" dirty="0">
                <a:effectLst/>
                <a:latin typeface="Arial" panose="020B0604020202020204" pitchFamily="34" charset="0"/>
                <a:ea typeface="Calibri" panose="020F0502020204030204" pitchFamily="34" charset="0"/>
                <a:cs typeface="Times New Roman" panose="02020603050405020304" pitchFamily="18" charset="0"/>
              </a:rPr>
              <a:t>Constructed 6Unit Classroom Block Office and Store at </a:t>
            </a:r>
            <a:r>
              <a:rPr lang="en-US" sz="2000" b="1" kern="100" dirty="0" err="1">
                <a:effectLst/>
                <a:latin typeface="Arial" panose="020B0604020202020204" pitchFamily="34" charset="0"/>
                <a:ea typeface="Calibri" panose="020F0502020204030204" pitchFamily="34" charset="0"/>
                <a:cs typeface="Times New Roman" panose="02020603050405020304" pitchFamily="18" charset="0"/>
              </a:rPr>
              <a:t>Aboabo</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DF1E53A1-895F-4C17-9EF3-4F5719096F6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80415" y="890843"/>
            <a:ext cx="4395168" cy="2660740"/>
          </a:xfrm>
          <a:prstGeom prst="rect">
            <a:avLst/>
          </a:prstGeom>
          <a:noFill/>
          <a:ln>
            <a:noFill/>
          </a:ln>
        </p:spPr>
      </p:pic>
      <p:pic>
        <p:nvPicPr>
          <p:cNvPr id="7" name="Picture 6">
            <a:extLst>
              <a:ext uri="{FF2B5EF4-FFF2-40B4-BE49-F238E27FC236}">
                <a16:creationId xmlns:a16="http://schemas.microsoft.com/office/drawing/2014/main" id="{72741231-02CE-4B7B-9575-D52A8E0D7CE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312589" y="927652"/>
            <a:ext cx="4395168" cy="2623932"/>
          </a:xfrm>
          <a:prstGeom prst="rect">
            <a:avLst/>
          </a:prstGeom>
          <a:noFill/>
          <a:ln>
            <a:noFill/>
          </a:ln>
        </p:spPr>
      </p:pic>
      <p:pic>
        <p:nvPicPr>
          <p:cNvPr id="11" name="Picture 10">
            <a:extLst>
              <a:ext uri="{FF2B5EF4-FFF2-40B4-BE49-F238E27FC236}">
                <a16:creationId xmlns:a16="http://schemas.microsoft.com/office/drawing/2014/main" id="{E5F1DB02-F022-4429-9B8C-593F83C89FC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80415" y="3922642"/>
            <a:ext cx="4395168" cy="2526903"/>
          </a:xfrm>
          <a:prstGeom prst="rect">
            <a:avLst/>
          </a:prstGeom>
          <a:noFill/>
          <a:ln>
            <a:noFill/>
          </a:ln>
        </p:spPr>
      </p:pic>
      <p:pic>
        <p:nvPicPr>
          <p:cNvPr id="12" name="Picture 11">
            <a:extLst>
              <a:ext uri="{FF2B5EF4-FFF2-40B4-BE49-F238E27FC236}">
                <a16:creationId xmlns:a16="http://schemas.microsoft.com/office/drawing/2014/main" id="{8B4D3227-43FD-4357-90F0-42F582C5326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312589" y="3922642"/>
            <a:ext cx="4395168" cy="2526903"/>
          </a:xfrm>
          <a:prstGeom prst="rect">
            <a:avLst/>
          </a:prstGeom>
          <a:noFill/>
          <a:ln>
            <a:noFill/>
          </a:ln>
        </p:spPr>
      </p:pic>
      <p:sp>
        <p:nvSpPr>
          <p:cNvPr id="3" name="Slide Number Placeholder 2">
            <a:extLst>
              <a:ext uri="{FF2B5EF4-FFF2-40B4-BE49-F238E27FC236}">
                <a16:creationId xmlns:a16="http://schemas.microsoft.com/office/drawing/2014/main" id="{A405C5E4-CFE5-43E2-9055-64AD55472BEE}"/>
              </a:ext>
            </a:extLst>
          </p:cNvPr>
          <p:cNvSpPr>
            <a:spLocks noGrp="1"/>
          </p:cNvSpPr>
          <p:nvPr>
            <p:ph type="sldNum" sz="quarter" idx="12"/>
          </p:nvPr>
        </p:nvSpPr>
        <p:spPr>
          <a:xfrm>
            <a:off x="5453811" y="6425662"/>
            <a:ext cx="764215" cy="365125"/>
          </a:xfrm>
        </p:spPr>
        <p:txBody>
          <a:bodyPr/>
          <a:lstStyle/>
          <a:p>
            <a:fld id="{15533715-2A87-4479-A9FC-0DA0C558CFE2}" type="slidenum">
              <a:rPr lang="en-US" smtClean="0"/>
              <a:t>19</a:t>
            </a:fld>
            <a:endParaRPr lang="en-US" dirty="0"/>
          </a:p>
        </p:txBody>
      </p:sp>
    </p:spTree>
    <p:extLst>
      <p:ext uri="{BB962C8B-B14F-4D97-AF65-F5344CB8AC3E}">
        <p14:creationId xmlns:p14="http://schemas.microsoft.com/office/powerpoint/2010/main" val="2622423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2" name="Picture 1" descr="Introduction Word for business concept">
            <a:extLst>
              <a:ext uri="{FF2B5EF4-FFF2-40B4-BE49-F238E27FC236}">
                <a16:creationId xmlns:a16="http://schemas.microsoft.com/office/drawing/2014/main" id="{5C55D00D-34D3-4B82-A148-26DF7C1360BB}"/>
              </a:ext>
            </a:extLst>
          </p:cNvPr>
          <p:cNvPicPr/>
          <p:nvPr/>
        </p:nvPicPr>
        <p:blipFill rotWithShape="1">
          <a:blip r:embed="rId2" cstate="print">
            <a:extLst>
              <a:ext uri="{28A0092B-C50C-407E-A947-70E740481C1C}">
                <a14:useLocalDpi xmlns:a14="http://schemas.microsoft.com/office/drawing/2010/main" val="0"/>
              </a:ext>
            </a:extLst>
          </a:blip>
          <a:srcRect t="-1" b="7168"/>
          <a:stretch/>
        </p:blipFill>
        <p:spPr bwMode="auto">
          <a:xfrm>
            <a:off x="656160" y="665224"/>
            <a:ext cx="4742832" cy="2763775"/>
          </a:xfrm>
          <a:prstGeom prst="rect">
            <a:avLst/>
          </a:prstGeom>
          <a:noFill/>
          <a:ln>
            <a:noFill/>
          </a:ln>
          <a:extLst>
            <a:ext uri="{53640926-AAD7-44D8-BBD7-CCE9431645EC}">
              <a14:shadowObscured xmlns:a14="http://schemas.microsoft.com/office/drawing/2010/main"/>
            </a:ext>
          </a:extLst>
        </p:spPr>
      </p:pic>
      <p:pic>
        <p:nvPicPr>
          <p:cNvPr id="3" name="Picture 4" descr="Diversity society and international diverse workplace and tolerance celebration of multicultural culture inclusion and integration and pride as a multi cultural group.">
            <a:extLst>
              <a:ext uri="{FF2B5EF4-FFF2-40B4-BE49-F238E27FC236}">
                <a16:creationId xmlns:a16="http://schemas.microsoft.com/office/drawing/2014/main" id="{16BE112A-A6CB-4D09-BBAF-57630C636F1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667" b="11857"/>
          <a:stretch/>
        </p:blipFill>
        <p:spPr bwMode="auto">
          <a:xfrm>
            <a:off x="6793009" y="665225"/>
            <a:ext cx="4265930" cy="27637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F07C6F7-1833-4242-9887-A5AE86214713}"/>
              </a:ext>
            </a:extLst>
          </p:cNvPr>
          <p:cNvSpPr txBox="1"/>
          <p:nvPr/>
        </p:nvSpPr>
        <p:spPr>
          <a:xfrm>
            <a:off x="656160" y="3644347"/>
            <a:ext cx="4777231" cy="2123658"/>
          </a:xfrm>
          <a:prstGeom prst="rect">
            <a:avLst/>
          </a:prstGeom>
          <a:noFill/>
        </p:spPr>
        <p:txBody>
          <a:bodyPr wrap="square">
            <a:spAutoFit/>
          </a:bodyPr>
          <a:lstStyle/>
          <a:p>
            <a:pPr marL="0" marR="0" lvl="0" indent="0" algn="just" defTabSz="914400" rtl="0" eaLnBrk="1" fontAlgn="auto" latinLnBrk="0" hangingPunct="1">
              <a:lnSpc>
                <a:spcPct val="100000"/>
              </a:lnSpc>
              <a:spcBef>
                <a:spcPts val="58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The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Akuapem</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North District Assembly was established in 1988 by Legislative Instrument (L.I.) 1430 in pursuance of the Government’s Decentralization Policy and Local Government Reform Policy with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Akropong</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as its capital. The elevation from District to Municipal was in 2012 by L.I. 2041</a:t>
            </a:r>
            <a:r>
              <a:rPr lang="en-GB" sz="1600" dirty="0">
                <a:solidFill>
                  <a:prstClr val="black"/>
                </a:solidFill>
                <a:latin typeface="Arial" pitchFamily="34" charset="0"/>
                <a:cs typeface="Arial" pitchFamily="34" charset="0"/>
              </a:rPr>
              <a:t> </a:t>
            </a:r>
            <a:r>
              <a:rPr lang="en-GB" sz="1600" dirty="0">
                <a:effectLst/>
                <a:latin typeface="Arial" panose="020B0604020202020204" pitchFamily="34" charset="0"/>
                <a:ea typeface="Calibri" panose="020F0502020204030204" pitchFamily="34" charset="0"/>
                <a:cs typeface="Arial" panose="020B0604020202020204" pitchFamily="34" charset="0"/>
              </a:rPr>
              <a:t>and the </a:t>
            </a:r>
            <a:r>
              <a:rPr lang="en-GB" sz="1600" dirty="0" err="1">
                <a:effectLst/>
                <a:latin typeface="Arial" panose="020B0604020202020204" pitchFamily="34" charset="0"/>
                <a:ea typeface="Calibri" panose="020F0502020204030204" pitchFamily="34" charset="0"/>
                <a:cs typeface="Arial" panose="020B0604020202020204" pitchFamily="34" charset="0"/>
              </a:rPr>
              <a:t>Okere</a:t>
            </a:r>
            <a:r>
              <a:rPr lang="en-GB" sz="1600" dirty="0">
                <a:effectLst/>
                <a:latin typeface="Arial" panose="020B0604020202020204" pitchFamily="34" charset="0"/>
                <a:ea typeface="Calibri" panose="020F0502020204030204" pitchFamily="34" charset="0"/>
                <a:cs typeface="Arial" panose="020B0604020202020204" pitchFamily="34" charset="0"/>
              </a:rPr>
              <a:t> District was separated from </a:t>
            </a:r>
            <a:r>
              <a:rPr lang="en-GB" sz="1600" dirty="0" err="1">
                <a:effectLst/>
                <a:latin typeface="Arial" panose="020B0604020202020204" pitchFamily="34" charset="0"/>
                <a:ea typeface="Calibri" panose="020F0502020204030204" pitchFamily="34" charset="0"/>
                <a:cs typeface="Arial" panose="020B0604020202020204" pitchFamily="34" charset="0"/>
              </a:rPr>
              <a:t>Akuapem</a:t>
            </a:r>
            <a:r>
              <a:rPr lang="en-GB" sz="1600" dirty="0">
                <a:effectLst/>
                <a:latin typeface="Arial" panose="020B0604020202020204" pitchFamily="34" charset="0"/>
                <a:ea typeface="Calibri" panose="020F0502020204030204" pitchFamily="34" charset="0"/>
                <a:cs typeface="Arial" panose="020B0604020202020204" pitchFamily="34" charset="0"/>
              </a:rPr>
              <a:t> North by L.I 2306</a:t>
            </a:r>
            <a:r>
              <a:rPr lang="en-GB" sz="1800" dirty="0">
                <a:effectLst/>
                <a:latin typeface="Arial" panose="020B0604020202020204" pitchFamily="34" charset="0"/>
                <a:ea typeface="Calibri" panose="020F0502020204030204" pitchFamily="34" charset="0"/>
                <a:cs typeface="Arial" panose="020B0604020202020204" pitchFamily="34" charset="0"/>
              </a:rPr>
              <a:t>.</a:t>
            </a:r>
            <a:endParaRPr kumimoji="0" lang="en-GB" sz="1600" i="0" u="none" strike="noStrike" kern="1200" cap="none" spc="0" normalizeH="0" baseline="0" noProof="0" dirty="0">
              <a:ln>
                <a:noFill/>
              </a:ln>
              <a:effectLst/>
              <a:uLnTx/>
              <a:uFillTx/>
              <a:latin typeface="Arial" panose="020B0604020202020204" pitchFamily="34" charset="0"/>
              <a:cs typeface="Arial" pitchFamily="34" charset="0"/>
            </a:endParaRPr>
          </a:p>
        </p:txBody>
      </p:sp>
      <p:sp>
        <p:nvSpPr>
          <p:cNvPr id="7" name="TextBox 6">
            <a:extLst>
              <a:ext uri="{FF2B5EF4-FFF2-40B4-BE49-F238E27FC236}">
                <a16:creationId xmlns:a16="http://schemas.microsoft.com/office/drawing/2014/main" id="{394B3990-6420-4360-BBD6-FE5B9632B36F}"/>
              </a:ext>
            </a:extLst>
          </p:cNvPr>
          <p:cNvSpPr txBox="1"/>
          <p:nvPr/>
        </p:nvSpPr>
        <p:spPr>
          <a:xfrm>
            <a:off x="6793010" y="3803374"/>
            <a:ext cx="4524347"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58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From the  2021 population and housing census it was established that the population of the Municipal was about 105,315 with an annual population growth rate of 1%,the estimated population of the municipal for 2024  is 108,506 and 109,613 for 2025</a:t>
            </a:r>
          </a:p>
        </p:txBody>
      </p:sp>
      <p:pic>
        <p:nvPicPr>
          <p:cNvPr id="8" name="Picture 7">
            <a:extLst>
              <a:ext uri="{FF2B5EF4-FFF2-40B4-BE49-F238E27FC236}">
                <a16:creationId xmlns:a16="http://schemas.microsoft.com/office/drawing/2014/main" id="{0390E06C-C111-46D9-AF3A-D661E5251C6C}"/>
              </a:ext>
            </a:extLst>
          </p:cNvPr>
          <p:cNvPicPr>
            <a:picLocks noChangeAspect="1"/>
          </p:cNvPicPr>
          <p:nvPr/>
        </p:nvPicPr>
        <p:blipFill>
          <a:blip r:embed="rId4"/>
          <a:stretch>
            <a:fillRect/>
          </a:stretch>
        </p:blipFill>
        <p:spPr>
          <a:xfrm>
            <a:off x="10078855" y="5526157"/>
            <a:ext cx="1596309" cy="1046921"/>
          </a:xfrm>
          <a:prstGeom prst="rect">
            <a:avLst/>
          </a:prstGeom>
        </p:spPr>
      </p:pic>
      <p:sp>
        <p:nvSpPr>
          <p:cNvPr id="4" name="Slide Number Placeholder 3">
            <a:extLst>
              <a:ext uri="{FF2B5EF4-FFF2-40B4-BE49-F238E27FC236}">
                <a16:creationId xmlns:a16="http://schemas.microsoft.com/office/drawing/2014/main" id="{7603C6C9-1CF6-4DA0-B6E5-938FF3CA1EB6}"/>
              </a:ext>
            </a:extLst>
          </p:cNvPr>
          <p:cNvSpPr>
            <a:spLocks noGrp="1"/>
          </p:cNvSpPr>
          <p:nvPr>
            <p:ph type="sldNum" sz="quarter" idx="12"/>
          </p:nvPr>
        </p:nvSpPr>
        <p:spPr>
          <a:xfrm>
            <a:off x="5713892" y="6119198"/>
            <a:ext cx="764215" cy="365125"/>
          </a:xfrm>
        </p:spPr>
        <p:txBody>
          <a:bodyPr/>
          <a:lstStyle/>
          <a:p>
            <a:fld id="{15533715-2A87-4479-A9FC-0DA0C558CFE2}" type="slidenum">
              <a:rPr lang="en-US" smtClean="0"/>
              <a:t>2</a:t>
            </a:fld>
            <a:endParaRPr lang="en-US" dirty="0"/>
          </a:p>
        </p:txBody>
      </p:sp>
      <p:sp>
        <p:nvSpPr>
          <p:cNvPr id="11" name="TextBox 10">
            <a:extLst>
              <a:ext uri="{FF2B5EF4-FFF2-40B4-BE49-F238E27FC236}">
                <a16:creationId xmlns:a16="http://schemas.microsoft.com/office/drawing/2014/main" id="{9CABCDEA-CC5F-4B92-B271-594CCE2B0B2A}"/>
              </a:ext>
            </a:extLst>
          </p:cNvPr>
          <p:cNvSpPr txBox="1"/>
          <p:nvPr/>
        </p:nvSpPr>
        <p:spPr>
          <a:xfrm>
            <a:off x="7844010" y="903383"/>
            <a:ext cx="2721166" cy="318998"/>
          </a:xfrm>
          <a:prstGeom prst="rect">
            <a:avLst/>
          </a:prstGeom>
          <a:noFill/>
        </p:spPr>
        <p:txBody>
          <a:bodyPr wrap="square">
            <a:spAutoFit/>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POPULATION</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90220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213113" y="2"/>
          <a:ext cx="9170504" cy="2302637"/>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8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8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0315975" y="5797824"/>
            <a:ext cx="1067642" cy="967409"/>
          </a:xfrm>
          <a:prstGeom prst="rect">
            <a:avLst/>
          </a:prstGeom>
        </p:spPr>
      </p:pic>
      <p:sp>
        <p:nvSpPr>
          <p:cNvPr id="10" name="TextBox 9">
            <a:extLst>
              <a:ext uri="{FF2B5EF4-FFF2-40B4-BE49-F238E27FC236}">
                <a16:creationId xmlns:a16="http://schemas.microsoft.com/office/drawing/2014/main" id="{4EDC16E8-E120-4194-B146-DE4669980AA6}"/>
              </a:ext>
            </a:extLst>
          </p:cNvPr>
          <p:cNvSpPr txBox="1"/>
          <p:nvPr/>
        </p:nvSpPr>
        <p:spPr>
          <a:xfrm>
            <a:off x="145775" y="408454"/>
            <a:ext cx="11622155" cy="708912"/>
          </a:xfrm>
          <a:prstGeom prst="rect">
            <a:avLst/>
          </a:prstGeom>
          <a:noFill/>
        </p:spPr>
        <p:txBody>
          <a:bodyPr wrap="square">
            <a:spAutoFit/>
          </a:bodyPr>
          <a:lstStyle/>
          <a:p>
            <a:pPr marL="342900" marR="0" lvl="0" indent="-342900">
              <a:lnSpc>
                <a:spcPct val="115000"/>
              </a:lnSpc>
              <a:spcBef>
                <a:spcPts val="0"/>
              </a:spcBef>
              <a:spcAft>
                <a:spcPts val="800"/>
              </a:spcAft>
              <a:buFont typeface="Wingdings" panose="05000000000000000000" pitchFamily="2" charset="2"/>
              <a:buChar char=""/>
            </a:pPr>
            <a:r>
              <a:rPr lang="en-GB" b="1" kern="1200" cap="all" spc="1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TRAINed</a:t>
            </a:r>
            <a:r>
              <a:rPr lang="en-GB" b="1" kern="1200" cap="all" spc="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parent supports group ON MUSHROOM AND SNAIL PRODUCTION AT LARTEH</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Content Placeholder 4">
            <a:extLst>
              <a:ext uri="{FF2B5EF4-FFF2-40B4-BE49-F238E27FC236}">
                <a16:creationId xmlns:a16="http://schemas.microsoft.com/office/drawing/2014/main" id="{A7951939-045E-ACA4-C759-7476E21D3D4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5461" y="1201102"/>
            <a:ext cx="8925339" cy="4775628"/>
          </a:xfrm>
          <a:prstGeom prst="rect">
            <a:avLst/>
          </a:prstGeom>
          <a:noFill/>
          <a:ln>
            <a:noFill/>
          </a:ln>
        </p:spPr>
      </p:pic>
      <p:sp>
        <p:nvSpPr>
          <p:cNvPr id="3" name="Slide Number Placeholder 2">
            <a:extLst>
              <a:ext uri="{FF2B5EF4-FFF2-40B4-BE49-F238E27FC236}">
                <a16:creationId xmlns:a16="http://schemas.microsoft.com/office/drawing/2014/main" id="{1F95766A-6217-436C-BA8D-FC08AB8AA0E9}"/>
              </a:ext>
            </a:extLst>
          </p:cNvPr>
          <p:cNvSpPr>
            <a:spLocks noGrp="1"/>
          </p:cNvSpPr>
          <p:nvPr>
            <p:ph type="sldNum" sz="quarter" idx="12"/>
          </p:nvPr>
        </p:nvSpPr>
        <p:spPr>
          <a:xfrm>
            <a:off x="5192637" y="6281528"/>
            <a:ext cx="764215" cy="365125"/>
          </a:xfrm>
        </p:spPr>
        <p:txBody>
          <a:bodyPr/>
          <a:lstStyle/>
          <a:p>
            <a:fld id="{15533715-2A87-4479-A9FC-0DA0C558CFE2}" type="slidenum">
              <a:rPr lang="en-US" smtClean="0"/>
              <a:t>20</a:t>
            </a:fld>
            <a:endParaRPr lang="en-US" dirty="0"/>
          </a:p>
        </p:txBody>
      </p:sp>
    </p:spTree>
    <p:extLst>
      <p:ext uri="{BB962C8B-B14F-4D97-AF65-F5344CB8AC3E}">
        <p14:creationId xmlns:p14="http://schemas.microsoft.com/office/powerpoint/2010/main" val="157985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213113" y="2"/>
          <a:ext cx="9170504" cy="2302637"/>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8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8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0315975" y="5797824"/>
            <a:ext cx="1067642" cy="967409"/>
          </a:xfrm>
          <a:prstGeom prst="rect">
            <a:avLst/>
          </a:prstGeom>
        </p:spPr>
      </p:pic>
      <p:sp>
        <p:nvSpPr>
          <p:cNvPr id="10" name="TextBox 9">
            <a:extLst>
              <a:ext uri="{FF2B5EF4-FFF2-40B4-BE49-F238E27FC236}">
                <a16:creationId xmlns:a16="http://schemas.microsoft.com/office/drawing/2014/main" id="{4EDC16E8-E120-4194-B146-DE4669980AA6}"/>
              </a:ext>
            </a:extLst>
          </p:cNvPr>
          <p:cNvSpPr txBox="1"/>
          <p:nvPr/>
        </p:nvSpPr>
        <p:spPr>
          <a:xfrm>
            <a:off x="145775" y="408454"/>
            <a:ext cx="11622155" cy="392159"/>
          </a:xfrm>
          <a:prstGeom prst="rect">
            <a:avLst/>
          </a:prstGeom>
          <a:noFill/>
        </p:spPr>
        <p:txBody>
          <a:bodyPr wrap="square">
            <a:spAutoFit/>
          </a:bodyPr>
          <a:lstStyle/>
          <a:p>
            <a:pPr marL="342900" marR="0" lvl="0" indent="-342900">
              <a:lnSpc>
                <a:spcPct val="115000"/>
              </a:lnSpc>
              <a:spcBef>
                <a:spcPts val="0"/>
              </a:spcBef>
              <a:spcAft>
                <a:spcPts val="800"/>
              </a:spcAft>
              <a:buFont typeface="Wingdings" panose="05000000000000000000" pitchFamily="2" charset="2"/>
              <a:buChar char=""/>
            </a:pPr>
            <a:r>
              <a:rPr lang="en-GB" sz="1800" b="1" kern="1200" cap="all" spc="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TRAINed parent supports GROUP ON VEGETABLES PRODUCTION AT TUTU</a:t>
            </a:r>
            <a:endParaRPr lang="en-US" sz="1400"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6.png">
            <a:extLst>
              <a:ext uri="{FF2B5EF4-FFF2-40B4-BE49-F238E27FC236}">
                <a16:creationId xmlns:a16="http://schemas.microsoft.com/office/drawing/2014/main" id="{F25DFCD7-2666-DBE5-366A-F3EDEDC0B075}"/>
              </a:ext>
            </a:extLst>
          </p:cNvPr>
          <p:cNvPicPr/>
          <p:nvPr/>
        </p:nvPicPr>
        <p:blipFill>
          <a:blip r:embed="rId3"/>
          <a:srcRect r="12175"/>
          <a:stretch>
            <a:fillRect/>
          </a:stretch>
        </p:blipFill>
        <p:spPr>
          <a:xfrm>
            <a:off x="1630017" y="1042669"/>
            <a:ext cx="8580783" cy="5013573"/>
          </a:xfrm>
          <a:prstGeom prst="rect">
            <a:avLst/>
          </a:prstGeom>
          <a:ln/>
        </p:spPr>
      </p:pic>
      <p:sp>
        <p:nvSpPr>
          <p:cNvPr id="3" name="Slide Number Placeholder 2">
            <a:extLst>
              <a:ext uri="{FF2B5EF4-FFF2-40B4-BE49-F238E27FC236}">
                <a16:creationId xmlns:a16="http://schemas.microsoft.com/office/drawing/2014/main" id="{7F0CDB0A-B775-4B6D-AC50-AFC6DE9B96F4}"/>
              </a:ext>
            </a:extLst>
          </p:cNvPr>
          <p:cNvSpPr>
            <a:spLocks noGrp="1"/>
          </p:cNvSpPr>
          <p:nvPr>
            <p:ph type="sldNum" sz="quarter" idx="12"/>
          </p:nvPr>
        </p:nvSpPr>
        <p:spPr>
          <a:xfrm>
            <a:off x="5574744" y="6298298"/>
            <a:ext cx="764215" cy="365125"/>
          </a:xfrm>
        </p:spPr>
        <p:txBody>
          <a:bodyPr/>
          <a:lstStyle/>
          <a:p>
            <a:fld id="{15533715-2A87-4479-A9FC-0DA0C558CFE2}" type="slidenum">
              <a:rPr lang="en-US" smtClean="0"/>
              <a:t>21</a:t>
            </a:fld>
            <a:endParaRPr lang="en-US" dirty="0"/>
          </a:p>
        </p:txBody>
      </p:sp>
    </p:spTree>
    <p:extLst>
      <p:ext uri="{BB962C8B-B14F-4D97-AF65-F5344CB8AC3E}">
        <p14:creationId xmlns:p14="http://schemas.microsoft.com/office/powerpoint/2010/main" val="448327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257997127"/>
              </p:ext>
            </p:extLst>
          </p:nvPr>
        </p:nvGraphicFramePr>
        <p:xfrm>
          <a:off x="1603514" y="2"/>
          <a:ext cx="9780104" cy="2232533"/>
        </p:xfrm>
        <a:graphic>
          <a:graphicData uri="http://schemas.openxmlformats.org/drawingml/2006/table">
            <a:tbl>
              <a:tblPr firstRow="1" firstCol="1" bandRow="1"/>
              <a:tblGrid>
                <a:gridCol w="97801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4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0514011" y="6016487"/>
            <a:ext cx="980660" cy="815007"/>
          </a:xfrm>
          <a:prstGeom prst="rect">
            <a:avLst/>
          </a:prstGeom>
        </p:spPr>
      </p:pic>
      <p:sp>
        <p:nvSpPr>
          <p:cNvPr id="10" name="TextBox 9">
            <a:extLst>
              <a:ext uri="{FF2B5EF4-FFF2-40B4-BE49-F238E27FC236}">
                <a16:creationId xmlns:a16="http://schemas.microsoft.com/office/drawing/2014/main" id="{4EDC16E8-E120-4194-B146-DE4669980AA6}"/>
              </a:ext>
            </a:extLst>
          </p:cNvPr>
          <p:cNvSpPr txBox="1"/>
          <p:nvPr/>
        </p:nvSpPr>
        <p:spPr>
          <a:xfrm>
            <a:off x="145775" y="408454"/>
            <a:ext cx="11622155" cy="423514"/>
          </a:xfrm>
          <a:prstGeom prst="rect">
            <a:avLst/>
          </a:prstGeom>
          <a:noFill/>
        </p:spPr>
        <p:txBody>
          <a:bodyPr wrap="square">
            <a:spAutoFit/>
          </a:bodyPr>
          <a:lstStyle/>
          <a:p>
            <a:pPr marL="342900" marR="0" lvl="0" indent="-342900">
              <a:lnSpc>
                <a:spcPct val="115000"/>
              </a:lnSpc>
              <a:spcBef>
                <a:spcPts val="0"/>
              </a:spcBef>
              <a:spcAft>
                <a:spcPts val="800"/>
              </a:spcAft>
              <a:buFont typeface="Wingdings" panose="05000000000000000000" pitchFamily="2" charset="2"/>
              <a:buChar char=""/>
            </a:pPr>
            <a:r>
              <a:rPr lang="en-US" sz="20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DISTRIBUTED COMPOST, NPK FERTILIZERS, WEEDICIDES AND PESTICIEDES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person holding two bags of flour&#10;&#10;AI-generated content may be incorrect.">
            <a:extLst>
              <a:ext uri="{FF2B5EF4-FFF2-40B4-BE49-F238E27FC236}">
                <a16:creationId xmlns:a16="http://schemas.microsoft.com/office/drawing/2014/main" id="{9E728FCB-C210-082A-E9EB-3876CCE5BFB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75860" y="831968"/>
            <a:ext cx="4267201" cy="2759371"/>
          </a:xfrm>
          <a:prstGeom prst="rect">
            <a:avLst/>
          </a:prstGeom>
        </p:spPr>
      </p:pic>
      <p:pic>
        <p:nvPicPr>
          <p:cNvPr id="9" name="Picture 8" descr="A person standing in a room with bags of food&#10;&#10;AI-generated content may be incorrect.">
            <a:extLst>
              <a:ext uri="{FF2B5EF4-FFF2-40B4-BE49-F238E27FC236}">
                <a16:creationId xmlns:a16="http://schemas.microsoft.com/office/drawing/2014/main" id="{6327339F-85CC-DE3D-1FC2-7483BA3AE40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268277" y="831968"/>
            <a:ext cx="3935897" cy="2759371"/>
          </a:xfrm>
          <a:prstGeom prst="rect">
            <a:avLst/>
          </a:prstGeom>
        </p:spPr>
      </p:pic>
      <p:pic>
        <p:nvPicPr>
          <p:cNvPr id="11" name="Picture 10" descr="A person standing in a room with bags&#10;&#10;AI-generated content may be incorrect.">
            <a:extLst>
              <a:ext uri="{FF2B5EF4-FFF2-40B4-BE49-F238E27FC236}">
                <a16:creationId xmlns:a16="http://schemas.microsoft.com/office/drawing/2014/main" id="{4B0F9EA8-1E8D-D4AB-44FC-B93CDA8462DB}"/>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675862" y="3897864"/>
            <a:ext cx="4267200" cy="2410171"/>
          </a:xfrm>
          <a:prstGeom prst="rect">
            <a:avLst/>
          </a:prstGeom>
        </p:spPr>
      </p:pic>
      <p:pic>
        <p:nvPicPr>
          <p:cNvPr id="12" name="Picture 11" descr="A person standing in a room with a bag of flour&#10;&#10;AI-generated content may be incorrect.">
            <a:extLst>
              <a:ext uri="{FF2B5EF4-FFF2-40B4-BE49-F238E27FC236}">
                <a16:creationId xmlns:a16="http://schemas.microsoft.com/office/drawing/2014/main" id="{DD8CD2A8-1E4E-05BB-6156-FA534C30DB42}"/>
              </a:ext>
            </a:extLst>
          </p:cNvPr>
          <p:cNvPicPr/>
          <p:nvPr/>
        </p:nvPicPr>
        <p:blipFill>
          <a:blip r:embed="rId6">
            <a:extLst>
              <a:ext uri="{28A0092B-C50C-407E-A947-70E740481C1C}">
                <a14:useLocalDpi xmlns:a14="http://schemas.microsoft.com/office/drawing/2010/main" val="0"/>
              </a:ext>
            </a:extLst>
          </a:blip>
          <a:stretch>
            <a:fillRect/>
          </a:stretch>
        </p:blipFill>
        <p:spPr>
          <a:xfrm>
            <a:off x="6268278" y="3897864"/>
            <a:ext cx="3935897" cy="2410171"/>
          </a:xfrm>
          <a:prstGeom prst="rect">
            <a:avLst/>
          </a:prstGeom>
        </p:spPr>
      </p:pic>
      <p:sp>
        <p:nvSpPr>
          <p:cNvPr id="3" name="Slide Number Placeholder 2">
            <a:extLst>
              <a:ext uri="{FF2B5EF4-FFF2-40B4-BE49-F238E27FC236}">
                <a16:creationId xmlns:a16="http://schemas.microsoft.com/office/drawing/2014/main" id="{51C570CB-8913-4A46-9F6D-93C3E325245D}"/>
              </a:ext>
            </a:extLst>
          </p:cNvPr>
          <p:cNvSpPr>
            <a:spLocks noGrp="1"/>
          </p:cNvSpPr>
          <p:nvPr>
            <p:ph type="sldNum" sz="quarter" idx="12"/>
          </p:nvPr>
        </p:nvSpPr>
        <p:spPr>
          <a:xfrm>
            <a:off x="5104908" y="6266983"/>
            <a:ext cx="764215" cy="365125"/>
          </a:xfrm>
        </p:spPr>
        <p:txBody>
          <a:bodyPr/>
          <a:lstStyle/>
          <a:p>
            <a:fld id="{15533715-2A87-4479-A9FC-0DA0C558CFE2}" type="slidenum">
              <a:rPr lang="en-US" smtClean="0"/>
              <a:t>22</a:t>
            </a:fld>
            <a:endParaRPr lang="en-US" dirty="0"/>
          </a:p>
        </p:txBody>
      </p:sp>
    </p:spTree>
    <p:extLst>
      <p:ext uri="{BB962C8B-B14F-4D97-AF65-F5344CB8AC3E}">
        <p14:creationId xmlns:p14="http://schemas.microsoft.com/office/powerpoint/2010/main" val="1044385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213113" y="2"/>
          <a:ext cx="9170504" cy="2302637"/>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8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8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0315975" y="5797824"/>
            <a:ext cx="1067642" cy="967409"/>
          </a:xfrm>
          <a:prstGeom prst="rect">
            <a:avLst/>
          </a:prstGeom>
        </p:spPr>
      </p:pic>
      <p:sp>
        <p:nvSpPr>
          <p:cNvPr id="10" name="TextBox 9">
            <a:extLst>
              <a:ext uri="{FF2B5EF4-FFF2-40B4-BE49-F238E27FC236}">
                <a16:creationId xmlns:a16="http://schemas.microsoft.com/office/drawing/2014/main" id="{4EDC16E8-E120-4194-B146-DE4669980AA6}"/>
              </a:ext>
            </a:extLst>
          </p:cNvPr>
          <p:cNvSpPr txBox="1"/>
          <p:nvPr/>
        </p:nvSpPr>
        <p:spPr>
          <a:xfrm>
            <a:off x="145775" y="408454"/>
            <a:ext cx="11622155" cy="357214"/>
          </a:xfrm>
          <a:prstGeom prst="rect">
            <a:avLst/>
          </a:prstGeom>
          <a:noFill/>
        </p:spPr>
        <p:txBody>
          <a:bodyPr wrap="square">
            <a:spAutoFit/>
          </a:bodyPr>
          <a:lstStyle/>
          <a:p>
            <a:pPr marL="342900" marR="0" lvl="0" indent="-342900">
              <a:lnSpc>
                <a:spcPct val="115000"/>
              </a:lnSpc>
              <a:spcBef>
                <a:spcPts val="0"/>
              </a:spcBef>
              <a:spcAft>
                <a:spcPts val="800"/>
              </a:spcAft>
              <a:buFont typeface="Wingdings" panose="05000000000000000000" pitchFamily="2" charset="2"/>
              <a:buChar char=""/>
            </a:pPr>
            <a:r>
              <a:rPr lang="en-US" sz="16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FUMIGATED AND DISINFECTED SOME SELECTED COMMUNITIES WITHIN THE MUNICIPALITY</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person spraying a wall&#10;&#10;AI-generated content may be incorrect.">
            <a:extLst>
              <a:ext uri="{FF2B5EF4-FFF2-40B4-BE49-F238E27FC236}">
                <a16:creationId xmlns:a16="http://schemas.microsoft.com/office/drawing/2014/main" id="{855F7C18-3517-2140-A5AB-DFFB224FA745}"/>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49357" y="1130381"/>
            <a:ext cx="4518991" cy="4276505"/>
          </a:xfrm>
          <a:prstGeom prst="rect">
            <a:avLst/>
          </a:prstGeom>
        </p:spPr>
      </p:pic>
      <p:pic>
        <p:nvPicPr>
          <p:cNvPr id="9" name="Picture 8" descr="A group of people spraying garbage&#10;&#10;AI-generated content may be incorrect.">
            <a:extLst>
              <a:ext uri="{FF2B5EF4-FFF2-40B4-BE49-F238E27FC236}">
                <a16:creationId xmlns:a16="http://schemas.microsoft.com/office/drawing/2014/main" id="{F4EF1915-242E-45B1-4DFA-13DB8755577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188765" y="1130380"/>
            <a:ext cx="4267200" cy="4276505"/>
          </a:xfrm>
          <a:prstGeom prst="rect">
            <a:avLst/>
          </a:prstGeom>
        </p:spPr>
      </p:pic>
      <p:sp>
        <p:nvSpPr>
          <p:cNvPr id="3" name="Slide Number Placeholder 2">
            <a:extLst>
              <a:ext uri="{FF2B5EF4-FFF2-40B4-BE49-F238E27FC236}">
                <a16:creationId xmlns:a16="http://schemas.microsoft.com/office/drawing/2014/main" id="{BC58B6F5-5656-4888-8E6A-46CDA110E037}"/>
              </a:ext>
            </a:extLst>
          </p:cNvPr>
          <p:cNvSpPr>
            <a:spLocks noGrp="1"/>
          </p:cNvSpPr>
          <p:nvPr>
            <p:ph type="sldNum" sz="quarter" idx="12"/>
          </p:nvPr>
        </p:nvSpPr>
        <p:spPr>
          <a:xfrm>
            <a:off x="5192637" y="6266983"/>
            <a:ext cx="764215" cy="365125"/>
          </a:xfrm>
        </p:spPr>
        <p:txBody>
          <a:bodyPr/>
          <a:lstStyle/>
          <a:p>
            <a:fld id="{15533715-2A87-4479-A9FC-0DA0C558CFE2}" type="slidenum">
              <a:rPr lang="en-US" smtClean="0"/>
              <a:t>23</a:t>
            </a:fld>
            <a:endParaRPr lang="en-US" dirty="0"/>
          </a:p>
        </p:txBody>
      </p:sp>
    </p:spTree>
    <p:extLst>
      <p:ext uri="{BB962C8B-B14F-4D97-AF65-F5344CB8AC3E}">
        <p14:creationId xmlns:p14="http://schemas.microsoft.com/office/powerpoint/2010/main" val="2646912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213113" y="2"/>
          <a:ext cx="9170504" cy="2302637"/>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8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8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0606776" y="5872985"/>
            <a:ext cx="1067642" cy="967409"/>
          </a:xfrm>
          <a:prstGeom prst="rect">
            <a:avLst/>
          </a:prstGeom>
        </p:spPr>
      </p:pic>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2049" name="Content Placeholder 5" descr="A construction vehicle with a backhoe and a truck&#10;&#10;AI-generated content may be incorrect.">
            <a:extLst>
              <a:ext uri="{FF2B5EF4-FFF2-40B4-BE49-F238E27FC236}">
                <a16:creationId xmlns:a16="http://schemas.microsoft.com/office/drawing/2014/main" id="{EAD9C780-CE70-4C97-81FA-203704AE9B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272209"/>
            <a:ext cx="3909392" cy="244793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ACEBFEFA-90DB-499B-A998-6EFED0B90A9F}"/>
              </a:ext>
            </a:extLst>
          </p:cNvPr>
          <p:cNvSpPr>
            <a:spLocks noChangeArrowheads="1"/>
          </p:cNvSpPr>
          <p:nvPr/>
        </p:nvSpPr>
        <p:spPr bwMode="auto">
          <a:xfrm>
            <a:off x="477078" y="501310"/>
            <a:ext cx="127646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pPr>
            <a:r>
              <a:rPr kumimoji="0" lang="en-GB" altLang="en-US" b="1"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EVACUATED REFUSE AT ADWASO, MAMPONG AND AKROPONG</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A4B9915C-C513-42F1-91E4-98642B19F96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24939" y="1272209"/>
            <a:ext cx="4386470" cy="2447937"/>
          </a:xfrm>
          <a:prstGeom prst="rect">
            <a:avLst/>
          </a:prstGeom>
          <a:noFill/>
          <a:ln>
            <a:noFill/>
          </a:ln>
        </p:spPr>
      </p:pic>
      <p:pic>
        <p:nvPicPr>
          <p:cNvPr id="13" name="Picture 12" descr="A dirt road with trees in the background&#10;&#10;AI-generated content may be incorrect.">
            <a:extLst>
              <a:ext uri="{FF2B5EF4-FFF2-40B4-BE49-F238E27FC236}">
                <a16:creationId xmlns:a16="http://schemas.microsoft.com/office/drawing/2014/main" id="{66F05225-ADE2-A229-060D-1F025E601391}"/>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3511826" y="3909391"/>
            <a:ext cx="4545496" cy="2447299"/>
          </a:xfrm>
          <a:prstGeom prst="rect">
            <a:avLst/>
          </a:prstGeom>
        </p:spPr>
      </p:pic>
      <p:sp>
        <p:nvSpPr>
          <p:cNvPr id="3" name="Slide Number Placeholder 2">
            <a:extLst>
              <a:ext uri="{FF2B5EF4-FFF2-40B4-BE49-F238E27FC236}">
                <a16:creationId xmlns:a16="http://schemas.microsoft.com/office/drawing/2014/main" id="{71419B34-6983-4985-A6E3-AD0814E0ABBB}"/>
              </a:ext>
            </a:extLst>
          </p:cNvPr>
          <p:cNvSpPr>
            <a:spLocks noGrp="1"/>
          </p:cNvSpPr>
          <p:nvPr>
            <p:ph type="sldNum" sz="quarter" idx="12"/>
          </p:nvPr>
        </p:nvSpPr>
        <p:spPr>
          <a:xfrm>
            <a:off x="5055634" y="6517297"/>
            <a:ext cx="764215" cy="411508"/>
          </a:xfrm>
        </p:spPr>
        <p:txBody>
          <a:bodyPr/>
          <a:lstStyle/>
          <a:p>
            <a:fld id="{15533715-2A87-4479-A9FC-0DA0C558CFE2}" type="slidenum">
              <a:rPr lang="en-US" smtClean="0"/>
              <a:t>24</a:t>
            </a:fld>
            <a:endParaRPr lang="en-US" dirty="0"/>
          </a:p>
        </p:txBody>
      </p:sp>
    </p:spTree>
    <p:extLst>
      <p:ext uri="{BB962C8B-B14F-4D97-AF65-F5344CB8AC3E}">
        <p14:creationId xmlns:p14="http://schemas.microsoft.com/office/powerpoint/2010/main" val="3320825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213113" y="2"/>
          <a:ext cx="9170504" cy="2302637"/>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8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8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0315975" y="5797824"/>
            <a:ext cx="1067642" cy="967409"/>
          </a:xfrm>
          <a:prstGeom prst="rect">
            <a:avLst/>
          </a:prstGeom>
        </p:spPr>
      </p:pic>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6F00022A-4BFD-420B-8CCB-989433674F06}"/>
              </a:ext>
            </a:extLst>
          </p:cNvPr>
          <p:cNvSpPr txBox="1"/>
          <p:nvPr/>
        </p:nvSpPr>
        <p:spPr>
          <a:xfrm>
            <a:off x="516835" y="424146"/>
            <a:ext cx="9074426" cy="383823"/>
          </a:xfrm>
          <a:prstGeom prst="rect">
            <a:avLst/>
          </a:prstGeom>
          <a:noFill/>
        </p:spPr>
        <p:txBody>
          <a:bodyPr wrap="square">
            <a:spAutoFit/>
          </a:bodyPr>
          <a:lstStyle/>
          <a:p>
            <a:pPr marL="342900" marR="0" lvl="0" indent="-342900">
              <a:lnSpc>
                <a:spcPct val="115000"/>
              </a:lnSpc>
              <a:spcBef>
                <a:spcPts val="0"/>
              </a:spcBef>
              <a:spcAft>
                <a:spcPts val="800"/>
              </a:spcAft>
              <a:buFont typeface="Wingdings" panose="05000000000000000000" pitchFamily="2" charset="2"/>
              <a:buChar char=""/>
            </a:pPr>
            <a:r>
              <a:rPr lang="en-GB" b="1" kern="100" dirty="0">
                <a:effectLst/>
                <a:latin typeface="Arial" panose="020B0604020202020204" pitchFamily="34" charset="0"/>
                <a:ea typeface="Calibri" panose="020F0502020204030204" pitchFamily="34" charset="0"/>
                <a:cs typeface="Arial" panose="020B0604020202020204" pitchFamily="34" charset="0"/>
              </a:rPr>
              <a:t>TRAINED THE YOUTH ON PASTRY MAKING AND SOAP MAKING</a:t>
            </a: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1" name="Content Placeholder 4">
            <a:extLst>
              <a:ext uri="{FF2B5EF4-FFF2-40B4-BE49-F238E27FC236}">
                <a16:creationId xmlns:a16="http://schemas.microsoft.com/office/drawing/2014/main" id="{057FC7C5-783B-E866-4573-D06970BDD1FA}"/>
              </a:ext>
            </a:extLst>
          </p:cNvPr>
          <p:cNvPicPr/>
          <p:nvPr/>
        </p:nvPicPr>
        <p:blipFill>
          <a:blip r:embed="rId3"/>
          <a:stretch>
            <a:fillRect/>
          </a:stretch>
        </p:blipFill>
        <p:spPr>
          <a:xfrm>
            <a:off x="795129" y="1151321"/>
            <a:ext cx="4333461" cy="4136296"/>
          </a:xfrm>
          <a:prstGeom prst="rect">
            <a:avLst/>
          </a:prstGeom>
        </p:spPr>
      </p:pic>
      <p:pic>
        <p:nvPicPr>
          <p:cNvPr id="14" name="Picture 13">
            <a:extLst>
              <a:ext uri="{FF2B5EF4-FFF2-40B4-BE49-F238E27FC236}">
                <a16:creationId xmlns:a16="http://schemas.microsoft.com/office/drawing/2014/main" id="{BFED9577-E814-E570-5F25-E0C0A460B73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1151320"/>
            <a:ext cx="4532244" cy="4136296"/>
          </a:xfrm>
          <a:prstGeom prst="rect">
            <a:avLst/>
          </a:prstGeom>
          <a:noFill/>
          <a:ln>
            <a:noFill/>
          </a:ln>
        </p:spPr>
      </p:pic>
      <p:sp>
        <p:nvSpPr>
          <p:cNvPr id="3" name="Slide Number Placeholder 2">
            <a:extLst>
              <a:ext uri="{FF2B5EF4-FFF2-40B4-BE49-F238E27FC236}">
                <a16:creationId xmlns:a16="http://schemas.microsoft.com/office/drawing/2014/main" id="{BFD8E051-B1E8-43D2-A487-BED6BF0F985C}"/>
              </a:ext>
            </a:extLst>
          </p:cNvPr>
          <p:cNvSpPr>
            <a:spLocks noGrp="1"/>
          </p:cNvSpPr>
          <p:nvPr>
            <p:ph type="sldNum" sz="quarter" idx="12"/>
          </p:nvPr>
        </p:nvSpPr>
        <p:spPr>
          <a:xfrm>
            <a:off x="5478185" y="6251291"/>
            <a:ext cx="764215" cy="365125"/>
          </a:xfrm>
        </p:spPr>
        <p:txBody>
          <a:bodyPr/>
          <a:lstStyle/>
          <a:p>
            <a:fld id="{15533715-2A87-4479-A9FC-0DA0C558CFE2}" type="slidenum">
              <a:rPr lang="en-US" smtClean="0"/>
              <a:t>25</a:t>
            </a:fld>
            <a:endParaRPr lang="en-US" dirty="0"/>
          </a:p>
        </p:txBody>
      </p:sp>
    </p:spTree>
    <p:extLst>
      <p:ext uri="{BB962C8B-B14F-4D97-AF65-F5344CB8AC3E}">
        <p14:creationId xmlns:p14="http://schemas.microsoft.com/office/powerpoint/2010/main" val="437789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213113" y="2"/>
          <a:ext cx="9170504" cy="2302637"/>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37777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lang="en-US" sz="2800" b="1" kern="100" dirty="0">
                          <a:effectLst/>
                          <a:latin typeface="Arial" panose="020B0604020202020204" pitchFamily="34" charset="0"/>
                          <a:ea typeface="Calibri" panose="020F0502020204030204" pitchFamily="34" charset="0"/>
                          <a:cs typeface="Arial" panose="020B0604020202020204" pitchFamily="34" charset="0"/>
                        </a:rPr>
                        <a:t>Key Achievements (2025)</a:t>
                      </a:r>
                      <a:endParaRPr lang="en-US" sz="28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2323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402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10518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0315975" y="5797824"/>
            <a:ext cx="1067642" cy="967409"/>
          </a:xfrm>
          <a:prstGeom prst="rect">
            <a:avLst/>
          </a:prstGeom>
        </p:spPr>
      </p:pic>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B4B7E834-2575-4333-972F-EB07B7FA0A17}"/>
              </a:ext>
            </a:extLst>
          </p:cNvPr>
          <p:cNvSpPr txBox="1"/>
          <p:nvPr/>
        </p:nvSpPr>
        <p:spPr>
          <a:xfrm>
            <a:off x="291548" y="609600"/>
            <a:ext cx="9299713" cy="383823"/>
          </a:xfrm>
          <a:prstGeom prst="rect">
            <a:avLst/>
          </a:prstGeom>
          <a:noFill/>
        </p:spPr>
        <p:txBody>
          <a:bodyPr wrap="square">
            <a:spAutoFit/>
          </a:bodyPr>
          <a:lstStyle/>
          <a:p>
            <a:pPr marL="342900" marR="0" lvl="0" indent="-342900">
              <a:lnSpc>
                <a:spcPct val="115000"/>
              </a:lnSpc>
              <a:spcBef>
                <a:spcPts val="0"/>
              </a:spcBef>
              <a:spcAft>
                <a:spcPts val="800"/>
              </a:spcAft>
              <a:buFont typeface="Wingdings" panose="05000000000000000000" pitchFamily="2" charset="2"/>
              <a:buChar char=""/>
            </a:pPr>
            <a:r>
              <a:rPr lang="en-GB" b="1" kern="100" dirty="0">
                <a:effectLst/>
                <a:latin typeface="Arial" panose="020B0604020202020204" pitchFamily="34" charset="0"/>
                <a:ea typeface="Calibri" panose="020F0502020204030204" pitchFamily="34" charset="0"/>
                <a:cs typeface="Arial" panose="020B0604020202020204" pitchFamily="34" charset="0"/>
              </a:rPr>
              <a:t>ORGANISED CLEAN UP EXERCISE WITHIN THE MUNICIPALITY.</a:t>
            </a: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1" name="Picture 10" descr="A group of people outside&#10;&#10;AI-generated content may be incorrect.">
            <a:extLst>
              <a:ext uri="{FF2B5EF4-FFF2-40B4-BE49-F238E27FC236}">
                <a16:creationId xmlns:a16="http://schemas.microsoft.com/office/drawing/2014/main" id="{BB5FE0D7-7A95-31CD-C488-0A2B8BA2836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87715" y="1152938"/>
            <a:ext cx="4114372" cy="2501967"/>
          </a:xfrm>
          <a:prstGeom prst="rect">
            <a:avLst/>
          </a:prstGeom>
        </p:spPr>
      </p:pic>
      <p:pic>
        <p:nvPicPr>
          <p:cNvPr id="14" name="Picture 13" descr="A group of people working on a drainage ditch&#10;&#10;AI-generated content may be incorrect.">
            <a:extLst>
              <a:ext uri="{FF2B5EF4-FFF2-40B4-BE49-F238E27FC236}">
                <a16:creationId xmlns:a16="http://schemas.microsoft.com/office/drawing/2014/main" id="{810FBA34-08D9-5BF1-1C5C-67EF17DF3EC9}"/>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185665" y="1178877"/>
            <a:ext cx="4114373" cy="2501967"/>
          </a:xfrm>
          <a:prstGeom prst="rect">
            <a:avLst/>
          </a:prstGeom>
        </p:spPr>
      </p:pic>
      <p:pic>
        <p:nvPicPr>
          <p:cNvPr id="15" name="Picture 14" descr="A person bending over a drain&#10;&#10;AI-generated content may be incorrect.">
            <a:extLst>
              <a:ext uri="{FF2B5EF4-FFF2-40B4-BE49-F238E27FC236}">
                <a16:creationId xmlns:a16="http://schemas.microsoft.com/office/drawing/2014/main" id="{96BF64A6-D4B5-E726-1769-DE56AB88488E}"/>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987715" y="3908674"/>
            <a:ext cx="4114372" cy="2618740"/>
          </a:xfrm>
          <a:prstGeom prst="rect">
            <a:avLst/>
          </a:prstGeom>
        </p:spPr>
      </p:pic>
      <p:pic>
        <p:nvPicPr>
          <p:cNvPr id="16" name="Picture 15" descr="A person holding a tool in a hole in the ground&#10;&#10;AI-generated content may be incorrect.">
            <a:extLst>
              <a:ext uri="{FF2B5EF4-FFF2-40B4-BE49-F238E27FC236}">
                <a16:creationId xmlns:a16="http://schemas.microsoft.com/office/drawing/2014/main" id="{6E4F69A3-E964-4BA5-31B2-0A12EC878FA3}"/>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6201603" y="3866298"/>
            <a:ext cx="4114372" cy="2618740"/>
          </a:xfrm>
          <a:prstGeom prst="rect">
            <a:avLst/>
          </a:prstGeom>
        </p:spPr>
      </p:pic>
      <p:sp>
        <p:nvSpPr>
          <p:cNvPr id="3" name="Slide Number Placeholder 2">
            <a:extLst>
              <a:ext uri="{FF2B5EF4-FFF2-40B4-BE49-F238E27FC236}">
                <a16:creationId xmlns:a16="http://schemas.microsoft.com/office/drawing/2014/main" id="{08515D18-56C6-412D-B0FD-827D29B96CB2}"/>
              </a:ext>
            </a:extLst>
          </p:cNvPr>
          <p:cNvSpPr>
            <a:spLocks noGrp="1"/>
          </p:cNvSpPr>
          <p:nvPr>
            <p:ph type="sldNum" sz="quarter" idx="12"/>
          </p:nvPr>
        </p:nvSpPr>
        <p:spPr>
          <a:xfrm>
            <a:off x="5226183" y="6400108"/>
            <a:ext cx="764215" cy="365125"/>
          </a:xfrm>
        </p:spPr>
        <p:txBody>
          <a:bodyPr/>
          <a:lstStyle/>
          <a:p>
            <a:fld id="{15533715-2A87-4479-A9FC-0DA0C558CFE2}" type="slidenum">
              <a:rPr lang="en-US" smtClean="0"/>
              <a:t>26</a:t>
            </a:fld>
            <a:endParaRPr lang="en-US" dirty="0"/>
          </a:p>
        </p:txBody>
      </p:sp>
    </p:spTree>
    <p:extLst>
      <p:ext uri="{BB962C8B-B14F-4D97-AF65-F5344CB8AC3E}">
        <p14:creationId xmlns:p14="http://schemas.microsoft.com/office/powerpoint/2010/main" val="3630813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1368996583"/>
              </p:ext>
            </p:extLst>
          </p:nvPr>
        </p:nvGraphicFramePr>
        <p:xfrm>
          <a:off x="1510748" y="1"/>
          <a:ext cx="9170504" cy="2535611"/>
        </p:xfrm>
        <a:graphic>
          <a:graphicData uri="http://schemas.openxmlformats.org/drawingml/2006/table">
            <a:tbl>
              <a:tblPr firstRow="1" firstCol="1" bandRow="1"/>
              <a:tblGrid>
                <a:gridCol w="9170504">
                  <a:extLst>
                    <a:ext uri="{9D8B030D-6E8A-4147-A177-3AD203B41FA5}">
                      <a16:colId xmlns:a16="http://schemas.microsoft.com/office/drawing/2014/main" val="2976616125"/>
                    </a:ext>
                  </a:extLst>
                </a:gridCol>
              </a:tblGrid>
              <a:tr h="108529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kumimoji="0" lang="en-US" sz="28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Times New Roman"/>
                        </a:rPr>
                        <a:t>Policy Outcome Indicators and Targets</a:t>
                      </a:r>
                      <a:endParaRPr lang="en-US" sz="28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578043">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4893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616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6166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pic>
        <p:nvPicPr>
          <p:cNvPr id="8" name="Picture 7">
            <a:extLst>
              <a:ext uri="{FF2B5EF4-FFF2-40B4-BE49-F238E27FC236}">
                <a16:creationId xmlns:a16="http://schemas.microsoft.com/office/drawing/2014/main" id="{BCD7036E-2755-4315-A707-4BD832929CB9}"/>
              </a:ext>
            </a:extLst>
          </p:cNvPr>
          <p:cNvPicPr>
            <a:picLocks noChangeAspect="1"/>
          </p:cNvPicPr>
          <p:nvPr/>
        </p:nvPicPr>
        <p:blipFill>
          <a:blip r:embed="rId2"/>
          <a:stretch>
            <a:fillRect/>
          </a:stretch>
        </p:blipFill>
        <p:spPr>
          <a:xfrm>
            <a:off x="11158331" y="6142383"/>
            <a:ext cx="687383" cy="622850"/>
          </a:xfrm>
          <a:prstGeom prst="rect">
            <a:avLst/>
          </a:prstGeom>
        </p:spPr>
      </p:pic>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5" name="Table 4">
            <a:extLst>
              <a:ext uri="{FF2B5EF4-FFF2-40B4-BE49-F238E27FC236}">
                <a16:creationId xmlns:a16="http://schemas.microsoft.com/office/drawing/2014/main" id="{C95A904A-5C62-4CDB-A44F-C0DA51EDCB70}"/>
              </a:ext>
            </a:extLst>
          </p:cNvPr>
          <p:cNvGraphicFramePr>
            <a:graphicFrameLocks noGrp="1"/>
          </p:cNvGraphicFramePr>
          <p:nvPr>
            <p:extLst>
              <p:ext uri="{D42A27DB-BD31-4B8C-83A1-F6EECF244321}">
                <p14:modId xmlns:p14="http://schemas.microsoft.com/office/powerpoint/2010/main" val="136857185"/>
              </p:ext>
            </p:extLst>
          </p:nvPr>
        </p:nvGraphicFramePr>
        <p:xfrm>
          <a:off x="954155" y="715617"/>
          <a:ext cx="10111409" cy="5613800"/>
        </p:xfrm>
        <a:graphic>
          <a:graphicData uri="http://schemas.openxmlformats.org/drawingml/2006/table">
            <a:tbl>
              <a:tblPr firstRow="1" firstCol="1" bandRow="1"/>
              <a:tblGrid>
                <a:gridCol w="1559258">
                  <a:extLst>
                    <a:ext uri="{9D8B030D-6E8A-4147-A177-3AD203B41FA5}">
                      <a16:colId xmlns:a16="http://schemas.microsoft.com/office/drawing/2014/main" val="1219453407"/>
                    </a:ext>
                  </a:extLst>
                </a:gridCol>
                <a:gridCol w="1322248">
                  <a:extLst>
                    <a:ext uri="{9D8B030D-6E8A-4147-A177-3AD203B41FA5}">
                      <a16:colId xmlns:a16="http://schemas.microsoft.com/office/drawing/2014/main" val="675365182"/>
                    </a:ext>
                  </a:extLst>
                </a:gridCol>
                <a:gridCol w="1567930">
                  <a:extLst>
                    <a:ext uri="{9D8B030D-6E8A-4147-A177-3AD203B41FA5}">
                      <a16:colId xmlns:a16="http://schemas.microsoft.com/office/drawing/2014/main" val="2252721565"/>
                    </a:ext>
                  </a:extLst>
                </a:gridCol>
                <a:gridCol w="1742145">
                  <a:extLst>
                    <a:ext uri="{9D8B030D-6E8A-4147-A177-3AD203B41FA5}">
                      <a16:colId xmlns:a16="http://schemas.microsoft.com/office/drawing/2014/main" val="2425127099"/>
                    </a:ext>
                  </a:extLst>
                </a:gridCol>
                <a:gridCol w="1242354">
                  <a:extLst>
                    <a:ext uri="{9D8B030D-6E8A-4147-A177-3AD203B41FA5}">
                      <a16:colId xmlns:a16="http://schemas.microsoft.com/office/drawing/2014/main" val="1374170082"/>
                    </a:ext>
                  </a:extLst>
                </a:gridCol>
                <a:gridCol w="1491277">
                  <a:extLst>
                    <a:ext uri="{9D8B030D-6E8A-4147-A177-3AD203B41FA5}">
                      <a16:colId xmlns:a16="http://schemas.microsoft.com/office/drawing/2014/main" val="4282824527"/>
                    </a:ext>
                  </a:extLst>
                </a:gridCol>
                <a:gridCol w="1186197">
                  <a:extLst>
                    <a:ext uri="{9D8B030D-6E8A-4147-A177-3AD203B41FA5}">
                      <a16:colId xmlns:a16="http://schemas.microsoft.com/office/drawing/2014/main" val="3904206336"/>
                    </a:ext>
                  </a:extLst>
                </a:gridCol>
              </a:tblGrid>
              <a:tr h="876842">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5000"/>
                        </a:lnSpc>
                        <a:spcBef>
                          <a:spcPts val="0"/>
                        </a:spcBef>
                        <a:spcAft>
                          <a:spcPts val="800"/>
                        </a:spcAft>
                      </a:pPr>
                      <a:endParaRPr lang="en-GB" sz="1400" b="1" kern="1200" dirty="0">
                        <a:solidFill>
                          <a:srgbClr val="000000"/>
                        </a:solidFill>
                        <a:effectLst/>
                        <a:latin typeface="Arial" panose="020B0604020202020204" pitchFamily="34" charset="0"/>
                        <a:ea typeface="Times New Roman"/>
                        <a:cs typeface="Arial" panose="020B0604020202020204" pitchFamily="34" charset="0"/>
                      </a:endParaRPr>
                    </a:p>
                    <a:p>
                      <a:pPr marL="0" marR="0" algn="ctr">
                        <a:lnSpc>
                          <a:spcPct val="105000"/>
                        </a:lnSpc>
                        <a:spcBef>
                          <a:spcPts val="0"/>
                        </a:spcBef>
                        <a:spcAft>
                          <a:spcPts val="800"/>
                        </a:spcAft>
                      </a:pPr>
                      <a:r>
                        <a:rPr lang="en-GB" sz="1400" b="1" kern="1200" dirty="0">
                          <a:solidFill>
                            <a:srgbClr val="000000"/>
                          </a:solidFill>
                          <a:effectLst/>
                          <a:latin typeface="Arial" panose="020B0604020202020204" pitchFamily="34" charset="0"/>
                          <a:ea typeface="Times New Roman"/>
                          <a:cs typeface="Arial" panose="020B0604020202020204" pitchFamily="34" charset="0"/>
                        </a:rPr>
                        <a:t> </a:t>
                      </a:r>
                      <a:endParaRPr lang="en-US" sz="1400" b="1" dirty="0">
                        <a:effectLst/>
                        <a:latin typeface="Arial" panose="020B0604020202020204" pitchFamily="34" charset="0"/>
                        <a:ea typeface="Calibri"/>
                        <a:cs typeface="Arial" panose="020B0604020202020204" pitchFamily="34" charset="0"/>
                      </a:endParaRPr>
                    </a:p>
                    <a:p>
                      <a:pPr marL="0" marR="0">
                        <a:lnSpc>
                          <a:spcPct val="105000"/>
                        </a:lnSpc>
                        <a:spcBef>
                          <a:spcPts val="0"/>
                        </a:spcBef>
                        <a:spcAft>
                          <a:spcPts val="800"/>
                        </a:spcAft>
                      </a:pPr>
                      <a:r>
                        <a:rPr lang="en-GB" sz="1400" b="1" kern="1200" dirty="0">
                          <a:solidFill>
                            <a:srgbClr val="000000"/>
                          </a:solidFill>
                          <a:effectLst/>
                          <a:latin typeface="Arial" panose="020B0604020202020204" pitchFamily="34" charset="0"/>
                          <a:ea typeface="Times New Roman"/>
                          <a:cs typeface="Arial" panose="020B0604020202020204" pitchFamily="34" charset="0"/>
                        </a:rPr>
                        <a:t>Outcome Indicator</a:t>
                      </a:r>
                      <a:endParaRPr lang="en-US" sz="1400" b="1" dirty="0">
                        <a:effectLst/>
                        <a:latin typeface="Arial" panose="020B0604020202020204" pitchFamily="34" charset="0"/>
                        <a:ea typeface="Calibri"/>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5000"/>
                        </a:lnSpc>
                        <a:spcBef>
                          <a:spcPts val="0"/>
                        </a:spcBef>
                        <a:spcAft>
                          <a:spcPts val="800"/>
                        </a:spcAft>
                      </a:pPr>
                      <a:r>
                        <a:rPr lang="en-GB" sz="1400" b="1" kern="1200" dirty="0">
                          <a:solidFill>
                            <a:srgbClr val="000000"/>
                          </a:solidFill>
                          <a:effectLst/>
                          <a:latin typeface="Arial" panose="020B0604020202020204" pitchFamily="34" charset="0"/>
                          <a:ea typeface="Times New Roman"/>
                          <a:cs typeface="Arial" panose="020B0604020202020204" pitchFamily="34" charset="0"/>
                        </a:rPr>
                        <a:t>Outcome Indicator Description</a:t>
                      </a:r>
                      <a:endParaRPr lang="en-US" sz="1400" b="1" dirty="0">
                        <a:effectLst/>
                        <a:latin typeface="Arial" panose="020B0604020202020204" pitchFamily="34" charset="0"/>
                        <a:ea typeface="Calibri"/>
                        <a:cs typeface="Arial" panose="020B0604020202020204" pitchFamily="34" charset="0"/>
                      </a:endParaRP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5000"/>
                        </a:lnSpc>
                        <a:spcBef>
                          <a:spcPts val="0"/>
                        </a:spcBef>
                        <a:spcAft>
                          <a:spcPts val="800"/>
                        </a:spcAft>
                      </a:pPr>
                      <a:r>
                        <a:rPr lang="en-GB" sz="1400" b="1" kern="1200" dirty="0">
                          <a:solidFill>
                            <a:srgbClr val="000000"/>
                          </a:solidFill>
                          <a:effectLst/>
                          <a:latin typeface="Arial" panose="020B0604020202020204" pitchFamily="34" charset="0"/>
                          <a:ea typeface="Times New Roman"/>
                          <a:cs typeface="Arial" panose="020B0604020202020204" pitchFamily="34" charset="0"/>
                        </a:rPr>
                        <a:t>Unit of Measurement</a:t>
                      </a:r>
                      <a:endParaRPr lang="en-US" sz="1400" b="1" dirty="0">
                        <a:effectLst/>
                        <a:latin typeface="Arial" panose="020B0604020202020204" pitchFamily="34" charset="0"/>
                        <a:ea typeface="Calibri"/>
                        <a:cs typeface="Arial" panose="020B0604020202020204" pitchFamily="34" charset="0"/>
                      </a:endParaRP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5000"/>
                        </a:lnSpc>
                        <a:spcBef>
                          <a:spcPts val="0"/>
                        </a:spcBef>
                        <a:spcAft>
                          <a:spcPts val="800"/>
                        </a:spcAft>
                      </a:pPr>
                      <a:r>
                        <a:rPr lang="en-GB" sz="1400" b="1" kern="1200" dirty="0">
                          <a:solidFill>
                            <a:srgbClr val="000000"/>
                          </a:solidFill>
                          <a:effectLst/>
                          <a:latin typeface="Arial" panose="020B0604020202020204" pitchFamily="34" charset="0"/>
                          <a:ea typeface="Times New Roman"/>
                          <a:cs typeface="Arial" panose="020B0604020202020204" pitchFamily="34" charset="0"/>
                        </a:rPr>
                        <a:t>Previous year’s performance (2024)</a:t>
                      </a:r>
                      <a:endParaRPr lang="en-US" sz="1400" b="1" dirty="0">
                        <a:effectLst/>
                        <a:latin typeface="Arial" panose="020B0604020202020204" pitchFamily="34" charset="0"/>
                        <a:ea typeface="Calibri"/>
                        <a:cs typeface="Arial" panose="020B0604020202020204" pitchFamily="34" charset="0"/>
                      </a:endParaRP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5000"/>
                        </a:lnSpc>
                        <a:spcBef>
                          <a:spcPts val="0"/>
                        </a:spcBef>
                        <a:spcAft>
                          <a:spcPts val="800"/>
                        </a:spcAft>
                      </a:pPr>
                      <a:r>
                        <a:rPr lang="en-GB" sz="1400" b="1" kern="1200" dirty="0">
                          <a:solidFill>
                            <a:srgbClr val="000000"/>
                          </a:solidFill>
                          <a:effectLst/>
                          <a:latin typeface="Arial" panose="020B0604020202020204" pitchFamily="34" charset="0"/>
                          <a:ea typeface="Times New Roman"/>
                          <a:cs typeface="Arial" panose="020B0604020202020204" pitchFamily="34" charset="0"/>
                        </a:rPr>
                        <a:t>Current year’s Actual Performance (2025)</a:t>
                      </a:r>
                      <a:endParaRPr lang="en-US" sz="1400" b="1" dirty="0">
                        <a:effectLst/>
                        <a:latin typeface="Arial" panose="020B0604020202020204" pitchFamily="34" charset="0"/>
                        <a:ea typeface="Calibri"/>
                        <a:cs typeface="Arial" panose="020B0604020202020204" pitchFamily="34" charset="0"/>
                      </a:endParaRP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839735487"/>
                  </a:ext>
                </a:extLst>
              </a:tr>
              <a:tr h="1122942">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6000"/>
                        </a:lnSpc>
                        <a:spcBef>
                          <a:spcPts val="0"/>
                        </a:spcBef>
                        <a:spcAft>
                          <a:spcPts val="0"/>
                        </a:spcAft>
                      </a:pPr>
                      <a:r>
                        <a:rPr lang="en-US" sz="1400" dirty="0">
                          <a:solidFill>
                            <a:schemeClr val="tx1"/>
                          </a:solidFill>
                          <a:effectLst/>
                          <a:latin typeface="Arial" panose="020B0604020202020204" pitchFamily="34" charset="0"/>
                          <a:ea typeface="Calibri"/>
                          <a:cs typeface="Arial" panose="020B0604020202020204" pitchFamily="34" charset="0"/>
                        </a:rPr>
                        <a:t>Reduction</a:t>
                      </a:r>
                      <a:r>
                        <a:rPr lang="en-US" sz="1400" baseline="0" dirty="0">
                          <a:solidFill>
                            <a:schemeClr val="tx1"/>
                          </a:solidFill>
                          <a:effectLst/>
                          <a:latin typeface="Arial" panose="020B0604020202020204" pitchFamily="34" charset="0"/>
                          <a:ea typeface="Calibri"/>
                          <a:cs typeface="Arial" panose="020B0604020202020204" pitchFamily="34" charset="0"/>
                        </a:rPr>
                        <a:t> in Average travel time  on urban roads</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6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Reduced travel time on urban roads</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59589" marR="59589" marT="827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6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Travel time on urban roads</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59589" marR="59589" marT="827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70km/</a:t>
                      </a:r>
                      <a:r>
                        <a:rPr lang="en-US" sz="1400" dirty="0" err="1">
                          <a:effectLst/>
                          <a:latin typeface="Arial" panose="020B0604020202020204" pitchFamily="34" charset="0"/>
                          <a:cs typeface="Arial" panose="020B0604020202020204" pitchFamily="34" charset="0"/>
                        </a:rPr>
                        <a:t>hr</a:t>
                      </a:r>
                      <a:endParaRPr lang="en-US" sz="1400" dirty="0">
                        <a:effectLst/>
                        <a:latin typeface="Arial" panose="020B0604020202020204" pitchFamily="34" charset="0"/>
                        <a:cs typeface="Arial" panose="020B0604020202020204" pitchFamily="34" charset="0"/>
                      </a:endParaRP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58km/</a:t>
                      </a:r>
                      <a:r>
                        <a:rPr lang="en-US" sz="1400" dirty="0" err="1">
                          <a:effectLst/>
                          <a:latin typeface="Arial" panose="020B0604020202020204" pitchFamily="34" charset="0"/>
                          <a:cs typeface="Arial" panose="020B0604020202020204" pitchFamily="34" charset="0"/>
                        </a:rPr>
                        <a:t>hr</a:t>
                      </a:r>
                      <a:endParaRPr lang="en-US" sz="1400" dirty="0">
                        <a:effectLst/>
                        <a:latin typeface="Arial" panose="020B0604020202020204" pitchFamily="34" charset="0"/>
                        <a:cs typeface="Arial" panose="020B0604020202020204" pitchFamily="34" charset="0"/>
                      </a:endParaRP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72km/</a:t>
                      </a:r>
                      <a:r>
                        <a:rPr lang="en-US" sz="1400" dirty="0" err="1">
                          <a:effectLst/>
                          <a:latin typeface="Arial" panose="020B0604020202020204" pitchFamily="34" charset="0"/>
                          <a:cs typeface="Arial" panose="020B0604020202020204" pitchFamily="34" charset="0"/>
                        </a:rPr>
                        <a:t>hr</a:t>
                      </a:r>
                      <a:endParaRPr lang="en-US" sz="1400" dirty="0">
                        <a:effectLst/>
                        <a:latin typeface="Arial" panose="020B0604020202020204" pitchFamily="34" charset="0"/>
                        <a:cs typeface="Arial" panose="020B0604020202020204" pitchFamily="34" charset="0"/>
                      </a:endParaRP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55km/</a:t>
                      </a:r>
                      <a:r>
                        <a:rPr lang="en-US" sz="1400" dirty="0" err="1">
                          <a:effectLst/>
                          <a:latin typeface="Arial" panose="020B0604020202020204" pitchFamily="34" charset="0"/>
                          <a:cs typeface="Arial" panose="020B0604020202020204" pitchFamily="34" charset="0"/>
                        </a:rPr>
                        <a:t>hr</a:t>
                      </a:r>
                      <a:endParaRPr lang="en-US" sz="1400" dirty="0">
                        <a:effectLst/>
                        <a:latin typeface="Arial" panose="020B0604020202020204" pitchFamily="34" charset="0"/>
                        <a:cs typeface="Arial" panose="020B0604020202020204" pitchFamily="34" charset="0"/>
                      </a:endParaRP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5241885"/>
                  </a:ext>
                </a:extLst>
              </a:tr>
              <a:tr h="1135701">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6000"/>
                        </a:lnSpc>
                        <a:spcBef>
                          <a:spcPts val="0"/>
                        </a:spcBef>
                        <a:spcAft>
                          <a:spcPts val="0"/>
                        </a:spcAft>
                      </a:pPr>
                      <a:r>
                        <a:rPr lang="en-US" sz="1400" kern="1200" dirty="0">
                          <a:solidFill>
                            <a:srgbClr val="000000"/>
                          </a:solidFill>
                          <a:effectLst/>
                          <a:latin typeface="Arial" panose="020B0604020202020204" pitchFamily="34" charset="0"/>
                          <a:ea typeface="Calibri"/>
                          <a:cs typeface="Arial" panose="020B0604020202020204" pitchFamily="34" charset="0"/>
                        </a:rPr>
                        <a:t> Percentage of vulnerable people empowered</a:t>
                      </a:r>
                      <a:endParaRPr lang="en-US" sz="1400" dirty="0">
                        <a:effectLst/>
                        <a:latin typeface="Arial" panose="020B0604020202020204" pitchFamily="34" charset="0"/>
                        <a:ea typeface="Calibri"/>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6000"/>
                        </a:lnSpc>
                        <a:spcBef>
                          <a:spcPts val="0"/>
                        </a:spcBef>
                        <a:spcAft>
                          <a:spcPts val="0"/>
                        </a:spcAft>
                      </a:pPr>
                      <a:r>
                        <a:rPr lang="en-US" sz="1400" kern="1200" dirty="0">
                          <a:solidFill>
                            <a:srgbClr val="000000"/>
                          </a:solidFill>
                          <a:effectLst/>
                          <a:latin typeface="Arial" panose="020B0604020202020204" pitchFamily="34" charset="0"/>
                          <a:ea typeface="Calibri"/>
                          <a:cs typeface="Arial" panose="020B0604020202020204" pitchFamily="34" charset="0"/>
                        </a:rPr>
                        <a:t>Vulnerable people protected against livelihood risks</a:t>
                      </a:r>
                      <a:endParaRPr lang="en-US" sz="1400" dirty="0">
                        <a:effectLst/>
                        <a:latin typeface="Arial" panose="020B0604020202020204" pitchFamily="34" charset="0"/>
                        <a:ea typeface="Calibri"/>
                        <a:cs typeface="Arial" panose="020B0604020202020204" pitchFamily="34" charset="0"/>
                      </a:endParaRPr>
                    </a:p>
                  </a:txBody>
                  <a:tcPr marL="59589" marR="59589" marT="827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6000"/>
                        </a:lnSpc>
                        <a:spcBef>
                          <a:spcPts val="0"/>
                        </a:spcBef>
                        <a:spcAft>
                          <a:spcPts val="0"/>
                        </a:spcAft>
                      </a:pPr>
                      <a:r>
                        <a:rPr lang="en-US" sz="1400" kern="1200" dirty="0">
                          <a:solidFill>
                            <a:srgbClr val="000000"/>
                          </a:solidFill>
                          <a:effectLst/>
                          <a:latin typeface="Arial" panose="020B0604020202020204" pitchFamily="34" charset="0"/>
                          <a:ea typeface="Calibri"/>
                          <a:cs typeface="Arial" panose="020B0604020202020204" pitchFamily="34" charset="0"/>
                        </a:rPr>
                        <a:t>Year on year percentage change in supported vulnerable people</a:t>
                      </a:r>
                      <a:endParaRPr lang="en-US" sz="1400" dirty="0">
                        <a:effectLst/>
                        <a:latin typeface="Arial" panose="020B0604020202020204" pitchFamily="34" charset="0"/>
                        <a:ea typeface="Calibri"/>
                        <a:cs typeface="Arial" panose="020B0604020202020204" pitchFamily="34" charset="0"/>
                      </a:endParaRPr>
                    </a:p>
                  </a:txBody>
                  <a:tcPr marL="59589" marR="59589" marT="827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solidFill>
                            <a:schemeClr val="tx1"/>
                          </a:solidFill>
                          <a:effectLst/>
                          <a:latin typeface="Arial" panose="020B0604020202020204" pitchFamily="34" charset="0"/>
                          <a:cs typeface="Arial" panose="020B0604020202020204" pitchFamily="34" charset="0"/>
                        </a:rPr>
                        <a:t>62%</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solidFill>
                            <a:schemeClr val="tx1"/>
                          </a:solidFill>
                          <a:effectLst/>
                          <a:latin typeface="Arial" panose="020B0604020202020204" pitchFamily="34" charset="0"/>
                          <a:cs typeface="Arial" panose="020B0604020202020204" pitchFamily="34" charset="0"/>
                        </a:rPr>
                        <a:t>48%</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solidFill>
                            <a:schemeClr val="tx1"/>
                          </a:solidFill>
                          <a:effectLst/>
                          <a:latin typeface="Arial" panose="020B0604020202020204" pitchFamily="34" charset="0"/>
                          <a:cs typeface="Arial" panose="020B0604020202020204" pitchFamily="34" charset="0"/>
                        </a:rPr>
                        <a:t>60%</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solidFill>
                            <a:schemeClr val="tx1"/>
                          </a:solidFill>
                          <a:effectLst/>
                          <a:latin typeface="Arial" panose="020B0604020202020204" pitchFamily="34" charset="0"/>
                          <a:cs typeface="Arial" panose="020B0604020202020204" pitchFamily="34" charset="0"/>
                        </a:rPr>
                        <a:t>74%</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0549360"/>
                  </a:ext>
                </a:extLst>
              </a:tr>
              <a:tr h="1135701">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6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Improved efficiency and output</a:t>
                      </a:r>
                      <a:r>
                        <a:rPr lang="en-US" sz="1400" baseline="0" dirty="0">
                          <a:effectLst/>
                          <a:latin typeface="Arial" panose="020B0604020202020204" pitchFamily="34" charset="0"/>
                          <a:ea typeface="Calibri"/>
                          <a:cs typeface="Arial" panose="020B0604020202020204" pitchFamily="34" charset="0"/>
                        </a:rPr>
                        <a:t> of Agricultural productivity</a:t>
                      </a:r>
                      <a:endParaRPr lang="en-US" sz="1400" dirty="0">
                        <a:effectLst/>
                        <a:latin typeface="Arial" panose="020B0604020202020204" pitchFamily="34" charset="0"/>
                        <a:ea typeface="Calibri"/>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6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Increased Agricultural productivity</a:t>
                      </a:r>
                    </a:p>
                  </a:txBody>
                  <a:tcPr marL="59589" marR="59589" marT="827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6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Percentage growth in Agricultural</a:t>
                      </a:r>
                      <a:r>
                        <a:rPr lang="en-US" sz="1400" baseline="0" dirty="0">
                          <a:effectLst/>
                          <a:latin typeface="Arial" panose="020B0604020202020204" pitchFamily="34" charset="0"/>
                          <a:ea typeface="Calibri"/>
                          <a:cs typeface="Arial" panose="020B0604020202020204" pitchFamily="34" charset="0"/>
                        </a:rPr>
                        <a:t> </a:t>
                      </a:r>
                      <a:r>
                        <a:rPr lang="en-US" sz="1400" baseline="0" dirty="0" err="1">
                          <a:effectLst/>
                          <a:latin typeface="Arial" panose="020B0604020202020204" pitchFamily="34" charset="0"/>
                          <a:ea typeface="Calibri"/>
                          <a:cs typeface="Arial" panose="020B0604020202020204" pitchFamily="34" charset="0"/>
                        </a:rPr>
                        <a:t>Produvctivity</a:t>
                      </a:r>
                      <a:endParaRPr lang="en-US" sz="1400" dirty="0">
                        <a:effectLst/>
                        <a:latin typeface="Arial" panose="020B0604020202020204" pitchFamily="34" charset="0"/>
                        <a:ea typeface="Calibri"/>
                        <a:cs typeface="Arial" panose="020B0604020202020204" pitchFamily="34" charset="0"/>
                      </a:endParaRPr>
                    </a:p>
                  </a:txBody>
                  <a:tcPr marL="59589" marR="59589" marT="827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10.25%</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8.8%</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10%</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8.92%</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0486675"/>
                  </a:ext>
                </a:extLst>
              </a:tr>
              <a:tr h="1135701">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6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Percentage</a:t>
                      </a:r>
                      <a:r>
                        <a:rPr lang="en-US" sz="1400" baseline="0" dirty="0">
                          <a:effectLst/>
                          <a:latin typeface="Arial" panose="020B0604020202020204" pitchFamily="34" charset="0"/>
                          <a:ea typeface="Calibri"/>
                          <a:cs typeface="Arial" panose="020B0604020202020204" pitchFamily="34" charset="0"/>
                        </a:rPr>
                        <a:t> of students enrolled in </a:t>
                      </a:r>
                      <a:r>
                        <a:rPr lang="en-US" sz="1400" baseline="0" dirty="0" err="1">
                          <a:effectLst/>
                          <a:latin typeface="Arial" panose="020B0604020202020204" pitchFamily="34" charset="0"/>
                          <a:ea typeface="Calibri"/>
                          <a:cs typeface="Arial" panose="020B0604020202020204" pitchFamily="34" charset="0"/>
                        </a:rPr>
                        <a:t>Eduactional</a:t>
                      </a:r>
                      <a:r>
                        <a:rPr lang="en-US" sz="1400" baseline="0" dirty="0">
                          <a:effectLst/>
                          <a:latin typeface="Arial" panose="020B0604020202020204" pitchFamily="34" charset="0"/>
                          <a:ea typeface="Calibri"/>
                          <a:cs typeface="Arial" panose="020B0604020202020204" pitchFamily="34" charset="0"/>
                        </a:rPr>
                        <a:t> Institutions</a:t>
                      </a:r>
                      <a:endParaRPr lang="en-US" sz="1400" dirty="0">
                        <a:effectLst/>
                        <a:latin typeface="Arial" panose="020B0604020202020204" pitchFamily="34" charset="0"/>
                        <a:ea typeface="Calibri"/>
                        <a:cs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6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Improved</a:t>
                      </a:r>
                      <a:r>
                        <a:rPr lang="en-US" sz="1400" baseline="0" dirty="0">
                          <a:effectLst/>
                          <a:latin typeface="Arial" panose="020B0604020202020204" pitchFamily="34" charset="0"/>
                          <a:ea typeface="Calibri"/>
                          <a:cs typeface="Arial" panose="020B0604020202020204" pitchFamily="34" charset="0"/>
                        </a:rPr>
                        <a:t> gross admission ratio (GAR) </a:t>
                      </a:r>
                      <a:endParaRPr lang="en-US" sz="1400" dirty="0">
                        <a:effectLst/>
                        <a:latin typeface="Arial" panose="020B0604020202020204" pitchFamily="34" charset="0"/>
                        <a:ea typeface="Calibri"/>
                        <a:cs typeface="Arial" panose="020B0604020202020204" pitchFamily="34" charset="0"/>
                      </a:endParaRPr>
                    </a:p>
                  </a:txBody>
                  <a:tcPr marL="59589" marR="59589" marT="827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6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Percentage of school going age children in school</a:t>
                      </a:r>
                    </a:p>
                  </a:txBody>
                  <a:tcPr marL="59589" marR="59589" marT="827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90.05%</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89.5%</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92%</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algn="ctr">
                        <a:lnSpc>
                          <a:spcPct val="115000"/>
                        </a:lnSpc>
                      </a:pPr>
                      <a:r>
                        <a:rPr lang="en-US" sz="1400" dirty="0">
                          <a:effectLst/>
                          <a:latin typeface="Arial" panose="020B0604020202020204" pitchFamily="34" charset="0"/>
                          <a:cs typeface="Arial" panose="020B0604020202020204" pitchFamily="34" charset="0"/>
                        </a:rPr>
                        <a:t>90%</a:t>
                      </a:r>
                    </a:p>
                  </a:txBody>
                  <a:tcPr marL="44140" marR="44140" marT="82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6384533"/>
                  </a:ext>
                </a:extLst>
              </a:tr>
            </a:tbl>
          </a:graphicData>
        </a:graphic>
      </p:graphicFrame>
      <p:sp>
        <p:nvSpPr>
          <p:cNvPr id="3" name="Slide Number Placeholder 2">
            <a:extLst>
              <a:ext uri="{FF2B5EF4-FFF2-40B4-BE49-F238E27FC236}">
                <a16:creationId xmlns:a16="http://schemas.microsoft.com/office/drawing/2014/main" id="{1CE1737B-4F3A-4B79-92D1-328877F21E3C}"/>
              </a:ext>
            </a:extLst>
          </p:cNvPr>
          <p:cNvSpPr>
            <a:spLocks noGrp="1"/>
          </p:cNvSpPr>
          <p:nvPr>
            <p:ph type="sldNum" sz="quarter" idx="12"/>
          </p:nvPr>
        </p:nvSpPr>
        <p:spPr>
          <a:xfrm>
            <a:off x="5627751" y="6377304"/>
            <a:ext cx="764215" cy="365125"/>
          </a:xfrm>
        </p:spPr>
        <p:txBody>
          <a:bodyPr/>
          <a:lstStyle/>
          <a:p>
            <a:fld id="{15533715-2A87-4479-A9FC-0DA0C558CFE2}" type="slidenum">
              <a:rPr lang="en-US" smtClean="0"/>
              <a:t>27</a:t>
            </a:fld>
            <a:endParaRPr lang="en-US" dirty="0"/>
          </a:p>
        </p:txBody>
      </p:sp>
    </p:spTree>
    <p:extLst>
      <p:ext uri="{BB962C8B-B14F-4D97-AF65-F5344CB8AC3E}">
        <p14:creationId xmlns:p14="http://schemas.microsoft.com/office/powerpoint/2010/main" val="461539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2579566494"/>
              </p:ext>
            </p:extLst>
          </p:nvPr>
        </p:nvGraphicFramePr>
        <p:xfrm>
          <a:off x="1510748" y="1"/>
          <a:ext cx="10071652" cy="2302637"/>
        </p:xfrm>
        <a:graphic>
          <a:graphicData uri="http://schemas.openxmlformats.org/drawingml/2006/table">
            <a:tbl>
              <a:tblPr firstRow="1" firstCol="1" bandRow="1"/>
              <a:tblGrid>
                <a:gridCol w="10071652">
                  <a:extLst>
                    <a:ext uri="{9D8B030D-6E8A-4147-A177-3AD203B41FA5}">
                      <a16:colId xmlns:a16="http://schemas.microsoft.com/office/drawing/2014/main" val="2976616125"/>
                    </a:ext>
                  </a:extLst>
                </a:gridCol>
              </a:tblGrid>
              <a:tr h="31524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gn="ctr">
                        <a:lnSpc>
                          <a:spcPct val="115000"/>
                        </a:lnSpc>
                        <a:spcBef>
                          <a:spcPts val="0"/>
                        </a:spcBef>
                        <a:spcAft>
                          <a:spcPts val="800"/>
                        </a:spcAft>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Sanitation Budget Performance</a:t>
                      </a:r>
                      <a:endParaRPr lang="en-US" sz="28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9390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17051">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877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877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a:extLst>
              <a:ext uri="{FF2B5EF4-FFF2-40B4-BE49-F238E27FC236}">
                <a16:creationId xmlns:a16="http://schemas.microsoft.com/office/drawing/2014/main" id="{397F4745-1AC5-49F2-8A89-61383CE2A931}"/>
              </a:ext>
            </a:extLst>
          </p:cNvPr>
          <p:cNvGraphicFramePr>
            <a:graphicFrameLocks noGrp="1"/>
          </p:cNvGraphicFramePr>
          <p:nvPr>
            <p:extLst>
              <p:ext uri="{D42A27DB-BD31-4B8C-83A1-F6EECF244321}">
                <p14:modId xmlns:p14="http://schemas.microsoft.com/office/powerpoint/2010/main" val="219223460"/>
              </p:ext>
            </p:extLst>
          </p:nvPr>
        </p:nvGraphicFramePr>
        <p:xfrm>
          <a:off x="308649" y="424149"/>
          <a:ext cx="11483015" cy="1460783"/>
        </p:xfrm>
        <a:graphic>
          <a:graphicData uri="http://schemas.openxmlformats.org/drawingml/2006/table">
            <a:tbl>
              <a:tblPr firstRow="1" firstCol="1" bandRow="1"/>
              <a:tblGrid>
                <a:gridCol w="523864">
                  <a:extLst>
                    <a:ext uri="{9D8B030D-6E8A-4147-A177-3AD203B41FA5}">
                      <a16:colId xmlns:a16="http://schemas.microsoft.com/office/drawing/2014/main" val="136562541"/>
                    </a:ext>
                  </a:extLst>
                </a:gridCol>
                <a:gridCol w="5377218">
                  <a:extLst>
                    <a:ext uri="{9D8B030D-6E8A-4147-A177-3AD203B41FA5}">
                      <a16:colId xmlns:a16="http://schemas.microsoft.com/office/drawing/2014/main" val="2740409569"/>
                    </a:ext>
                  </a:extLst>
                </a:gridCol>
                <a:gridCol w="2126868">
                  <a:extLst>
                    <a:ext uri="{9D8B030D-6E8A-4147-A177-3AD203B41FA5}">
                      <a16:colId xmlns:a16="http://schemas.microsoft.com/office/drawing/2014/main" val="140153072"/>
                    </a:ext>
                  </a:extLst>
                </a:gridCol>
                <a:gridCol w="3455065">
                  <a:extLst>
                    <a:ext uri="{9D8B030D-6E8A-4147-A177-3AD203B41FA5}">
                      <a16:colId xmlns:a16="http://schemas.microsoft.com/office/drawing/2014/main" val="1644183009"/>
                    </a:ext>
                  </a:extLst>
                </a:gridCol>
              </a:tblGrid>
              <a:tr h="254917">
                <a:tc gridSpan="4">
                  <a:txBody>
                    <a:bodyPr/>
                    <a:lstStyle/>
                    <a:p>
                      <a:pPr marL="0" marR="0" algn="ctr">
                        <a:lnSpc>
                          <a:spcPct val="115000"/>
                        </a:lnSpc>
                        <a:spcBef>
                          <a:spcPts val="0"/>
                        </a:spcBef>
                        <a:spcAft>
                          <a:spcPts val="800"/>
                        </a:spcAft>
                        <a:tabLst>
                          <a:tab pos="790575" algn="l"/>
                        </a:tabLst>
                      </a:pPr>
                      <a:r>
                        <a:rPr lang="en-US" sz="1800" b="1" kern="100" dirty="0">
                          <a:effectLst/>
                          <a:latin typeface="Arial" panose="020B0604020202020204" pitchFamily="34" charset="0"/>
                          <a:ea typeface="Calibri" panose="020F0502020204030204" pitchFamily="34" charset="0"/>
                          <a:cs typeface="Arial" panose="020B0604020202020204" pitchFamily="34" charset="0"/>
                        </a:rPr>
                        <a:t>Liquid Waste</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txBody>
                  <a:tcPr marL="66040" marR="66040" marT="88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41751429"/>
                  </a:ext>
                </a:extLst>
              </a:tr>
              <a:tr h="333577">
                <a:tc>
                  <a:txBody>
                    <a:bodyPr/>
                    <a:lstStyle/>
                    <a:p>
                      <a:pPr marL="0" marR="0">
                        <a:lnSpc>
                          <a:spcPct val="115000"/>
                        </a:lnSpc>
                        <a:spcBef>
                          <a:spcPts val="0"/>
                        </a:spcBef>
                        <a:spcAft>
                          <a:spcPts val="800"/>
                        </a:spcAft>
                        <a:tabLst>
                          <a:tab pos="790575" algn="l"/>
                        </a:tabLst>
                      </a:pPr>
                      <a:r>
                        <a:rPr lang="en-US" sz="1400" b="1" kern="100">
                          <a:effectLst/>
                          <a:latin typeface="Arial" panose="020B0604020202020204" pitchFamily="34" charset="0"/>
                          <a:ea typeface="Calibri" panose="020F0502020204030204" pitchFamily="34" charset="0"/>
                          <a:cs typeface="Arial" panose="020B0604020202020204" pitchFamily="34" charset="0"/>
                        </a:rPr>
                        <a:t>No.</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66040" marR="66040" marT="88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tabLst>
                          <a:tab pos="790575" algn="l"/>
                        </a:tabLst>
                      </a:pPr>
                      <a:r>
                        <a:rPr lang="en-US" sz="1400" b="1" kern="100" dirty="0">
                          <a:effectLst/>
                          <a:latin typeface="Arial" panose="020B0604020202020204" pitchFamily="34" charset="0"/>
                          <a:ea typeface="Calibri" panose="020F0502020204030204" pitchFamily="34" charset="0"/>
                          <a:cs typeface="Arial" panose="020B0604020202020204" pitchFamily="34" charset="0"/>
                        </a:rPr>
                        <a:t>Name of Activity/Project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66040" marR="66040" marT="88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tabLst>
                          <a:tab pos="790575" algn="l"/>
                        </a:tabLst>
                      </a:pPr>
                      <a:r>
                        <a:rPr lang="en-US" sz="14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66040" marR="66040" marT="88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tabLst>
                          <a:tab pos="790575" algn="l"/>
                        </a:tabLst>
                      </a:pPr>
                      <a:r>
                        <a:rPr lang="en-US" sz="1400" b="1" kern="100" dirty="0">
                          <a:effectLst/>
                          <a:latin typeface="Arial" panose="020B0604020202020204" pitchFamily="34" charset="0"/>
                          <a:ea typeface="Calibri" panose="020F0502020204030204" pitchFamily="34" charset="0"/>
                          <a:cs typeface="Arial" panose="020B0604020202020204" pitchFamily="34" charset="0"/>
                        </a:rPr>
                        <a:t>Actuals as at September, 2025</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66040" marR="66040" marT="88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2872213"/>
                  </a:ext>
                </a:extLst>
              </a:tr>
              <a:tr h="271080">
                <a:tc>
                  <a:txBody>
                    <a:bodyPr/>
                    <a:lstStyle/>
                    <a:p>
                      <a:pPr marL="0" marR="0">
                        <a:lnSpc>
                          <a:spcPct val="115000"/>
                        </a:lnSpc>
                        <a:spcBef>
                          <a:spcPts val="0"/>
                        </a:spcBef>
                        <a:spcAft>
                          <a:spcPts val="800"/>
                        </a:spcAft>
                        <a:tabLst>
                          <a:tab pos="790575" algn="l"/>
                        </a:tabLst>
                      </a:pPr>
                      <a:r>
                        <a:rPr lang="en-US" sz="1400"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tabLst>
                          <a:tab pos="790575" algn="l"/>
                        </a:tabLst>
                      </a:pPr>
                      <a:r>
                        <a:rPr lang="en-US" sz="1400" kern="100" dirty="0">
                          <a:effectLst/>
                          <a:latin typeface="Arial" panose="020B0604020202020204" pitchFamily="34" charset="0"/>
                          <a:ea typeface="Calibri" panose="020F0502020204030204" pitchFamily="34" charset="0"/>
                          <a:cs typeface="Arial" panose="020B0604020202020204" pitchFamily="34" charset="0"/>
                        </a:rPr>
                        <a:t>Regular dislodgement of all institutions </a:t>
                      </a:r>
                      <a:r>
                        <a:rPr lang="en-US" sz="1400" kern="100" dirty="0" err="1">
                          <a:effectLst/>
                          <a:latin typeface="Arial" panose="020B0604020202020204" pitchFamily="34" charset="0"/>
                          <a:ea typeface="Calibri" panose="020F0502020204030204" pitchFamily="34" charset="0"/>
                          <a:cs typeface="Arial" panose="020B0604020202020204" pitchFamily="34" charset="0"/>
                        </a:rPr>
                        <a:t>Laterine</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tabLst>
                          <a:tab pos="790575" algn="l"/>
                        </a:tabLst>
                      </a:pPr>
                      <a:r>
                        <a:rPr lang="en-US" sz="1400" kern="100" dirty="0">
                          <a:effectLst/>
                          <a:latin typeface="Arial" panose="020B0604020202020204" pitchFamily="34" charset="0"/>
                          <a:ea typeface="Calibri" panose="020F0502020204030204" pitchFamily="34" charset="0"/>
                          <a:cs typeface="Arial" panose="020B0604020202020204" pitchFamily="34" charset="0"/>
                        </a:rPr>
                        <a:t>30,000.00</a:t>
                      </a:r>
                    </a:p>
                  </a:txBody>
                  <a:tcPr marL="68580" marR="6858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68580" marR="6858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192144"/>
                  </a:ext>
                </a:extLst>
              </a:tr>
              <a:tr h="271080">
                <a:tc>
                  <a:txBody>
                    <a:bodyPr/>
                    <a:lstStyle/>
                    <a:p>
                      <a:pPr marL="0" marR="0">
                        <a:lnSpc>
                          <a:spcPct val="115000"/>
                        </a:lnSpc>
                        <a:spcBef>
                          <a:spcPts val="0"/>
                        </a:spcBef>
                        <a:spcAft>
                          <a:spcPts val="800"/>
                        </a:spcAft>
                        <a:tabLst>
                          <a:tab pos="790575" algn="l"/>
                        </a:tabLst>
                      </a:pPr>
                      <a:r>
                        <a:rPr lang="en-GB" sz="1400" b="1" kern="100" dirty="0">
                          <a:effectLst/>
                          <a:latin typeface="Arial" panose="020B0604020202020204" pitchFamily="34" charset="0"/>
                          <a:ea typeface="Calibri" panose="020F0502020204030204" pitchFamily="34" charset="0"/>
                          <a:cs typeface="Arial" panose="020B0604020202020204" pitchFamily="34" charset="0"/>
                        </a:rPr>
                        <a:t>2.</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tabLst>
                          <a:tab pos="790575" algn="l"/>
                        </a:tabLst>
                      </a:pPr>
                      <a:r>
                        <a:rPr lang="en-US" sz="1400" kern="100" dirty="0">
                          <a:effectLst/>
                          <a:latin typeface="Arial" panose="020B0604020202020204" pitchFamily="34" charset="0"/>
                          <a:ea typeface="Calibri" panose="020F0502020204030204" pitchFamily="34" charset="0"/>
                          <a:cs typeface="Arial" panose="020B0604020202020204" pitchFamily="34" charset="0"/>
                        </a:rPr>
                        <a:t>Renovation of Toilet Facility at old Assembly</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tabLst>
                          <a:tab pos="790575" algn="l"/>
                        </a:tabLst>
                      </a:pPr>
                      <a:r>
                        <a:rPr lang="en-US" sz="1400" kern="100" dirty="0">
                          <a:effectLst/>
                          <a:latin typeface="Arial" panose="020B0604020202020204" pitchFamily="34" charset="0"/>
                          <a:ea typeface="Calibri" panose="020F0502020204030204" pitchFamily="34" charset="0"/>
                          <a:cs typeface="Arial" panose="020B0604020202020204" pitchFamily="34" charset="0"/>
                        </a:rPr>
                        <a:t>35,000.00</a:t>
                      </a:r>
                    </a:p>
                  </a:txBody>
                  <a:tcPr marL="68580" marR="6858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68580" marR="68580"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7530486"/>
                  </a:ext>
                </a:extLst>
              </a:tr>
              <a:tr h="287485">
                <a:tc>
                  <a:txBody>
                    <a:bodyPr/>
                    <a:lstStyle/>
                    <a:p>
                      <a:pPr>
                        <a:lnSpc>
                          <a:spcPct val="115000"/>
                        </a:lnSpc>
                      </a:pPr>
                      <a:endParaRPr lang="en-US" sz="1400" kern="100">
                        <a:effectLst/>
                        <a:latin typeface="Arial" panose="020B0604020202020204" pitchFamily="34" charset="0"/>
                        <a:cs typeface="Arial" panose="020B0604020202020204" pitchFamily="34" charset="0"/>
                      </a:endParaRPr>
                    </a:p>
                  </a:txBody>
                  <a:tcPr marL="66040" marR="66040" marT="88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tabLst>
                          <a:tab pos="790575" algn="l"/>
                        </a:tabLst>
                      </a:pPr>
                      <a:r>
                        <a:rPr lang="en-US" sz="1600" b="1" kern="100" dirty="0">
                          <a:effectLst/>
                          <a:latin typeface="Arial" panose="020B0604020202020204" pitchFamily="34" charset="0"/>
                          <a:ea typeface="Calibri" panose="020F0502020204030204" pitchFamily="34" charset="0"/>
                          <a:cs typeface="Arial" panose="020B0604020202020204" pitchFamily="34" charset="0"/>
                        </a:rPr>
                        <a:t> Total</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6040" marR="66040" marT="88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tabLst>
                          <a:tab pos="790575" algn="l"/>
                        </a:tabLst>
                      </a:pPr>
                      <a:r>
                        <a:rPr lang="en-US" sz="1600" b="1" kern="100" dirty="0">
                          <a:effectLst/>
                          <a:latin typeface="Arial" panose="020B0604020202020204" pitchFamily="34" charset="0"/>
                          <a:ea typeface="Calibri" panose="020F0502020204030204" pitchFamily="34" charset="0"/>
                          <a:cs typeface="Arial" panose="020B0604020202020204" pitchFamily="34" charset="0"/>
                        </a:rPr>
                        <a:t> 65,000.00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6040" marR="66040" marT="88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tabLst>
                          <a:tab pos="790575" algn="l"/>
                        </a:tabLst>
                      </a:pPr>
                      <a:r>
                        <a:rPr lang="en-US" sz="1600" b="1" kern="100" dirty="0">
                          <a:effectLst/>
                          <a:latin typeface="Arial" panose="020B0604020202020204" pitchFamily="34" charset="0"/>
                          <a:ea typeface="Calibri" panose="020F0502020204030204" pitchFamily="34" charset="0"/>
                          <a:cs typeface="Arial" panose="020B0604020202020204" pitchFamily="34" charset="0"/>
                        </a:rPr>
                        <a:t> 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6040" marR="66040" marT="88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97888907"/>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18345" y="2248293"/>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9" name="Table 8">
            <a:extLst>
              <a:ext uri="{FF2B5EF4-FFF2-40B4-BE49-F238E27FC236}">
                <a16:creationId xmlns:a16="http://schemas.microsoft.com/office/drawing/2014/main" id="{1EA80EFB-83A9-4CFA-A29D-E8512E143A3A}"/>
              </a:ext>
            </a:extLst>
          </p:cNvPr>
          <p:cNvGraphicFramePr>
            <a:graphicFrameLocks noGrp="1"/>
          </p:cNvGraphicFramePr>
          <p:nvPr>
            <p:extLst>
              <p:ext uri="{D42A27DB-BD31-4B8C-83A1-F6EECF244321}">
                <p14:modId xmlns:p14="http://schemas.microsoft.com/office/powerpoint/2010/main" val="1689640716"/>
              </p:ext>
            </p:extLst>
          </p:nvPr>
        </p:nvGraphicFramePr>
        <p:xfrm>
          <a:off x="377414" y="2472166"/>
          <a:ext cx="11437171" cy="4066299"/>
        </p:xfrm>
        <a:graphic>
          <a:graphicData uri="http://schemas.openxmlformats.org/drawingml/2006/table">
            <a:tbl>
              <a:tblPr firstRow="1" firstCol="1" bandRow="1"/>
              <a:tblGrid>
                <a:gridCol w="455431">
                  <a:extLst>
                    <a:ext uri="{9D8B030D-6E8A-4147-A177-3AD203B41FA5}">
                      <a16:colId xmlns:a16="http://schemas.microsoft.com/office/drawing/2014/main" val="1593856452"/>
                    </a:ext>
                  </a:extLst>
                </a:gridCol>
                <a:gridCol w="5349245">
                  <a:extLst>
                    <a:ext uri="{9D8B030D-6E8A-4147-A177-3AD203B41FA5}">
                      <a16:colId xmlns:a16="http://schemas.microsoft.com/office/drawing/2014/main" val="1492191273"/>
                    </a:ext>
                  </a:extLst>
                </a:gridCol>
                <a:gridCol w="2235660">
                  <a:extLst>
                    <a:ext uri="{9D8B030D-6E8A-4147-A177-3AD203B41FA5}">
                      <a16:colId xmlns:a16="http://schemas.microsoft.com/office/drawing/2014/main" val="2251516094"/>
                    </a:ext>
                  </a:extLst>
                </a:gridCol>
                <a:gridCol w="3396835">
                  <a:extLst>
                    <a:ext uri="{9D8B030D-6E8A-4147-A177-3AD203B41FA5}">
                      <a16:colId xmlns:a16="http://schemas.microsoft.com/office/drawing/2014/main" val="2034833716"/>
                    </a:ext>
                  </a:extLst>
                </a:gridCol>
              </a:tblGrid>
              <a:tr h="418406">
                <a:tc gridSpan="4">
                  <a:txBody>
                    <a:bodyPr/>
                    <a:lstStyle/>
                    <a:p>
                      <a:pPr marL="0" marR="0" algn="ctr">
                        <a:lnSpc>
                          <a:spcPct val="115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Solid Waste</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txBody>
                  <a:tcPr marL="45163" marR="45163" marT="608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15775227"/>
                  </a:ext>
                </a:extLst>
              </a:tr>
              <a:tr h="703239">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No.</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45163" marR="45163" marT="60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Name of Activity/Project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45163" marR="45163" marT="60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45163" marR="45163" marT="60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Actuals as at September, 2025</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45163" marR="45163" marT="608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913945"/>
                  </a:ext>
                </a:extLst>
              </a:tr>
              <a:tr h="705490">
                <a:tc>
                  <a:txBody>
                    <a:bodyPr/>
                    <a:lstStyle/>
                    <a:p>
                      <a:pPr marL="0" marR="0" algn="ctr">
                        <a:lnSpc>
                          <a:spcPct val="115000"/>
                        </a:lnSpc>
                        <a:spcBef>
                          <a:spcPts val="0"/>
                        </a:spcBef>
                        <a:spcAft>
                          <a:spcPts val="800"/>
                        </a:spcAft>
                      </a:pPr>
                      <a:r>
                        <a:rPr lang="en-GB"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endPar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4804" marR="54804" marT="76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Evacuation of refuse dumps and maintenance of final dumping site at </a:t>
                      </a:r>
                      <a:r>
                        <a:rPr lang="en-US" sz="1400" kern="100" dirty="0" err="1">
                          <a:effectLst/>
                          <a:latin typeface="Arial" panose="020B0604020202020204" pitchFamily="34" charset="0"/>
                          <a:ea typeface="Calibri" panose="020F0502020204030204" pitchFamily="34" charset="0"/>
                          <a:cs typeface="Arial" panose="020B0604020202020204" pitchFamily="34" charset="0"/>
                        </a:rPr>
                        <a:t>Kwamoso</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621,400.00 </a:t>
                      </a: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483,000.00</a:t>
                      </a:r>
                    </a:p>
                  </a:txBody>
                  <a:tcPr marL="54804" marR="54804"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805448"/>
                  </a:ext>
                </a:extLst>
              </a:tr>
              <a:tr h="532654">
                <a:tc>
                  <a:txBody>
                    <a:bodyPr/>
                    <a:lstStyle/>
                    <a:p>
                      <a:pPr marL="0" marR="0" algn="ctr">
                        <a:lnSpc>
                          <a:spcPct val="115000"/>
                        </a:lnSpc>
                        <a:spcBef>
                          <a:spcPts val="0"/>
                        </a:spcBef>
                        <a:spcAft>
                          <a:spcPts val="800"/>
                        </a:spcAft>
                      </a:pPr>
                      <a:r>
                        <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54804" marR="54804" marT="76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Carry out District wide Fumigation </a:t>
                      </a:r>
                      <a:r>
                        <a:rPr lang="en-US" sz="1400" kern="100" dirty="0" err="1">
                          <a:effectLst/>
                          <a:latin typeface="Arial" panose="020B0604020202020204" pitchFamily="34" charset="0"/>
                          <a:ea typeface="Calibri" panose="020F0502020204030204" pitchFamily="34" charset="0"/>
                          <a:cs typeface="Arial" panose="020B0604020202020204" pitchFamily="34" charset="0"/>
                        </a:rPr>
                        <a:t>excercise</a:t>
                      </a:r>
                      <a:r>
                        <a:rPr lang="en-US" sz="1400" kern="100" dirty="0">
                          <a:effectLst/>
                          <a:latin typeface="Arial" panose="020B0604020202020204" pitchFamily="34" charset="0"/>
                          <a:ea typeface="Calibri" panose="020F0502020204030204" pitchFamily="34" charset="0"/>
                          <a:cs typeface="Arial" panose="020B0604020202020204" pitchFamily="34" charset="0"/>
                        </a:rPr>
                        <a:t> - Municipality wide</a:t>
                      </a: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418,600.00 </a:t>
                      </a: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209,299.66</a:t>
                      </a:r>
                    </a:p>
                  </a:txBody>
                  <a:tcPr marL="54804" marR="54804"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5901277"/>
                  </a:ext>
                </a:extLst>
              </a:tr>
              <a:tr h="487988">
                <a:tc>
                  <a:txBody>
                    <a:bodyPr/>
                    <a:lstStyle/>
                    <a:p>
                      <a:pPr marL="0" marR="0" algn="ctr">
                        <a:lnSpc>
                          <a:spcPct val="115000"/>
                        </a:lnSpc>
                        <a:spcBef>
                          <a:spcPts val="0"/>
                        </a:spcBef>
                        <a:spcAft>
                          <a:spcPts val="800"/>
                        </a:spcAft>
                      </a:pPr>
                      <a:r>
                        <a:rPr lang="en-GB"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3</a:t>
                      </a:r>
                      <a:endPar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4804" marR="54804" marT="76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Sanitation Improvement Package (SIP)</a:t>
                      </a: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523,250.00 </a:t>
                      </a: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261,624.92</a:t>
                      </a:r>
                    </a:p>
                  </a:txBody>
                  <a:tcPr marL="54804" marR="54804"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4425424"/>
                  </a:ext>
                </a:extLst>
              </a:tr>
              <a:tr h="532654">
                <a:tc>
                  <a:txBody>
                    <a:bodyPr/>
                    <a:lstStyle/>
                    <a:p>
                      <a:pPr algn="ctr">
                        <a:lnSpc>
                          <a:spcPct val="115000"/>
                        </a:lnSpc>
                      </a:pPr>
                      <a:r>
                        <a:rPr lang="en-US" sz="1400" b="1" kern="100" dirty="0">
                          <a:effectLst/>
                          <a:latin typeface="Arial" panose="020B0604020202020204" pitchFamily="34" charset="0"/>
                          <a:cs typeface="Arial" panose="020B0604020202020204" pitchFamily="34" charset="0"/>
                        </a:rPr>
                        <a:t>4</a:t>
                      </a:r>
                    </a:p>
                  </a:txBody>
                  <a:tcPr marL="54804" marR="54804" marT="76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Procurement of 2 No. Skip containers at </a:t>
                      </a:r>
                      <a:r>
                        <a:rPr lang="en-US" sz="1400" kern="100" dirty="0" err="1">
                          <a:effectLst/>
                          <a:latin typeface="Arial" panose="020B0604020202020204" pitchFamily="34" charset="0"/>
                          <a:ea typeface="Calibri" panose="020F0502020204030204" pitchFamily="34" charset="0"/>
                          <a:cs typeface="Arial" panose="020B0604020202020204" pitchFamily="34" charset="0"/>
                        </a:rPr>
                        <a:t>Akropong</a:t>
                      </a:r>
                      <a:r>
                        <a:rPr lang="en-US" sz="1400" kern="100" dirty="0">
                          <a:effectLst/>
                          <a:latin typeface="Arial" panose="020B0604020202020204" pitchFamily="34" charset="0"/>
                          <a:ea typeface="Calibri" panose="020F0502020204030204" pitchFamily="34" charset="0"/>
                          <a:cs typeface="Arial" panose="020B0604020202020204" pitchFamily="34" charset="0"/>
                        </a:rPr>
                        <a:t> and </a:t>
                      </a:r>
                      <a:r>
                        <a:rPr lang="en-US" sz="1400" kern="100" dirty="0" err="1">
                          <a:effectLst/>
                          <a:latin typeface="Arial" panose="020B0604020202020204" pitchFamily="34" charset="0"/>
                          <a:ea typeface="Calibri" panose="020F0502020204030204" pitchFamily="34" charset="0"/>
                          <a:cs typeface="Arial" panose="020B0604020202020204" pitchFamily="34" charset="0"/>
                        </a:rPr>
                        <a:t>Okorase</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100,000.00 </a:t>
                      </a: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54804" marR="54804"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3937223"/>
                  </a:ext>
                </a:extLst>
              </a:tr>
              <a:tr h="342934">
                <a:tc>
                  <a:txBody>
                    <a:bodyPr/>
                    <a:lstStyle/>
                    <a:p>
                      <a:pPr algn="ctr">
                        <a:lnSpc>
                          <a:spcPct val="115000"/>
                        </a:lnSpc>
                      </a:pPr>
                      <a:r>
                        <a:rPr lang="en-US" sz="1400" b="1" kern="100" dirty="0">
                          <a:effectLst/>
                          <a:latin typeface="Arial" panose="020B0604020202020204" pitchFamily="34" charset="0"/>
                          <a:cs typeface="Arial" panose="020B0604020202020204" pitchFamily="34" charset="0"/>
                        </a:rPr>
                        <a:t>5</a:t>
                      </a:r>
                    </a:p>
                  </a:txBody>
                  <a:tcPr marL="54804" marR="54804" marT="76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Procurement of Sanitary Tools and Equipment </a:t>
                      </a: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60,000.00 </a:t>
                      </a: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10,000.00</a:t>
                      </a:r>
                    </a:p>
                  </a:txBody>
                  <a:tcPr marL="54804" marR="54804"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6312734"/>
                  </a:ext>
                </a:extLst>
              </a:tr>
              <a:tr h="342934">
                <a:tc>
                  <a:txBody>
                    <a:bodyPr/>
                    <a:lstStyle/>
                    <a:p>
                      <a:pPr>
                        <a:lnSpc>
                          <a:spcPct val="115000"/>
                        </a:lnSpc>
                      </a:pPr>
                      <a:endParaRPr lang="en-US" sz="1400" kern="100">
                        <a:effectLst/>
                        <a:latin typeface="Arial" panose="020B0604020202020204" pitchFamily="34" charset="0"/>
                        <a:cs typeface="Arial" panose="020B0604020202020204" pitchFamily="34" charset="0"/>
                      </a:endParaRPr>
                    </a:p>
                  </a:txBody>
                  <a:tcPr marL="54804" marR="54804" marT="761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TOTAL</a:t>
                      </a:r>
                    </a:p>
                  </a:txBody>
                  <a:tcPr marL="7612" marR="7612" marT="761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1,723,250.00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963,924.58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1655008"/>
                  </a:ext>
                </a:extLst>
              </a:tr>
            </a:tbl>
          </a:graphicData>
        </a:graphic>
      </p:graphicFrame>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a:off x="-1323716" y="2341058"/>
            <a:ext cx="19805739" cy="440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5" name="Slide Number Placeholder 4">
            <a:extLst>
              <a:ext uri="{FF2B5EF4-FFF2-40B4-BE49-F238E27FC236}">
                <a16:creationId xmlns:a16="http://schemas.microsoft.com/office/drawing/2014/main" id="{45CBA586-9C03-42BC-B72E-0FEE1C648739}"/>
              </a:ext>
            </a:extLst>
          </p:cNvPr>
          <p:cNvSpPr>
            <a:spLocks noGrp="1"/>
          </p:cNvSpPr>
          <p:nvPr>
            <p:ph type="sldNum" sz="quarter" idx="12"/>
          </p:nvPr>
        </p:nvSpPr>
        <p:spPr>
          <a:xfrm>
            <a:off x="5713892" y="6433851"/>
            <a:ext cx="764215" cy="365125"/>
          </a:xfrm>
        </p:spPr>
        <p:txBody>
          <a:bodyPr/>
          <a:lstStyle/>
          <a:p>
            <a:fld id="{15533715-2A87-4479-A9FC-0DA0C558CFE2}" type="slidenum">
              <a:rPr lang="en-US" smtClean="0"/>
              <a:t>28</a:t>
            </a:fld>
            <a:endParaRPr lang="en-US" dirty="0"/>
          </a:p>
        </p:txBody>
      </p:sp>
    </p:spTree>
    <p:extLst>
      <p:ext uri="{BB962C8B-B14F-4D97-AF65-F5344CB8AC3E}">
        <p14:creationId xmlns:p14="http://schemas.microsoft.com/office/powerpoint/2010/main" val="1868909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4232009540"/>
              </p:ext>
            </p:extLst>
          </p:nvPr>
        </p:nvGraphicFramePr>
        <p:xfrm>
          <a:off x="504967" y="-76961"/>
          <a:ext cx="10931857" cy="1916461"/>
        </p:xfrm>
        <a:graphic>
          <a:graphicData uri="http://schemas.openxmlformats.org/drawingml/2006/table">
            <a:tbl>
              <a:tblPr firstRow="1" firstCol="1" bandRow="1"/>
              <a:tblGrid>
                <a:gridCol w="10931857">
                  <a:extLst>
                    <a:ext uri="{9D8B030D-6E8A-4147-A177-3AD203B41FA5}">
                      <a16:colId xmlns:a16="http://schemas.microsoft.com/office/drawing/2014/main" val="2976616125"/>
                    </a:ext>
                  </a:extLst>
                </a:gridCol>
              </a:tblGrid>
              <a:tr h="31524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9390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US" sz="2000" b="1"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Times New Roman"/>
                        </a:rPr>
                        <a:t>DP Supported </a:t>
                      </a:r>
                      <a:r>
                        <a:rPr kumimoji="0" lang="en-US" sz="2000" b="1" i="0" u="none" strike="noStrike" kern="0" cap="none" spc="0" normalizeH="0" baseline="0" noProof="0" dirty="0" err="1">
                          <a:ln>
                            <a:noFill/>
                          </a:ln>
                          <a:solidFill>
                            <a:schemeClr val="tx1"/>
                          </a:solidFill>
                          <a:effectLst/>
                          <a:uLnTx/>
                          <a:uFillTx/>
                          <a:latin typeface="Arial" panose="020B0604020202020204" pitchFamily="34" charset="0"/>
                          <a:cs typeface="Arial" panose="020B0604020202020204" pitchFamily="34" charset="0"/>
                          <a:sym typeface="Times New Roman"/>
                        </a:rPr>
                        <a:t>Programmes</a:t>
                      </a:r>
                      <a:r>
                        <a:rPr kumimoji="0" lang="en-US" sz="2000" b="1"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Times New Roman"/>
                        </a:rPr>
                        <a:t> (</a:t>
                      </a:r>
                      <a:r>
                        <a:rPr kumimoji="0" lang="en-US" sz="2000" b="1" i="0" u="none" strike="noStrike" kern="0" cap="none" spc="0" normalizeH="0" baseline="0" noProof="0" dirty="0" err="1">
                          <a:ln>
                            <a:noFill/>
                          </a:ln>
                          <a:solidFill>
                            <a:schemeClr val="tx1"/>
                          </a:solidFill>
                          <a:effectLst/>
                          <a:uLnTx/>
                          <a:uFillTx/>
                          <a:latin typeface="Arial" panose="020B0604020202020204" pitchFamily="34" charset="0"/>
                          <a:cs typeface="Arial" panose="020B0604020202020204" pitchFamily="34" charset="0"/>
                          <a:sym typeface="Times New Roman"/>
                        </a:rPr>
                        <a:t>eg.</a:t>
                      </a:r>
                      <a:r>
                        <a:rPr kumimoji="0" lang="en-US" sz="2000" b="1"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Times New Roman"/>
                        </a:rPr>
                        <a:t> Child Right, Protection and Promotion, Safety Net etc.)</a:t>
                      </a:r>
                      <a:br>
                        <a:rPr kumimoji="0" lang="en-GB" sz="2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117051">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877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877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18345" y="2248293"/>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a:off x="-1323716" y="2341058"/>
            <a:ext cx="19805739" cy="440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Table 4">
            <a:extLst>
              <a:ext uri="{FF2B5EF4-FFF2-40B4-BE49-F238E27FC236}">
                <a16:creationId xmlns:a16="http://schemas.microsoft.com/office/drawing/2014/main" id="{43B48CF4-FF29-471F-8EE5-EF49BA7290B1}"/>
              </a:ext>
            </a:extLst>
          </p:cNvPr>
          <p:cNvGraphicFramePr>
            <a:graphicFrameLocks noGrp="1"/>
          </p:cNvGraphicFramePr>
          <p:nvPr>
            <p:extLst>
              <p:ext uri="{D42A27DB-BD31-4B8C-83A1-F6EECF244321}">
                <p14:modId xmlns:p14="http://schemas.microsoft.com/office/powerpoint/2010/main" val="2860308849"/>
              </p:ext>
            </p:extLst>
          </p:nvPr>
        </p:nvGraphicFramePr>
        <p:xfrm>
          <a:off x="609601" y="723331"/>
          <a:ext cx="10731689" cy="5667359"/>
        </p:xfrm>
        <a:graphic>
          <a:graphicData uri="http://schemas.openxmlformats.org/drawingml/2006/table">
            <a:tbl>
              <a:tblPr firstRow="1" bandRow="1"/>
              <a:tblGrid>
                <a:gridCol w="574912">
                  <a:extLst>
                    <a:ext uri="{9D8B030D-6E8A-4147-A177-3AD203B41FA5}">
                      <a16:colId xmlns:a16="http://schemas.microsoft.com/office/drawing/2014/main" val="3031382153"/>
                    </a:ext>
                  </a:extLst>
                </a:gridCol>
                <a:gridCol w="4695114">
                  <a:extLst>
                    <a:ext uri="{9D8B030D-6E8A-4147-A177-3AD203B41FA5}">
                      <a16:colId xmlns:a16="http://schemas.microsoft.com/office/drawing/2014/main" val="317419612"/>
                    </a:ext>
                  </a:extLst>
                </a:gridCol>
                <a:gridCol w="2587103">
                  <a:extLst>
                    <a:ext uri="{9D8B030D-6E8A-4147-A177-3AD203B41FA5}">
                      <a16:colId xmlns:a16="http://schemas.microsoft.com/office/drawing/2014/main" val="2901684710"/>
                    </a:ext>
                  </a:extLst>
                </a:gridCol>
                <a:gridCol w="2874560">
                  <a:extLst>
                    <a:ext uri="{9D8B030D-6E8A-4147-A177-3AD203B41FA5}">
                      <a16:colId xmlns:a16="http://schemas.microsoft.com/office/drawing/2014/main" val="1685505873"/>
                    </a:ext>
                  </a:extLst>
                </a:gridCol>
              </a:tblGrid>
              <a:tr h="327026">
                <a:tc gridSpan="4">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Child Right and Protection</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68275602"/>
                  </a:ext>
                </a:extLst>
              </a:tr>
              <a:tr h="310955">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No</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Name of Activity/Project</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Budget </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Actual as at Sept, 2025</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3421653"/>
                  </a:ext>
                </a:extLst>
              </a:tr>
              <a:tr h="549868">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1</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Provide care and support for 20 Orphans and vulnerable children with community-based services</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2,000.00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7620305"/>
                  </a:ext>
                </a:extLst>
              </a:tr>
              <a:tr h="776914">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2</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Provide care, support, counselling and supervision services to 50 distressed families, patients and vulnerable children</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3,500.00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984651"/>
                  </a:ext>
                </a:extLst>
              </a:tr>
              <a:tr h="776914">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3</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Sensitize and guide schools’ children on Academic performance and career progression through information of school learning club on future career selection</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1,000.00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4958708"/>
                  </a:ext>
                </a:extLst>
              </a:tr>
              <a:tr h="524516">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4</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Ensure effective implementation of child welfare, family and juvenile Tribunal activities</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1,000.00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3611149"/>
                  </a:ext>
                </a:extLst>
              </a:tr>
              <a:tr h="524516">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5</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Sensitize 30 communities on social issues that posed threat to the wellbeing of people especially children</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24,500.00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9419537"/>
                  </a:ext>
                </a:extLst>
              </a:tr>
              <a:tr h="549868">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6</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Inspect, register and renew 20 Early childhood Development centers</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1,500.00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7622698"/>
                  </a:ext>
                </a:extLst>
              </a:tr>
              <a:tr h="776914">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7</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Conduct sensitization on Gender based violence and gender stereotypes and coordinate GBV cases across 10 communities</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1,500.00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24170"/>
                  </a:ext>
                </a:extLst>
              </a:tr>
              <a:tr h="549868">
                <a:tc>
                  <a:txBody>
                    <a:bodyPr/>
                    <a:lstStyle/>
                    <a:p>
                      <a:pPr>
                        <a:lnSpc>
                          <a:spcPct val="115000"/>
                        </a:lnSpc>
                      </a:pPr>
                      <a:endParaRPr lang="en-US" sz="1400" kern="100">
                        <a:effectLst/>
                        <a:latin typeface="Arial" panose="020B0604020202020204" pitchFamily="34" charset="0"/>
                        <a:cs typeface="Arial" panose="020B0604020202020204" pitchFamily="34" charset="0"/>
                      </a:endParaRP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Total</a:t>
                      </a:r>
                    </a:p>
                  </a:txBody>
                  <a:tcPr marL="61372" marR="61372" marT="30686" marB="3068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35,000.00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0.00</a:t>
                      </a:r>
                    </a:p>
                  </a:txBody>
                  <a:tcPr marL="40063" marR="40063" marT="20031" marB="20031"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8355799"/>
                  </a:ext>
                </a:extLst>
              </a:tr>
            </a:tbl>
          </a:graphicData>
        </a:graphic>
      </p:graphicFrame>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Slide Number Placeholder 2">
            <a:extLst>
              <a:ext uri="{FF2B5EF4-FFF2-40B4-BE49-F238E27FC236}">
                <a16:creationId xmlns:a16="http://schemas.microsoft.com/office/drawing/2014/main" id="{76FA297A-6D9D-446D-8ACC-05AB52AB12C7}"/>
              </a:ext>
            </a:extLst>
          </p:cNvPr>
          <p:cNvSpPr>
            <a:spLocks noGrp="1"/>
          </p:cNvSpPr>
          <p:nvPr>
            <p:ph type="sldNum" sz="quarter" idx="12"/>
          </p:nvPr>
        </p:nvSpPr>
        <p:spPr>
          <a:xfrm>
            <a:off x="5713892" y="6390690"/>
            <a:ext cx="764215" cy="365125"/>
          </a:xfrm>
        </p:spPr>
        <p:txBody>
          <a:bodyPr/>
          <a:lstStyle/>
          <a:p>
            <a:fld id="{15533715-2A87-4479-A9FC-0DA0C558CFE2}" type="slidenum">
              <a:rPr lang="en-US" smtClean="0"/>
              <a:t>29</a:t>
            </a:fld>
            <a:endParaRPr lang="en-US" dirty="0"/>
          </a:p>
        </p:txBody>
      </p:sp>
    </p:spTree>
    <p:extLst>
      <p:ext uri="{BB962C8B-B14F-4D97-AF65-F5344CB8AC3E}">
        <p14:creationId xmlns:p14="http://schemas.microsoft.com/office/powerpoint/2010/main" val="1121717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90E06C-C111-46D9-AF3A-D661E5251C6C}"/>
              </a:ext>
            </a:extLst>
          </p:cNvPr>
          <p:cNvPicPr>
            <a:picLocks noChangeAspect="1"/>
          </p:cNvPicPr>
          <p:nvPr/>
        </p:nvPicPr>
        <p:blipFill>
          <a:blip r:embed="rId2"/>
          <a:stretch>
            <a:fillRect/>
          </a:stretch>
        </p:blipFill>
        <p:spPr>
          <a:xfrm>
            <a:off x="9768780" y="5567395"/>
            <a:ext cx="1561828" cy="1024307"/>
          </a:xfrm>
          <a:prstGeom prst="rect">
            <a:avLst/>
          </a:prstGeom>
        </p:spPr>
      </p:pic>
      <p:sp>
        <p:nvSpPr>
          <p:cNvPr id="9" name="TextBox 8">
            <a:extLst>
              <a:ext uri="{FF2B5EF4-FFF2-40B4-BE49-F238E27FC236}">
                <a16:creationId xmlns:a16="http://schemas.microsoft.com/office/drawing/2014/main" id="{00374928-AED0-4506-943A-6AAE168CA9D6}"/>
              </a:ext>
            </a:extLst>
          </p:cNvPr>
          <p:cNvSpPr txBox="1"/>
          <p:nvPr/>
        </p:nvSpPr>
        <p:spPr>
          <a:xfrm>
            <a:off x="1510747" y="185530"/>
            <a:ext cx="9210261" cy="400110"/>
          </a:xfrm>
          <a:prstGeom prst="rect">
            <a:avLst/>
          </a:prstGeom>
          <a:noFill/>
        </p:spPr>
        <p:txBody>
          <a:bodyPr wrap="square">
            <a:spAutoFit/>
          </a:bodyPr>
          <a:lstStyle/>
          <a:p>
            <a:r>
              <a:rPr kumimoji="0" lang="en-GB" sz="20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STRATEGIC OVERVIEW OF AKUAPEM NORTH MUNICIPAL ASSEMBLY</a:t>
            </a:r>
            <a:endParaRPr lang="en-US" dirty="0"/>
          </a:p>
        </p:txBody>
      </p:sp>
      <p:pic>
        <p:nvPicPr>
          <p:cNvPr id="10" name="Picture 10" descr="Text our vision on white paper and pen / business concept">
            <a:extLst>
              <a:ext uri="{FF2B5EF4-FFF2-40B4-BE49-F238E27FC236}">
                <a16:creationId xmlns:a16="http://schemas.microsoft.com/office/drawing/2014/main" id="{89BD7C15-D827-4EB7-B4CA-5A077DC4640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67" r="10531" b="10203"/>
          <a:stretch/>
        </p:blipFill>
        <p:spPr bwMode="auto">
          <a:xfrm>
            <a:off x="1338468" y="655398"/>
            <a:ext cx="4352399" cy="3674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The phrase Our Mission appearing behind ripped brown paper. ">
            <a:extLst>
              <a:ext uri="{FF2B5EF4-FFF2-40B4-BE49-F238E27FC236}">
                <a16:creationId xmlns:a16="http://schemas.microsoft.com/office/drawing/2014/main" id="{52A62F0A-E662-4695-ADBB-B77EB9E8B7A3}"/>
              </a:ext>
            </a:extLst>
          </p:cNvPr>
          <p:cNvPicPr/>
          <p:nvPr/>
        </p:nvPicPr>
        <p:blipFill rotWithShape="1">
          <a:blip r:embed="rId4" cstate="print">
            <a:extLst>
              <a:ext uri="{28A0092B-C50C-407E-A947-70E740481C1C}">
                <a14:useLocalDpi xmlns:a14="http://schemas.microsoft.com/office/drawing/2010/main" val="0"/>
              </a:ext>
            </a:extLst>
          </a:blip>
          <a:srcRect l="9176" t="1" r="4721" b="9940"/>
          <a:stretch/>
        </p:blipFill>
        <p:spPr bwMode="auto">
          <a:xfrm>
            <a:off x="6686663" y="585640"/>
            <a:ext cx="4272886" cy="3579269"/>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6EBB7586-8C8F-4269-BD71-DDBCEEB615E5}"/>
              </a:ext>
            </a:extLst>
          </p:cNvPr>
          <p:cNvSpPr txBox="1"/>
          <p:nvPr/>
        </p:nvSpPr>
        <p:spPr>
          <a:xfrm>
            <a:off x="1020417" y="4717774"/>
            <a:ext cx="4484921"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be among the top 10 Assemblies in the provision of world class Municipal works and service</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1876DFFA-CB5B-4A0A-AF1B-1F69FC3748C8}"/>
              </a:ext>
            </a:extLst>
          </p:cNvPr>
          <p:cNvSpPr txBox="1"/>
          <p:nvPr/>
        </p:nvSpPr>
        <p:spPr>
          <a:xfrm>
            <a:off x="6686663" y="4399722"/>
            <a:ext cx="4272886"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Municipal Assembly exists to improve the living conditions of the people through efficient mobilization and equitable distribution of resources to enhance local development</a:t>
            </a:r>
            <a:endParaRPr kumimoji="0" lang="en-US" sz="1600" b="0" i="0" u="none" strike="noStrike" kern="1200" cap="none" spc="0" normalizeH="0" baseline="0" noProof="0" dirty="0">
              <a:ln>
                <a:noFill/>
              </a:ln>
              <a:solidFill>
                <a:prstClr val="black"/>
              </a:solidFill>
              <a:effectLst/>
              <a:uLnTx/>
              <a:uFillTx/>
              <a:latin typeface="Perpetua"/>
              <a:ea typeface="+mn-ea"/>
              <a:cs typeface="+mn-cs"/>
            </a:endParaRPr>
          </a:p>
        </p:txBody>
      </p:sp>
      <p:sp>
        <p:nvSpPr>
          <p:cNvPr id="2" name="Slide Number Placeholder 1">
            <a:extLst>
              <a:ext uri="{FF2B5EF4-FFF2-40B4-BE49-F238E27FC236}">
                <a16:creationId xmlns:a16="http://schemas.microsoft.com/office/drawing/2014/main" id="{D3904CF0-6060-437A-B0DD-4BD1206317AF}"/>
              </a:ext>
            </a:extLst>
          </p:cNvPr>
          <p:cNvSpPr>
            <a:spLocks noGrp="1"/>
          </p:cNvSpPr>
          <p:nvPr>
            <p:ph type="sldNum" sz="quarter" idx="12"/>
          </p:nvPr>
        </p:nvSpPr>
        <p:spPr>
          <a:xfrm>
            <a:off x="5713892" y="6060924"/>
            <a:ext cx="764215" cy="365125"/>
          </a:xfrm>
        </p:spPr>
        <p:txBody>
          <a:bodyPr/>
          <a:lstStyle/>
          <a:p>
            <a:fld id="{15533715-2A87-4479-A9FC-0DA0C558CFE2}" type="slidenum">
              <a:rPr lang="en-US" smtClean="0"/>
              <a:t>3</a:t>
            </a:fld>
            <a:endParaRPr lang="en-US" dirty="0"/>
          </a:p>
        </p:txBody>
      </p:sp>
    </p:spTree>
    <p:extLst>
      <p:ext uri="{BB962C8B-B14F-4D97-AF65-F5344CB8AC3E}">
        <p14:creationId xmlns:p14="http://schemas.microsoft.com/office/powerpoint/2010/main" val="1032917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727A29-E77D-447E-B018-C44E6E075420}"/>
              </a:ext>
            </a:extLst>
          </p:cNvPr>
          <p:cNvSpPr>
            <a:spLocks noGrp="1"/>
          </p:cNvSpPr>
          <p:nvPr>
            <p:ph type="sldNum" sz="quarter" idx="12"/>
          </p:nvPr>
        </p:nvSpPr>
        <p:spPr>
          <a:xfrm>
            <a:off x="5875750" y="6121814"/>
            <a:ext cx="764215" cy="365125"/>
          </a:xfrm>
        </p:spPr>
        <p:txBody>
          <a:bodyPr/>
          <a:lstStyle/>
          <a:p>
            <a:fld id="{15533715-2A87-4479-A9FC-0DA0C558CFE2}" type="slidenum">
              <a:rPr lang="en-US" smtClean="0"/>
              <a:t>30</a:t>
            </a:fld>
            <a:endParaRPr lang="en-US" dirty="0"/>
          </a:p>
        </p:txBody>
      </p:sp>
      <p:pic>
        <p:nvPicPr>
          <p:cNvPr id="4" name="Picture 3">
            <a:extLst>
              <a:ext uri="{FF2B5EF4-FFF2-40B4-BE49-F238E27FC236}">
                <a16:creationId xmlns:a16="http://schemas.microsoft.com/office/drawing/2014/main" id="{3A6E04CA-EBA2-4509-B03F-A08118E4169E}"/>
              </a:ext>
            </a:extLst>
          </p:cNvPr>
          <p:cNvPicPr>
            <a:picLocks noChangeAspect="1"/>
          </p:cNvPicPr>
          <p:nvPr/>
        </p:nvPicPr>
        <p:blipFill rotWithShape="1">
          <a:blip r:embed="rId2">
            <a:extLst>
              <a:ext uri="{28A0092B-C50C-407E-A947-70E740481C1C}">
                <a14:useLocalDpi xmlns:a14="http://schemas.microsoft.com/office/drawing/2010/main" val="0"/>
              </a:ext>
            </a:extLst>
          </a:blip>
          <a:srcRect r="-345" b="6603"/>
          <a:stretch/>
        </p:blipFill>
        <p:spPr>
          <a:xfrm>
            <a:off x="2408100" y="672640"/>
            <a:ext cx="7699513" cy="5449174"/>
          </a:xfrm>
          <a:prstGeom prst="rect">
            <a:avLst/>
          </a:prstGeom>
        </p:spPr>
      </p:pic>
    </p:spTree>
    <p:extLst>
      <p:ext uri="{BB962C8B-B14F-4D97-AF65-F5344CB8AC3E}">
        <p14:creationId xmlns:p14="http://schemas.microsoft.com/office/powerpoint/2010/main" val="1254979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3019216294"/>
              </p:ext>
            </p:extLst>
          </p:nvPr>
        </p:nvGraphicFramePr>
        <p:xfrm>
          <a:off x="835336" y="-326746"/>
          <a:ext cx="11723426" cy="2071674"/>
        </p:xfrm>
        <a:graphic>
          <a:graphicData uri="http://schemas.openxmlformats.org/drawingml/2006/table">
            <a:tbl>
              <a:tblPr firstRow="1" firstCol="1" bandRow="1"/>
              <a:tblGrid>
                <a:gridCol w="11723426">
                  <a:extLst>
                    <a:ext uri="{9D8B030D-6E8A-4147-A177-3AD203B41FA5}">
                      <a16:colId xmlns:a16="http://schemas.microsoft.com/office/drawing/2014/main" val="2976616125"/>
                    </a:ext>
                  </a:extLst>
                </a:gridCol>
              </a:tblGrid>
              <a:tr h="349940">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22510">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sz="2400" b="1"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Times New Roman"/>
                        </a:rPr>
                        <a:t>MMDA Adopted Policy Objectives for 2026</a:t>
                      </a: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46748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49940">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8179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a:off x="-1323716" y="2341058"/>
            <a:ext cx="19805739" cy="440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Table 11">
            <a:extLst>
              <a:ext uri="{FF2B5EF4-FFF2-40B4-BE49-F238E27FC236}">
                <a16:creationId xmlns:a16="http://schemas.microsoft.com/office/drawing/2014/main" id="{FEB17EAB-9F57-4464-AC52-9324BD3BD2EF}"/>
              </a:ext>
            </a:extLst>
          </p:cNvPr>
          <p:cNvGraphicFramePr>
            <a:graphicFrameLocks noGrp="1"/>
          </p:cNvGraphicFramePr>
          <p:nvPr>
            <p:extLst>
              <p:ext uri="{D42A27DB-BD31-4B8C-83A1-F6EECF244321}">
                <p14:modId xmlns:p14="http://schemas.microsoft.com/office/powerpoint/2010/main" val="1428010375"/>
              </p:ext>
            </p:extLst>
          </p:nvPr>
        </p:nvGraphicFramePr>
        <p:xfrm>
          <a:off x="491319" y="432798"/>
          <a:ext cx="11209361" cy="6161817"/>
        </p:xfrm>
        <a:graphic>
          <a:graphicData uri="http://schemas.openxmlformats.org/drawingml/2006/table">
            <a:tbl>
              <a:tblPr firstRow="1" firstCol="1" bandRow="1"/>
              <a:tblGrid>
                <a:gridCol w="3915152">
                  <a:extLst>
                    <a:ext uri="{9D8B030D-6E8A-4147-A177-3AD203B41FA5}">
                      <a16:colId xmlns:a16="http://schemas.microsoft.com/office/drawing/2014/main" val="2986689741"/>
                    </a:ext>
                  </a:extLst>
                </a:gridCol>
                <a:gridCol w="4581219">
                  <a:extLst>
                    <a:ext uri="{9D8B030D-6E8A-4147-A177-3AD203B41FA5}">
                      <a16:colId xmlns:a16="http://schemas.microsoft.com/office/drawing/2014/main" val="4159463466"/>
                    </a:ext>
                  </a:extLst>
                </a:gridCol>
                <a:gridCol w="2712990">
                  <a:extLst>
                    <a:ext uri="{9D8B030D-6E8A-4147-A177-3AD203B41FA5}">
                      <a16:colId xmlns:a16="http://schemas.microsoft.com/office/drawing/2014/main" val="3184688173"/>
                    </a:ext>
                  </a:extLst>
                </a:gridCol>
              </a:tblGrid>
              <a:tr h="382325">
                <a:tc>
                  <a:txBody>
                    <a:bodyPr/>
                    <a:lstStyle/>
                    <a:p>
                      <a:pPr marL="0" marR="0">
                        <a:lnSpc>
                          <a:spcPct val="115000"/>
                        </a:lnSpc>
                        <a:spcBef>
                          <a:spcPts val="0"/>
                        </a:spcBef>
                        <a:spcAft>
                          <a:spcPts val="800"/>
                        </a:spcAft>
                      </a:pPr>
                      <a:r>
                        <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FOCUS AREA</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ADOPTED POLICY OBJECTIVES </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BUDGET ALLOCATION</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6052000"/>
                  </a:ext>
                </a:extLst>
              </a:tr>
              <a:tr h="301490">
                <a:tc gridSpan="3">
                  <a:txBody>
                    <a:bodyPr/>
                    <a:lstStyle/>
                    <a:p>
                      <a:pPr marL="0" marR="0" algn="ctr">
                        <a:lnSpc>
                          <a:spcPct val="115000"/>
                        </a:lnSpc>
                        <a:spcBef>
                          <a:spcPts val="0"/>
                        </a:spcBef>
                        <a:spcAft>
                          <a:spcPts val="800"/>
                        </a:spcAft>
                      </a:pPr>
                      <a:r>
                        <a:rPr lang="en-US" sz="16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ECONOMIC DEVELOPMENT</a:t>
                      </a: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76439710"/>
                  </a:ext>
                </a:extLst>
              </a:tr>
              <a:tr h="358294">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Agriculture and Agribusiness Development </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Improve post-harvest management </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1,540,475.37</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1126533"/>
                  </a:ext>
                </a:extLst>
              </a:tr>
              <a:tr h="506854">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Ensure Private sector Development</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Support entrepreneurs and MSME development </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6,000.00</a:t>
                      </a:r>
                    </a:p>
                  </a:txBody>
                  <a:tcPr marL="27232" marR="27232" marT="571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6108464"/>
                  </a:ext>
                </a:extLst>
              </a:tr>
              <a:tr h="630237">
                <a:tc gridSpan="3">
                  <a:txBody>
                    <a:bodyPr/>
                    <a:lstStyle/>
                    <a:p>
                      <a:pPr marL="0" marR="0" algn="ctr">
                        <a:lnSpc>
                          <a:spcPct val="115000"/>
                        </a:lnSpc>
                        <a:spcBef>
                          <a:spcPts val="0"/>
                        </a:spcBef>
                        <a:spcAft>
                          <a:spcPts val="800"/>
                        </a:spcAft>
                      </a:pPr>
                      <a:r>
                        <a:rPr lang="en-US" sz="16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SOCIAL DEVELOPMENT</a:t>
                      </a:r>
                    </a:p>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48827177"/>
                  </a:ext>
                </a:extLst>
              </a:tr>
              <a:tr h="644491">
                <a:tc>
                  <a:txBody>
                    <a:bodyPr/>
                    <a:lstStyle/>
                    <a:p>
                      <a:pPr marL="0" marR="0">
                        <a:lnSpc>
                          <a:spcPct val="115000"/>
                        </a:lnSpc>
                        <a:spcBef>
                          <a:spcPts val="0"/>
                        </a:spcBef>
                        <a:spcAft>
                          <a:spcPts val="800"/>
                        </a:spcAft>
                      </a:pPr>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Education and Training </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Enhance equitable access to, and participation in quality education at all levels </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chemeClr val="tx1"/>
                          </a:solidFill>
                          <a:effectLst/>
                          <a:latin typeface="Arial" panose="020B0604020202020204" pitchFamily="34" charset="0"/>
                          <a:cs typeface="Arial" panose="020B0604020202020204" pitchFamily="34" charset="0"/>
                        </a:rPr>
                        <a:t>   8,183,536.98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1718698"/>
                  </a:ext>
                </a:extLst>
              </a:tr>
              <a:tr h="689641">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Health and Health Services </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Ensure equitable, affordable, and quality Universal Health Coverage (UHC) for all.</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chemeClr val="tx1"/>
                          </a:solidFill>
                          <a:effectLst/>
                          <a:latin typeface="Arial" panose="020B0604020202020204" pitchFamily="34" charset="0"/>
                          <a:cs typeface="Arial" panose="020B0604020202020204" pitchFamily="34" charset="0"/>
                        </a:rPr>
                        <a:t>   5,169,459.83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5741913"/>
                  </a:ext>
                </a:extLst>
              </a:tr>
              <a:tr h="1456526">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Water ,</a:t>
                      </a:r>
                    </a:p>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Environmental Sanitation and </a:t>
                      </a:r>
                    </a:p>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hygiene</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Improve access to safe, reliable and sustainable water supply services for all.</a:t>
                      </a:r>
                    </a:p>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Enhance access to improved and sustainable environmental sanitation services </a:t>
                      </a:r>
                    </a:p>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Promote efficient and sustainable waste management</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chemeClr val="tx1"/>
                          </a:solidFill>
                          <a:effectLst/>
                          <a:latin typeface="Arial" panose="020B0604020202020204" pitchFamily="34" charset="0"/>
                          <a:cs typeface="Arial" panose="020B0604020202020204" pitchFamily="34" charset="0"/>
                        </a:rPr>
                        <a:t>   5,003,014.08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0999656"/>
                  </a:ext>
                </a:extLst>
              </a:tr>
              <a:tr h="453525">
                <a:tc gridSpan="3">
                  <a:txBody>
                    <a:bodyPr/>
                    <a:lstStyle/>
                    <a:p>
                      <a:pPr marL="0" marR="0" algn="ctr">
                        <a:lnSpc>
                          <a:spcPct val="115000"/>
                        </a:lnSpc>
                        <a:spcBef>
                          <a:spcPts val="0"/>
                        </a:spcBef>
                        <a:spcAft>
                          <a:spcPts val="800"/>
                        </a:spcAft>
                      </a:pPr>
                      <a:r>
                        <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ENVIRONMENT  AND HUMAN SETTLEMENTS DEVELOPMENT</a:t>
                      </a:r>
                    </a:p>
                  </a:txBody>
                  <a:tcPr marL="27232" marR="27232" marT="571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65528270"/>
                  </a:ext>
                </a:extLst>
              </a:tr>
              <a:tr h="369217">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Infrastructure maintenance </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Promote effective maintenance culture </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20,642,051.53</a:t>
                      </a:r>
                    </a:p>
                  </a:txBody>
                  <a:tcPr marL="27232" marR="27232" marT="571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1840051"/>
                  </a:ext>
                </a:extLst>
              </a:tr>
              <a:tr h="369217">
                <a:tc>
                  <a:txBody>
                    <a:bodyPr/>
                    <a:lstStyle/>
                    <a:p>
                      <a:pPr marL="0" marR="0">
                        <a:lnSpc>
                          <a:spcPct val="115000"/>
                        </a:lnSpc>
                        <a:spcBef>
                          <a:spcPts val="0"/>
                        </a:spcBef>
                        <a:spcAft>
                          <a:spcPts val="800"/>
                        </a:spcAft>
                      </a:pPr>
                      <a:r>
                        <a:rPr lang="en-US" sz="14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t>Sub-Total</a:t>
                      </a:r>
                      <a:endPar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7232" marR="27232" marT="571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400" kern="100">
                        <a:solidFill>
                          <a:schemeClr val="tx1"/>
                        </a:solidFill>
                        <a:effectLst/>
                        <a:latin typeface="Arial" panose="020B0604020202020204" pitchFamily="34" charset="0"/>
                        <a:cs typeface="Arial" panose="020B0604020202020204" pitchFamily="34" charset="0"/>
                      </a:endParaRPr>
                    </a:p>
                  </a:txBody>
                  <a:tcPr marL="27232" marR="27232" marT="571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400" kern="100" dirty="0">
                        <a:solidFill>
                          <a:schemeClr val="tx1"/>
                        </a:solidFill>
                        <a:effectLst/>
                        <a:latin typeface="Arial" panose="020B0604020202020204" pitchFamily="34" charset="0"/>
                        <a:cs typeface="Arial" panose="020B0604020202020204" pitchFamily="34" charset="0"/>
                      </a:endParaRPr>
                    </a:p>
                  </a:txBody>
                  <a:tcPr marL="27232" marR="27232" marT="571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6892220"/>
                  </a:ext>
                </a:extLst>
              </a:tr>
            </a:tbl>
          </a:graphicData>
        </a:graphic>
      </p:graphicFrame>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Slide Number Placeholder 2">
            <a:extLst>
              <a:ext uri="{FF2B5EF4-FFF2-40B4-BE49-F238E27FC236}">
                <a16:creationId xmlns:a16="http://schemas.microsoft.com/office/drawing/2014/main" id="{EF0795D3-9044-435A-B596-019BA6CD0B85}"/>
              </a:ext>
            </a:extLst>
          </p:cNvPr>
          <p:cNvSpPr>
            <a:spLocks noGrp="1"/>
          </p:cNvSpPr>
          <p:nvPr>
            <p:ph type="sldNum" sz="quarter" idx="12"/>
          </p:nvPr>
        </p:nvSpPr>
        <p:spPr>
          <a:xfrm>
            <a:off x="5595611" y="6545533"/>
            <a:ext cx="764215" cy="365125"/>
          </a:xfrm>
        </p:spPr>
        <p:txBody>
          <a:bodyPr/>
          <a:lstStyle/>
          <a:p>
            <a:fld id="{15533715-2A87-4479-A9FC-0DA0C558CFE2}" type="slidenum">
              <a:rPr lang="en-US" smtClean="0"/>
              <a:t>31</a:t>
            </a:fld>
            <a:endParaRPr lang="en-US" dirty="0"/>
          </a:p>
        </p:txBody>
      </p:sp>
    </p:spTree>
    <p:extLst>
      <p:ext uri="{BB962C8B-B14F-4D97-AF65-F5344CB8AC3E}">
        <p14:creationId xmlns:p14="http://schemas.microsoft.com/office/powerpoint/2010/main" val="3579908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835336" y="-326746"/>
          <a:ext cx="11723426" cy="2071674"/>
        </p:xfrm>
        <a:graphic>
          <a:graphicData uri="http://schemas.openxmlformats.org/drawingml/2006/table">
            <a:tbl>
              <a:tblPr firstRow="1" firstCol="1" bandRow="1"/>
              <a:tblGrid>
                <a:gridCol w="11723426">
                  <a:extLst>
                    <a:ext uri="{9D8B030D-6E8A-4147-A177-3AD203B41FA5}">
                      <a16:colId xmlns:a16="http://schemas.microsoft.com/office/drawing/2014/main" val="2976616125"/>
                    </a:ext>
                  </a:extLst>
                </a:gridCol>
              </a:tblGrid>
              <a:tr h="349940">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22510">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sz="2400" b="1"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sym typeface="Times New Roman"/>
                        </a:rPr>
                        <a:t>MMDA Adopted Policy Objectives for 2026</a:t>
                      </a: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46748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49940">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8179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a:off x="-1323716" y="2341058"/>
            <a:ext cx="19805739" cy="440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3" name="Table 2">
            <a:extLst>
              <a:ext uri="{FF2B5EF4-FFF2-40B4-BE49-F238E27FC236}">
                <a16:creationId xmlns:a16="http://schemas.microsoft.com/office/drawing/2014/main" id="{DEE0C730-6E3D-48E7-9CD1-BA9CD3176AFA}"/>
              </a:ext>
            </a:extLst>
          </p:cNvPr>
          <p:cNvGraphicFramePr>
            <a:graphicFrameLocks noGrp="1"/>
          </p:cNvGraphicFramePr>
          <p:nvPr>
            <p:extLst>
              <p:ext uri="{D42A27DB-BD31-4B8C-83A1-F6EECF244321}">
                <p14:modId xmlns:p14="http://schemas.microsoft.com/office/powerpoint/2010/main" val="1877175374"/>
              </p:ext>
            </p:extLst>
          </p:nvPr>
        </p:nvGraphicFramePr>
        <p:xfrm>
          <a:off x="609599" y="655093"/>
          <a:ext cx="10972801" cy="3749064"/>
        </p:xfrm>
        <a:graphic>
          <a:graphicData uri="http://schemas.openxmlformats.org/drawingml/2006/table">
            <a:tbl>
              <a:tblPr firstRow="1" firstCol="1" bandRow="1"/>
              <a:tblGrid>
                <a:gridCol w="3379102">
                  <a:extLst>
                    <a:ext uri="{9D8B030D-6E8A-4147-A177-3AD203B41FA5}">
                      <a16:colId xmlns:a16="http://schemas.microsoft.com/office/drawing/2014/main" val="3346083444"/>
                    </a:ext>
                  </a:extLst>
                </a:gridCol>
                <a:gridCol w="4697324">
                  <a:extLst>
                    <a:ext uri="{9D8B030D-6E8A-4147-A177-3AD203B41FA5}">
                      <a16:colId xmlns:a16="http://schemas.microsoft.com/office/drawing/2014/main" val="3341647865"/>
                    </a:ext>
                  </a:extLst>
                </a:gridCol>
                <a:gridCol w="2896375">
                  <a:extLst>
                    <a:ext uri="{9D8B030D-6E8A-4147-A177-3AD203B41FA5}">
                      <a16:colId xmlns:a16="http://schemas.microsoft.com/office/drawing/2014/main" val="805078501"/>
                    </a:ext>
                  </a:extLst>
                </a:gridCol>
              </a:tblGrid>
              <a:tr h="519553">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ea typeface="Calibri"/>
                          <a:cs typeface="Arial" panose="020B0604020202020204" pitchFamily="34" charset="0"/>
                        </a:rPr>
                        <a:t>FOCUS AREA</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ea typeface="Calibri"/>
                          <a:cs typeface="Arial" panose="020B0604020202020204" pitchFamily="34" charset="0"/>
                        </a:rPr>
                        <a:t>ADOPTED POLICY OBJECTIVES </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ea typeface="Calibri"/>
                          <a:cs typeface="Arial" panose="020B0604020202020204" pitchFamily="34" charset="0"/>
                        </a:rPr>
                        <a:t>BUDGET ALLOCATION</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5814554"/>
                  </a:ext>
                </a:extLst>
              </a:tr>
              <a:tr h="818724">
                <a:tc gridSpan="3">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6000"/>
                        </a:lnSpc>
                        <a:spcBef>
                          <a:spcPts val="0"/>
                        </a:spcBef>
                        <a:spcAft>
                          <a:spcPts val="800"/>
                        </a:spcAft>
                      </a:pPr>
                      <a:r>
                        <a:rPr lang="en-US" sz="1400" b="1" kern="1200" dirty="0">
                          <a:solidFill>
                            <a:schemeClr val="tx1"/>
                          </a:solidFill>
                          <a:effectLst/>
                          <a:latin typeface="Arial" panose="020B0604020202020204" pitchFamily="34" charset="0"/>
                          <a:ea typeface="Calibri"/>
                          <a:cs typeface="Arial" panose="020B0604020202020204" pitchFamily="34" charset="0"/>
                        </a:rPr>
                        <a:t>GOVERNANCE AND INSTITUTIONAL DEVELOPMENT</a:t>
                      </a:r>
                      <a:endParaRPr lang="en-US" sz="1400" dirty="0">
                        <a:solidFill>
                          <a:schemeClr val="tx1"/>
                        </a:solidFill>
                        <a:effectLst/>
                        <a:latin typeface="Arial" panose="020B0604020202020204" pitchFamily="34" charset="0"/>
                        <a:ea typeface="Calibri"/>
                        <a:cs typeface="Arial" panose="020B0604020202020204" pitchFamily="34" charset="0"/>
                      </a:endParaRPr>
                    </a:p>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ea typeface="Calibri"/>
                          <a:cs typeface="Arial" panose="020B0604020202020204" pitchFamily="34" charset="0"/>
                        </a:rPr>
                        <a:t> </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23081722"/>
                  </a:ext>
                </a:extLst>
              </a:tr>
              <a:tr h="1054151">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Local Governance and Decentralization </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Improve decentralized Planning</a:t>
                      </a:r>
                      <a:endParaRPr lang="en-US" sz="1400" dirty="0">
                        <a:solidFill>
                          <a:schemeClr val="tx1"/>
                        </a:solidFill>
                        <a:effectLst/>
                        <a:latin typeface="Arial" panose="020B0604020202020204" pitchFamily="34" charset="0"/>
                        <a:ea typeface="Calibri"/>
                        <a:cs typeface="Arial" panose="020B0604020202020204" pitchFamily="34" charset="0"/>
                      </a:endParaRPr>
                    </a:p>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 </a:t>
                      </a:r>
                      <a:endParaRPr lang="en-US" sz="1400" dirty="0">
                        <a:solidFill>
                          <a:schemeClr val="tx1"/>
                        </a:solidFill>
                        <a:effectLst/>
                        <a:latin typeface="Arial" panose="020B0604020202020204" pitchFamily="34" charset="0"/>
                        <a:ea typeface="Calibri"/>
                        <a:cs typeface="Arial" panose="020B0604020202020204" pitchFamily="34" charset="0"/>
                      </a:endParaRPr>
                    </a:p>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 </a:t>
                      </a:r>
                      <a:endParaRPr lang="en-US" sz="1400" dirty="0">
                        <a:solidFill>
                          <a:schemeClr val="tx1"/>
                        </a:solidFill>
                        <a:effectLst/>
                        <a:latin typeface="Arial" panose="020B0604020202020204" pitchFamily="34" charset="0"/>
                        <a:ea typeface="Calibri"/>
                        <a:cs typeface="Arial" panose="020B0604020202020204" pitchFamily="34" charset="0"/>
                      </a:endParaRPr>
                    </a:p>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 </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10,000,000.28</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2133724"/>
                  </a:ext>
                </a:extLst>
              </a:tr>
              <a:tr h="67831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Development Communication </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Improve public access to development information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401,364.00 </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8072287"/>
                  </a:ext>
                </a:extLst>
              </a:tr>
              <a:tr h="678318">
                <a:tc>
                  <a:txBody>
                    <a:bodyPr/>
                    <a:lstStyle/>
                    <a:p>
                      <a:pPr marL="0" marR="0">
                        <a:lnSpc>
                          <a:spcPct val="115000"/>
                        </a:lnSpc>
                        <a:spcBef>
                          <a:spcPts val="0"/>
                        </a:spcBef>
                        <a:spcAft>
                          <a:spcPts val="0"/>
                        </a:spcAft>
                      </a:pPr>
                      <a:r>
                        <a:rPr lang="en-US" sz="1600" b="1" dirty="0">
                          <a:solidFill>
                            <a:schemeClr val="tx1"/>
                          </a:solidFill>
                          <a:effectLst/>
                          <a:latin typeface="Arial" panose="020B0604020202020204" pitchFamily="34" charset="0"/>
                          <a:ea typeface="Calibri"/>
                          <a:cs typeface="Arial" panose="020B0604020202020204" pitchFamily="34" charset="0"/>
                        </a:rPr>
                        <a:t>TOTALS</a:t>
                      </a:r>
                    </a:p>
                  </a:txBody>
                  <a:tcPr marL="18366" marR="18366" marT="86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nSpc>
                          <a:spcPct val="115000"/>
                        </a:lnSpc>
                        <a:spcBef>
                          <a:spcPts val="0"/>
                        </a:spcBef>
                        <a:spcAft>
                          <a:spcPts val="0"/>
                        </a:spcAft>
                      </a:pPr>
                      <a:endParaRPr lang="en-US" sz="1600" b="1"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15000"/>
                        </a:lnSpc>
                        <a:spcBef>
                          <a:spcPts val="0"/>
                        </a:spcBef>
                        <a:spcAft>
                          <a:spcPts val="0"/>
                        </a:spcAft>
                      </a:pPr>
                      <a:r>
                        <a:rPr lang="en-US" sz="16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50,945,902.07</a:t>
                      </a:r>
                      <a:endParaRPr lang="en-US" sz="1600" b="1" dirty="0">
                        <a:solidFill>
                          <a:schemeClr val="tx1"/>
                        </a:solidFill>
                        <a:effectLst/>
                        <a:latin typeface="Arial" panose="020B0604020202020204" pitchFamily="34" charset="0"/>
                        <a:ea typeface="Calibri"/>
                        <a:cs typeface="Arial" panose="020B0604020202020204" pitchFamily="34" charset="0"/>
                      </a:endParaRPr>
                    </a:p>
                  </a:txBody>
                  <a:tcPr marL="18366" marR="18366" marT="860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2971"/>
                  </a:ext>
                </a:extLst>
              </a:tr>
            </a:tbl>
          </a:graphicData>
        </a:graphic>
      </p:graphicFrame>
      <p:sp>
        <p:nvSpPr>
          <p:cNvPr id="5" name="Slide Number Placeholder 4">
            <a:extLst>
              <a:ext uri="{FF2B5EF4-FFF2-40B4-BE49-F238E27FC236}">
                <a16:creationId xmlns:a16="http://schemas.microsoft.com/office/drawing/2014/main" id="{2CF9C954-4E42-462C-88FD-25B8712CD80A}"/>
              </a:ext>
            </a:extLst>
          </p:cNvPr>
          <p:cNvSpPr>
            <a:spLocks noGrp="1"/>
          </p:cNvSpPr>
          <p:nvPr>
            <p:ph type="sldNum" sz="quarter" idx="12"/>
          </p:nvPr>
        </p:nvSpPr>
        <p:spPr>
          <a:xfrm>
            <a:off x="5587169" y="6068729"/>
            <a:ext cx="764215" cy="365125"/>
          </a:xfrm>
        </p:spPr>
        <p:txBody>
          <a:bodyPr/>
          <a:lstStyle/>
          <a:p>
            <a:fld id="{15533715-2A87-4479-A9FC-0DA0C558CFE2}" type="slidenum">
              <a:rPr lang="en-US" smtClean="0"/>
              <a:t>32</a:t>
            </a:fld>
            <a:endParaRPr lang="en-US" dirty="0"/>
          </a:p>
        </p:txBody>
      </p:sp>
    </p:spTree>
    <p:extLst>
      <p:ext uri="{BB962C8B-B14F-4D97-AF65-F5344CB8AC3E}">
        <p14:creationId xmlns:p14="http://schemas.microsoft.com/office/powerpoint/2010/main" val="3834169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284570954"/>
              </p:ext>
            </p:extLst>
          </p:nvPr>
        </p:nvGraphicFramePr>
        <p:xfrm>
          <a:off x="2670412" y="-390601"/>
          <a:ext cx="8911988" cy="2881023"/>
        </p:xfrm>
        <a:graphic>
          <a:graphicData uri="http://schemas.openxmlformats.org/drawingml/2006/table">
            <a:tbl>
              <a:tblPr firstRow="1" firstCol="1" bandRow="1"/>
              <a:tblGrid>
                <a:gridCol w="89119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nSpc>
                          <a:spcPct val="115000"/>
                        </a:lnSpc>
                        <a:spcBef>
                          <a:spcPts val="0"/>
                        </a:spcBef>
                        <a:spcAft>
                          <a:spcPts val="800"/>
                        </a:spcAft>
                      </a:pPr>
                      <a:r>
                        <a:rPr lang="en-US" sz="2400" b="1" kern="100" dirty="0">
                          <a:effectLst/>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Table 4">
            <a:extLst>
              <a:ext uri="{FF2B5EF4-FFF2-40B4-BE49-F238E27FC236}">
                <a16:creationId xmlns:a16="http://schemas.microsoft.com/office/drawing/2014/main" id="{A267B13B-8264-4259-A2B4-1EC323EEA720}"/>
              </a:ext>
            </a:extLst>
          </p:cNvPr>
          <p:cNvGraphicFramePr>
            <a:graphicFrameLocks noGrp="1"/>
          </p:cNvGraphicFramePr>
          <p:nvPr>
            <p:extLst>
              <p:ext uri="{D42A27DB-BD31-4B8C-83A1-F6EECF244321}">
                <p14:modId xmlns:p14="http://schemas.microsoft.com/office/powerpoint/2010/main" val="3785019674"/>
              </p:ext>
            </p:extLst>
          </p:nvPr>
        </p:nvGraphicFramePr>
        <p:xfrm>
          <a:off x="253907" y="424149"/>
          <a:ext cx="11578700" cy="6125830"/>
        </p:xfrm>
        <a:graphic>
          <a:graphicData uri="http://schemas.openxmlformats.org/drawingml/2006/table">
            <a:tbl>
              <a:tblPr firstRow="1" firstCol="1" bandRow="1"/>
              <a:tblGrid>
                <a:gridCol w="1132441">
                  <a:extLst>
                    <a:ext uri="{9D8B030D-6E8A-4147-A177-3AD203B41FA5}">
                      <a16:colId xmlns:a16="http://schemas.microsoft.com/office/drawing/2014/main" val="670412614"/>
                    </a:ext>
                  </a:extLst>
                </a:gridCol>
                <a:gridCol w="1263266">
                  <a:extLst>
                    <a:ext uri="{9D8B030D-6E8A-4147-A177-3AD203B41FA5}">
                      <a16:colId xmlns:a16="http://schemas.microsoft.com/office/drawing/2014/main" val="3226264104"/>
                    </a:ext>
                  </a:extLst>
                </a:gridCol>
                <a:gridCol w="1394089">
                  <a:extLst>
                    <a:ext uri="{9D8B030D-6E8A-4147-A177-3AD203B41FA5}">
                      <a16:colId xmlns:a16="http://schemas.microsoft.com/office/drawing/2014/main" val="1813738906"/>
                    </a:ext>
                  </a:extLst>
                </a:gridCol>
                <a:gridCol w="901864">
                  <a:extLst>
                    <a:ext uri="{9D8B030D-6E8A-4147-A177-3AD203B41FA5}">
                      <a16:colId xmlns:a16="http://schemas.microsoft.com/office/drawing/2014/main" val="449830175"/>
                    </a:ext>
                  </a:extLst>
                </a:gridCol>
                <a:gridCol w="901864">
                  <a:extLst>
                    <a:ext uri="{9D8B030D-6E8A-4147-A177-3AD203B41FA5}">
                      <a16:colId xmlns:a16="http://schemas.microsoft.com/office/drawing/2014/main" val="2943392557"/>
                    </a:ext>
                  </a:extLst>
                </a:gridCol>
                <a:gridCol w="950924">
                  <a:extLst>
                    <a:ext uri="{9D8B030D-6E8A-4147-A177-3AD203B41FA5}">
                      <a16:colId xmlns:a16="http://schemas.microsoft.com/office/drawing/2014/main" val="3583149261"/>
                    </a:ext>
                  </a:extLst>
                </a:gridCol>
                <a:gridCol w="848315">
                  <a:extLst>
                    <a:ext uri="{9D8B030D-6E8A-4147-A177-3AD203B41FA5}">
                      <a16:colId xmlns:a16="http://schemas.microsoft.com/office/drawing/2014/main" val="266450618"/>
                    </a:ext>
                  </a:extLst>
                </a:gridCol>
                <a:gridCol w="1086235">
                  <a:extLst>
                    <a:ext uri="{9D8B030D-6E8A-4147-A177-3AD203B41FA5}">
                      <a16:colId xmlns:a16="http://schemas.microsoft.com/office/drawing/2014/main" val="3002638808"/>
                    </a:ext>
                  </a:extLst>
                </a:gridCol>
                <a:gridCol w="1098919">
                  <a:extLst>
                    <a:ext uri="{9D8B030D-6E8A-4147-A177-3AD203B41FA5}">
                      <a16:colId xmlns:a16="http://schemas.microsoft.com/office/drawing/2014/main" val="4158473309"/>
                    </a:ext>
                  </a:extLst>
                </a:gridCol>
                <a:gridCol w="1098919">
                  <a:extLst>
                    <a:ext uri="{9D8B030D-6E8A-4147-A177-3AD203B41FA5}">
                      <a16:colId xmlns:a16="http://schemas.microsoft.com/office/drawing/2014/main" val="2025440571"/>
                    </a:ext>
                  </a:extLst>
                </a:gridCol>
                <a:gridCol w="901864">
                  <a:extLst>
                    <a:ext uri="{9D8B030D-6E8A-4147-A177-3AD203B41FA5}">
                      <a16:colId xmlns:a16="http://schemas.microsoft.com/office/drawing/2014/main" val="1948461023"/>
                    </a:ext>
                  </a:extLst>
                </a:gridCol>
              </a:tblGrid>
              <a:tr h="667061">
                <a:tc rowSpan="2">
                  <a:txBody>
                    <a:bodyPr/>
                    <a:lstStyle/>
                    <a:p>
                      <a:pPr marL="0" marR="0">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Outcome Indicator </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Outcome Indicator Description</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Unit of Measurement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Baseline (2024)</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gridSpan="2">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Current year (2025)</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Budget year (2026)</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Indicative year (2027)</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Indicative year (2028)</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Indicative year (2029)</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7090697"/>
                  </a:ext>
                </a:extLst>
              </a:tr>
              <a:tr h="43947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Target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a:effectLst/>
                          <a:latin typeface="Arial" panose="020B0604020202020204" pitchFamily="34" charset="0"/>
                          <a:ea typeface="Calibri" panose="020F0502020204030204" pitchFamily="34" charset="0"/>
                          <a:cs typeface="Arial" panose="020B0604020202020204" pitchFamily="34" charset="0"/>
                        </a:rPr>
                        <a:t>Actual</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Target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Actual as at Sept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Target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Target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Target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400" b="1" kern="100" dirty="0">
                          <a:effectLst/>
                          <a:latin typeface="Arial" panose="020B0604020202020204" pitchFamily="34" charset="0"/>
                          <a:ea typeface="Calibri" panose="020F0502020204030204" pitchFamily="34" charset="0"/>
                          <a:cs typeface="Arial" panose="020B0604020202020204" pitchFamily="34" charset="0"/>
                        </a:rPr>
                        <a:t>Target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3555090"/>
                  </a:ext>
                </a:extLst>
              </a:tr>
              <a:tr h="1123568">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Improved efficiency and output of Agricultural  productivity</a:t>
                      </a:r>
                    </a:p>
                  </a:txBody>
                  <a:tcPr marL="5425" marR="5425" marT="54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Increased Agricultural productivity</a:t>
                      </a:r>
                    </a:p>
                  </a:txBody>
                  <a:tcPr marL="33996" marR="33996" marT="47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Percentage  growth in Agricultural productivity</a:t>
                      </a:r>
                    </a:p>
                  </a:txBody>
                  <a:tcPr marL="33996" marR="33996" marT="47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a:t>
                      </a:r>
                    </a:p>
                  </a:txBody>
                  <a:tcPr marL="25316" marR="25316" marT="47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a:t>
                      </a:r>
                    </a:p>
                  </a:txBody>
                  <a:tcPr marL="25316" marR="25316" marT="47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a:t>
                      </a:r>
                    </a:p>
                  </a:txBody>
                  <a:tcPr marL="25316" marR="25316" marT="47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8.92%</a:t>
                      </a:r>
                    </a:p>
                  </a:txBody>
                  <a:tcPr marL="25316" marR="25316" marT="47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10%</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10%</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10%</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10%</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4483986"/>
                  </a:ext>
                </a:extLst>
              </a:tr>
              <a:tr h="1123568">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Percentage of students enrolled in educational institutions</a:t>
                      </a:r>
                    </a:p>
                  </a:txBody>
                  <a:tcPr marL="5425" marR="5425" marT="54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Improved Gross Admission  Ratio (GAR)</a:t>
                      </a:r>
                    </a:p>
                  </a:txBody>
                  <a:tcPr marL="33996" marR="33996" marT="47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Percentage of school going age children in school</a:t>
                      </a:r>
                    </a:p>
                  </a:txBody>
                  <a:tcPr marL="33996" marR="33996" marT="47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90.2%</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89.3%</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92%</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solidFill>
                            <a:schemeClr val="tx1"/>
                          </a:solidFill>
                          <a:effectLst/>
                          <a:latin typeface="Arial" panose="020B0604020202020204" pitchFamily="34" charset="0"/>
                          <a:cs typeface="Arial" panose="020B0604020202020204" pitchFamily="34" charset="0"/>
                        </a:rPr>
                        <a:t>90%</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b="0" kern="100" dirty="0">
                          <a:solidFill>
                            <a:schemeClr val="tx1"/>
                          </a:solidFill>
                          <a:effectLst/>
                          <a:latin typeface="Arial" panose="020B0604020202020204" pitchFamily="34" charset="0"/>
                          <a:cs typeface="Arial" panose="020B0604020202020204" pitchFamily="34" charset="0"/>
                        </a:rPr>
                        <a:t>93%</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b="0" kern="100" dirty="0">
                          <a:solidFill>
                            <a:schemeClr val="tx1"/>
                          </a:solidFill>
                          <a:effectLst/>
                          <a:latin typeface="Arial" panose="020B0604020202020204" pitchFamily="34" charset="0"/>
                          <a:cs typeface="Arial" panose="020B0604020202020204" pitchFamily="34" charset="0"/>
                        </a:rPr>
                        <a:t>93%</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b="0" kern="100" dirty="0">
                          <a:solidFill>
                            <a:schemeClr val="tx1"/>
                          </a:solidFill>
                          <a:effectLst/>
                          <a:latin typeface="Arial" panose="020B0604020202020204" pitchFamily="34" charset="0"/>
                          <a:cs typeface="Arial" panose="020B0604020202020204" pitchFamily="34" charset="0"/>
                        </a:rPr>
                        <a:t>93%</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solidFill>
                            <a:schemeClr val="tx1"/>
                          </a:solidFill>
                          <a:effectLst/>
                          <a:latin typeface="Arial" panose="020B0604020202020204" pitchFamily="34" charset="0"/>
                          <a:cs typeface="Arial" panose="020B0604020202020204" pitchFamily="34" charset="0"/>
                        </a:rPr>
                        <a:t>93%</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6613570"/>
                  </a:ext>
                </a:extLst>
              </a:tr>
              <a:tr h="1054133">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Reduction in Average travel time  on urban roads</a:t>
                      </a:r>
                    </a:p>
                  </a:txBody>
                  <a:tcPr marL="5425" marR="5425" marT="54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Reduced travel time on urban roads</a:t>
                      </a:r>
                    </a:p>
                  </a:txBody>
                  <a:tcPr marL="33996" marR="33996" marT="47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Travel time on urban roads</a:t>
                      </a:r>
                    </a:p>
                  </a:txBody>
                  <a:tcPr marL="33996" marR="33996" marT="47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70km/</a:t>
                      </a:r>
                      <a:r>
                        <a:rPr lang="en-US" sz="1400" kern="100" dirty="0" err="1">
                          <a:effectLst/>
                          <a:latin typeface="Arial" panose="020B0604020202020204" pitchFamily="34" charset="0"/>
                          <a:ea typeface="Calibri" panose="020F0502020204030204" pitchFamily="34" charset="0"/>
                          <a:cs typeface="Arial" panose="020B0604020202020204" pitchFamily="34" charset="0"/>
                        </a:rPr>
                        <a:t>hr</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58km/</a:t>
                      </a:r>
                      <a:r>
                        <a:rPr lang="en-US" sz="1400" kern="100" dirty="0" err="1">
                          <a:effectLst/>
                          <a:latin typeface="Arial" panose="020B0604020202020204" pitchFamily="34" charset="0"/>
                          <a:ea typeface="Calibri" panose="020F0502020204030204" pitchFamily="34" charset="0"/>
                          <a:cs typeface="Arial" panose="020B0604020202020204" pitchFamily="34" charset="0"/>
                        </a:rPr>
                        <a:t>hr</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72km/</a:t>
                      </a:r>
                      <a:r>
                        <a:rPr lang="en-US" sz="1400" kern="100" dirty="0" err="1">
                          <a:effectLst/>
                          <a:latin typeface="Arial" panose="020B0604020202020204" pitchFamily="34" charset="0"/>
                          <a:ea typeface="Calibri" panose="020F0502020204030204" pitchFamily="34" charset="0"/>
                          <a:cs typeface="Arial" panose="020B0604020202020204" pitchFamily="34" charset="0"/>
                        </a:rPr>
                        <a:t>hr</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55km/</a:t>
                      </a:r>
                      <a:r>
                        <a:rPr lang="en-US" sz="1400" kern="100" dirty="0" err="1">
                          <a:effectLst/>
                          <a:latin typeface="Arial" panose="020B0604020202020204" pitchFamily="34" charset="0"/>
                          <a:cs typeface="Arial" panose="020B0604020202020204" pitchFamily="34" charset="0"/>
                        </a:rPr>
                        <a:t>hr</a:t>
                      </a:r>
                      <a:endParaRPr lang="en-US" sz="1400" kern="100" dirty="0">
                        <a:effectLst/>
                        <a:latin typeface="Arial" panose="020B060402020202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75km/</a:t>
                      </a:r>
                      <a:r>
                        <a:rPr lang="en-US" sz="1400" kern="100" dirty="0" err="1">
                          <a:effectLst/>
                          <a:latin typeface="Arial" panose="020B0604020202020204" pitchFamily="34" charset="0"/>
                          <a:cs typeface="Arial" panose="020B0604020202020204" pitchFamily="34" charset="0"/>
                        </a:rPr>
                        <a:t>hr</a:t>
                      </a:r>
                      <a:endParaRPr lang="en-US" sz="1400" kern="100" dirty="0">
                        <a:effectLst/>
                        <a:latin typeface="Arial" panose="020B060402020202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80km/</a:t>
                      </a:r>
                      <a:r>
                        <a:rPr lang="en-US" sz="1400" kern="100" dirty="0" err="1">
                          <a:effectLst/>
                          <a:latin typeface="Arial" panose="020B0604020202020204" pitchFamily="34" charset="0"/>
                          <a:cs typeface="Arial" panose="020B0604020202020204" pitchFamily="34" charset="0"/>
                        </a:rPr>
                        <a:t>hr</a:t>
                      </a:r>
                      <a:endParaRPr lang="en-US" sz="1400" kern="100" dirty="0">
                        <a:effectLst/>
                        <a:latin typeface="Arial" panose="020B060402020202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84km/</a:t>
                      </a:r>
                      <a:r>
                        <a:rPr lang="en-US" sz="1400" kern="100" dirty="0" err="1">
                          <a:effectLst/>
                          <a:latin typeface="Arial" panose="020B0604020202020204" pitchFamily="34" charset="0"/>
                          <a:cs typeface="Arial" panose="020B0604020202020204" pitchFamily="34" charset="0"/>
                        </a:rPr>
                        <a:t>hr</a:t>
                      </a:r>
                      <a:endParaRPr lang="en-US" sz="1400" kern="100" dirty="0">
                        <a:effectLst/>
                        <a:latin typeface="Arial" panose="020B060402020202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90km/</a:t>
                      </a:r>
                      <a:r>
                        <a:rPr lang="en-US" sz="1400" kern="100" dirty="0" err="1">
                          <a:effectLst/>
                          <a:latin typeface="Arial" panose="020B0604020202020204" pitchFamily="34" charset="0"/>
                          <a:cs typeface="Arial" panose="020B0604020202020204" pitchFamily="34" charset="0"/>
                        </a:rPr>
                        <a:t>hr</a:t>
                      </a:r>
                      <a:endParaRPr lang="en-US" sz="1400" kern="100" dirty="0">
                        <a:effectLst/>
                        <a:latin typeface="Arial" panose="020B0604020202020204" pitchFamily="34" charset="0"/>
                        <a:cs typeface="Arial" panose="020B0604020202020204" pitchFamily="34" charset="0"/>
                      </a:endParaRP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4462843"/>
                  </a:ext>
                </a:extLst>
              </a:tr>
              <a:tr h="1350480">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Percentage of vulnerable people empowered</a:t>
                      </a:r>
                    </a:p>
                  </a:txBody>
                  <a:tcPr marL="5425" marR="5425" marT="54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Vulnerable people protected against livelihood risks</a:t>
                      </a:r>
                    </a:p>
                  </a:txBody>
                  <a:tcPr marL="33996" marR="33996" marT="47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Year on year percentage change in supported vulnerable people</a:t>
                      </a:r>
                    </a:p>
                  </a:txBody>
                  <a:tcPr marL="33996" marR="33996" marT="470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62%</a:t>
                      </a:r>
                    </a:p>
                  </a:txBody>
                  <a:tcPr marL="25316" marR="25316" marT="47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48%</a:t>
                      </a:r>
                    </a:p>
                  </a:txBody>
                  <a:tcPr marL="25316" marR="25316" marT="47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60%</a:t>
                      </a:r>
                    </a:p>
                  </a:txBody>
                  <a:tcPr marL="25316" marR="25316" marT="47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solidFill>
                            <a:schemeClr val="tx1"/>
                          </a:solidFill>
                          <a:effectLst/>
                          <a:latin typeface="Arial" panose="020B0604020202020204" pitchFamily="34" charset="0"/>
                          <a:cs typeface="Arial" panose="020B0604020202020204" pitchFamily="34" charset="0"/>
                        </a:rPr>
                        <a:t>74%</a:t>
                      </a:r>
                    </a:p>
                  </a:txBody>
                  <a:tcPr marL="25316" marR="25316" marT="470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solidFill>
                            <a:schemeClr val="tx1"/>
                          </a:solidFill>
                          <a:effectLst/>
                          <a:latin typeface="Arial" panose="020B0604020202020204" pitchFamily="34" charset="0"/>
                          <a:cs typeface="Arial" panose="020B0604020202020204" pitchFamily="34" charset="0"/>
                        </a:rPr>
                        <a:t>75%</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solidFill>
                            <a:schemeClr val="tx1"/>
                          </a:solidFill>
                          <a:effectLst/>
                          <a:latin typeface="Arial" panose="020B0604020202020204" pitchFamily="34" charset="0"/>
                          <a:cs typeface="Arial" panose="020B0604020202020204" pitchFamily="34" charset="0"/>
                        </a:rPr>
                        <a:t>75%</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solidFill>
                            <a:schemeClr val="tx1"/>
                          </a:solidFill>
                          <a:effectLst/>
                          <a:latin typeface="Arial" panose="020B0604020202020204" pitchFamily="34" charset="0"/>
                          <a:cs typeface="Arial" panose="020B0604020202020204" pitchFamily="34" charset="0"/>
                        </a:rPr>
                        <a:t>75%</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solidFill>
                            <a:schemeClr val="tx1"/>
                          </a:solidFill>
                          <a:effectLst/>
                          <a:latin typeface="Arial" panose="020B0604020202020204" pitchFamily="34" charset="0"/>
                          <a:cs typeface="Arial" panose="020B0604020202020204" pitchFamily="34" charset="0"/>
                        </a:rPr>
                        <a:t>75%</a:t>
                      </a:r>
                    </a:p>
                  </a:txBody>
                  <a:tcPr marL="20615" marR="20615" marT="397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4811465"/>
                  </a:ext>
                </a:extLst>
              </a:tr>
            </a:tbl>
          </a:graphicData>
        </a:graphic>
      </p:graphicFrame>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Slide Number Placeholder 2">
            <a:extLst>
              <a:ext uri="{FF2B5EF4-FFF2-40B4-BE49-F238E27FC236}">
                <a16:creationId xmlns:a16="http://schemas.microsoft.com/office/drawing/2014/main" id="{0F2A892D-AD80-405C-977F-24575B69B015}"/>
              </a:ext>
            </a:extLst>
          </p:cNvPr>
          <p:cNvSpPr>
            <a:spLocks noGrp="1"/>
          </p:cNvSpPr>
          <p:nvPr>
            <p:ph type="sldNum" sz="quarter" idx="12"/>
          </p:nvPr>
        </p:nvSpPr>
        <p:spPr>
          <a:xfrm>
            <a:off x="5279042" y="6492875"/>
            <a:ext cx="764215" cy="365125"/>
          </a:xfrm>
        </p:spPr>
        <p:txBody>
          <a:bodyPr/>
          <a:lstStyle/>
          <a:p>
            <a:fld id="{15533715-2A87-4479-A9FC-0DA0C558CFE2}" type="slidenum">
              <a:rPr lang="en-US" smtClean="0"/>
              <a:t>33</a:t>
            </a:fld>
            <a:endParaRPr lang="en-US" dirty="0"/>
          </a:p>
        </p:txBody>
      </p:sp>
    </p:spTree>
    <p:extLst>
      <p:ext uri="{BB962C8B-B14F-4D97-AF65-F5344CB8AC3E}">
        <p14:creationId xmlns:p14="http://schemas.microsoft.com/office/powerpoint/2010/main" val="26754692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789170923"/>
              </p:ext>
            </p:extLst>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2681597" y="158053"/>
            <a:ext cx="13088628" cy="514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1" name="TextBox 10">
            <a:extLst>
              <a:ext uri="{FF2B5EF4-FFF2-40B4-BE49-F238E27FC236}">
                <a16:creationId xmlns:a16="http://schemas.microsoft.com/office/drawing/2014/main" id="{1235CCCB-2A21-4F4F-92C2-5EAC4B32C8FA}"/>
              </a:ext>
            </a:extLst>
          </p:cNvPr>
          <p:cNvSpPr txBox="1"/>
          <p:nvPr/>
        </p:nvSpPr>
        <p:spPr>
          <a:xfrm>
            <a:off x="3057099" y="158052"/>
            <a:ext cx="11157044" cy="416204"/>
          </a:xfrm>
          <a:prstGeom prst="rect">
            <a:avLst/>
          </a:prstGeom>
          <a:noFill/>
        </p:spPr>
        <p:txBody>
          <a:bodyPr wrap="square">
            <a:spAutoFit/>
          </a:bodyPr>
          <a:lstStyle/>
          <a:p>
            <a:pPr marL="0" marR="0">
              <a:lnSpc>
                <a:spcPct val="115000"/>
              </a:lnSpc>
              <a:spcBef>
                <a:spcPts val="0"/>
              </a:spcBef>
              <a:spcAft>
                <a:spcPts val="800"/>
              </a:spcAft>
            </a:pPr>
            <a:r>
              <a:rPr lang="en-US" sz="2000" b="1" kern="100" dirty="0">
                <a:effectLst/>
                <a:latin typeface="Arial" panose="020B0604020202020204" pitchFamily="34" charset="0"/>
                <a:ea typeface="Calibri" panose="020F0502020204030204" pitchFamily="34" charset="0"/>
                <a:cs typeface="Arial" panose="020B0604020202020204" pitchFamily="34" charset="0"/>
              </a:rPr>
              <a:t>2026-2029 Revenue Projections – IGF Only</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D2D3464F-0A8B-43B7-95D4-1C40E1A652B4}"/>
              </a:ext>
            </a:extLst>
          </p:cNvPr>
          <p:cNvGraphicFramePr>
            <a:graphicFrameLocks noGrp="1"/>
          </p:cNvGraphicFramePr>
          <p:nvPr>
            <p:extLst>
              <p:ext uri="{D42A27DB-BD31-4B8C-83A1-F6EECF244321}">
                <p14:modId xmlns:p14="http://schemas.microsoft.com/office/powerpoint/2010/main" val="2975765151"/>
              </p:ext>
            </p:extLst>
          </p:nvPr>
        </p:nvGraphicFramePr>
        <p:xfrm>
          <a:off x="345303" y="574256"/>
          <a:ext cx="11446360" cy="5372641"/>
        </p:xfrm>
        <a:graphic>
          <a:graphicData uri="http://schemas.openxmlformats.org/drawingml/2006/table">
            <a:tbl>
              <a:tblPr/>
              <a:tblGrid>
                <a:gridCol w="1630582">
                  <a:extLst>
                    <a:ext uri="{9D8B030D-6E8A-4147-A177-3AD203B41FA5}">
                      <a16:colId xmlns:a16="http://schemas.microsoft.com/office/drawing/2014/main" val="533178374"/>
                    </a:ext>
                  </a:extLst>
                </a:gridCol>
                <a:gridCol w="1582148">
                  <a:extLst>
                    <a:ext uri="{9D8B030D-6E8A-4147-A177-3AD203B41FA5}">
                      <a16:colId xmlns:a16="http://schemas.microsoft.com/office/drawing/2014/main" val="960511553"/>
                    </a:ext>
                  </a:extLst>
                </a:gridCol>
                <a:gridCol w="1646726">
                  <a:extLst>
                    <a:ext uri="{9D8B030D-6E8A-4147-A177-3AD203B41FA5}">
                      <a16:colId xmlns:a16="http://schemas.microsoft.com/office/drawing/2014/main" val="3931144016"/>
                    </a:ext>
                  </a:extLst>
                </a:gridCol>
                <a:gridCol w="1646726">
                  <a:extLst>
                    <a:ext uri="{9D8B030D-6E8A-4147-A177-3AD203B41FA5}">
                      <a16:colId xmlns:a16="http://schemas.microsoft.com/office/drawing/2014/main" val="605687704"/>
                    </a:ext>
                  </a:extLst>
                </a:gridCol>
                <a:gridCol w="1646726">
                  <a:extLst>
                    <a:ext uri="{9D8B030D-6E8A-4147-A177-3AD203B41FA5}">
                      <a16:colId xmlns:a16="http://schemas.microsoft.com/office/drawing/2014/main" val="3519426952"/>
                    </a:ext>
                  </a:extLst>
                </a:gridCol>
                <a:gridCol w="1646726">
                  <a:extLst>
                    <a:ext uri="{9D8B030D-6E8A-4147-A177-3AD203B41FA5}">
                      <a16:colId xmlns:a16="http://schemas.microsoft.com/office/drawing/2014/main" val="3623554727"/>
                    </a:ext>
                  </a:extLst>
                </a:gridCol>
                <a:gridCol w="1646726">
                  <a:extLst>
                    <a:ext uri="{9D8B030D-6E8A-4147-A177-3AD203B41FA5}">
                      <a16:colId xmlns:a16="http://schemas.microsoft.com/office/drawing/2014/main" val="1406032600"/>
                    </a:ext>
                  </a:extLst>
                </a:gridCol>
              </a:tblGrid>
              <a:tr h="409922">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ITEM</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2025</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2026</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2027</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2028</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2029</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0256888"/>
                  </a:ext>
                </a:extLst>
              </a:tr>
              <a:tr h="449125">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 </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Budget</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Actual as at September</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Projection</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Projection</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Projection</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Projection</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2268768"/>
                  </a:ext>
                </a:extLst>
              </a:tr>
              <a:tr h="459285">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Property Rate</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500,000.00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335,545.82</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550,000.00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605,000.00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665,500.00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732,050.00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0801699"/>
                  </a:ext>
                </a:extLst>
              </a:tr>
              <a:tr h="362705">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Basic Rates</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1,000.00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985.00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solidFill>
                            <a:schemeClr val="tx1"/>
                          </a:solidFill>
                          <a:effectLst/>
                          <a:latin typeface="Arial" panose="020B0604020202020204" pitchFamily="34" charset="0"/>
                          <a:cs typeface="Arial" panose="020B0604020202020204" pitchFamily="34" charset="0"/>
                        </a:rPr>
                        <a:t>1,100.00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chemeClr val="tx1"/>
                          </a:solidFill>
                          <a:effectLst/>
                          <a:latin typeface="Arial" panose="020B0604020202020204" pitchFamily="34" charset="0"/>
                          <a:cs typeface="Arial" panose="020B0604020202020204" pitchFamily="34" charset="0"/>
                        </a:rPr>
                        <a:t>           1,210.00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chemeClr val="tx1"/>
                          </a:solidFill>
                          <a:effectLst/>
                          <a:latin typeface="Arial" panose="020B0604020202020204" pitchFamily="34" charset="0"/>
                          <a:cs typeface="Arial" panose="020B0604020202020204" pitchFamily="34" charset="0"/>
                        </a:rPr>
                        <a:t>           1,331.00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chemeClr val="tx1"/>
                          </a:solidFill>
                          <a:effectLst/>
                          <a:latin typeface="Arial" panose="020B0604020202020204" pitchFamily="34" charset="0"/>
                          <a:cs typeface="Arial" panose="020B0604020202020204" pitchFamily="34" charset="0"/>
                        </a:rPr>
                        <a:t>           1,464.10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3727508"/>
                  </a:ext>
                </a:extLst>
              </a:tr>
              <a:tr h="409922">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Fees </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498,500.00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341,753.00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461,450.00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507,595.00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558,354.50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614,189.95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3109401"/>
                  </a:ext>
                </a:extLst>
              </a:tr>
              <a:tr h="409922">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Fines</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9,000.00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8,600.00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b="0" kern="100" dirty="0">
                          <a:solidFill>
                            <a:schemeClr val="tx1"/>
                          </a:solidFill>
                          <a:effectLst/>
                          <a:latin typeface="Arial" panose="020B0604020202020204" pitchFamily="34" charset="0"/>
                          <a:cs typeface="Arial" panose="020B0604020202020204" pitchFamily="34" charset="0"/>
                        </a:rPr>
                        <a:t>4,300.00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chemeClr val="tx1"/>
                          </a:solidFill>
                          <a:effectLst/>
                          <a:latin typeface="Arial" panose="020B0604020202020204" pitchFamily="34" charset="0"/>
                          <a:cs typeface="Arial" panose="020B0604020202020204" pitchFamily="34" charset="0"/>
                        </a:rPr>
                        <a:t>           4,730.00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chemeClr val="tx1"/>
                          </a:solidFill>
                          <a:effectLst/>
                          <a:latin typeface="Arial" panose="020B0604020202020204" pitchFamily="34" charset="0"/>
                          <a:cs typeface="Arial" panose="020B0604020202020204" pitchFamily="34" charset="0"/>
                        </a:rPr>
                        <a:t>           5,203.00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chemeClr val="tx1"/>
                          </a:solidFill>
                          <a:effectLst/>
                          <a:latin typeface="Arial" panose="020B0604020202020204" pitchFamily="34" charset="0"/>
                          <a:cs typeface="Arial" panose="020B0604020202020204" pitchFamily="34" charset="0"/>
                        </a:rPr>
                        <a:t>           5,723.30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0174277"/>
                  </a:ext>
                </a:extLst>
              </a:tr>
              <a:tr h="446406">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Licence</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616,000.00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381,122.75</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676,500.00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744,150.00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818,565.00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900,421.50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8649593"/>
                  </a:ext>
                </a:extLst>
              </a:tr>
              <a:tr h="409922">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Land</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2,550,000.00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1,536,257.00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2,805,000.00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3,085,500.00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3,394,050.00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3,733,455.00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8145055"/>
                  </a:ext>
                </a:extLst>
              </a:tr>
              <a:tr h="409922">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Rent</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30,000.00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34,819.00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b="0" kern="100" dirty="0">
                          <a:solidFill>
                            <a:schemeClr val="tx1"/>
                          </a:solidFill>
                          <a:effectLst/>
                          <a:latin typeface="Arial" panose="020B0604020202020204" pitchFamily="34" charset="0"/>
                          <a:cs typeface="Arial" panose="020B0604020202020204" pitchFamily="34" charset="0"/>
                        </a:rPr>
                        <a:t>40,000.00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chemeClr val="tx1"/>
                          </a:solidFill>
                          <a:effectLst/>
                          <a:latin typeface="Arial" panose="020B0604020202020204" pitchFamily="34" charset="0"/>
                          <a:cs typeface="Arial" panose="020B0604020202020204" pitchFamily="34" charset="0"/>
                        </a:rPr>
                        <a:t>         44,000.00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chemeClr val="tx1"/>
                          </a:solidFill>
                          <a:effectLst/>
                          <a:latin typeface="Arial" panose="020B0604020202020204" pitchFamily="34" charset="0"/>
                          <a:cs typeface="Arial" panose="020B0604020202020204" pitchFamily="34" charset="0"/>
                        </a:rPr>
                        <a:t>         48,400.00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chemeClr val="tx1"/>
                          </a:solidFill>
                          <a:effectLst/>
                          <a:latin typeface="Arial" panose="020B0604020202020204" pitchFamily="34" charset="0"/>
                          <a:cs typeface="Arial" panose="020B0604020202020204" pitchFamily="34" charset="0"/>
                        </a:rPr>
                        <a:t>       53,240.00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6292852"/>
                  </a:ext>
                </a:extLst>
              </a:tr>
              <a:tr h="399191">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Investment</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7419329"/>
                  </a:ext>
                </a:extLst>
              </a:tr>
              <a:tr h="362705">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Sub-Total</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4,204,500.00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2,639,082.57</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4,538,350.00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   4,992,185.00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   5,491,403.50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   6,040,543.85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5698932"/>
                  </a:ext>
                </a:extLst>
              </a:tr>
              <a:tr h="409922">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Royalties</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0</a:t>
                      </a:r>
                      <a:endParaRPr lang="en-US" sz="1600" b="1" kern="100" dirty="0">
                        <a:effectLst/>
                        <a:latin typeface="Arial" panose="020B0604020202020204" pitchFamily="34" charset="0"/>
                        <a:ea typeface="Calibri" panose="020F0502020204030204" pitchFamily="34" charset="0"/>
                        <a:cs typeface="Arial" panose="020B0604020202020204" pitchFamily="34" charset="0"/>
                      </a:endParaRP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0</a:t>
                      </a:r>
                    </a:p>
                  </a:txBody>
                  <a:tcPr marL="3058" marR="3058" marT="3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1117163"/>
                  </a:ext>
                </a:extLst>
              </a:tr>
              <a:tr h="409922">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Total</a:t>
                      </a:r>
                    </a:p>
                  </a:txBody>
                  <a:tcPr marL="3058" marR="3058" marT="305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4,204,500.00</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2,639,082.57</a:t>
                      </a:r>
                    </a:p>
                  </a:txBody>
                  <a:tcPr marL="7031" marR="7031" marT="703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4,538,350.00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   4,992,185.00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   5,491,403.50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   6,040,543.85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5061788"/>
                  </a:ext>
                </a:extLst>
              </a:tr>
            </a:tbl>
          </a:graphicData>
        </a:graphic>
      </p:graphicFrame>
      <p:sp>
        <p:nvSpPr>
          <p:cNvPr id="14" name="Rectangle 1">
            <a:extLst>
              <a:ext uri="{FF2B5EF4-FFF2-40B4-BE49-F238E27FC236}">
                <a16:creationId xmlns:a16="http://schemas.microsoft.com/office/drawing/2014/main" id="{B1453493-153D-41F7-8966-0E237A4356EB}"/>
              </a:ext>
            </a:extLst>
          </p:cNvPr>
          <p:cNvSpPr>
            <a:spLocks noChangeArrowheads="1"/>
          </p:cNvSpPr>
          <p:nvPr/>
        </p:nvSpPr>
        <p:spPr bwMode="auto">
          <a:xfrm flipV="1">
            <a:off x="12665121" y="215672"/>
            <a:ext cx="2538365" cy="85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Slide Number Placeholder 2">
            <a:extLst>
              <a:ext uri="{FF2B5EF4-FFF2-40B4-BE49-F238E27FC236}">
                <a16:creationId xmlns:a16="http://schemas.microsoft.com/office/drawing/2014/main" id="{BE8EB3EC-AB4F-44C4-8108-9D58467D0138}"/>
              </a:ext>
            </a:extLst>
          </p:cNvPr>
          <p:cNvSpPr>
            <a:spLocks noGrp="1"/>
          </p:cNvSpPr>
          <p:nvPr>
            <p:ph type="sldNum" sz="quarter" idx="12"/>
          </p:nvPr>
        </p:nvSpPr>
        <p:spPr>
          <a:xfrm>
            <a:off x="5013963" y="6479039"/>
            <a:ext cx="764215" cy="365125"/>
          </a:xfrm>
        </p:spPr>
        <p:txBody>
          <a:bodyPr/>
          <a:lstStyle/>
          <a:p>
            <a:fld id="{15533715-2A87-4479-A9FC-0DA0C558CFE2}" type="slidenum">
              <a:rPr lang="en-US" smtClean="0"/>
              <a:t>34</a:t>
            </a:fld>
            <a:endParaRPr lang="en-US" dirty="0"/>
          </a:p>
        </p:txBody>
      </p:sp>
    </p:spTree>
    <p:extLst>
      <p:ext uri="{BB962C8B-B14F-4D97-AF65-F5344CB8AC3E}">
        <p14:creationId xmlns:p14="http://schemas.microsoft.com/office/powerpoint/2010/main" val="38337538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a:extLst>
              <a:ext uri="{FF2B5EF4-FFF2-40B4-BE49-F238E27FC236}">
                <a16:creationId xmlns:a16="http://schemas.microsoft.com/office/drawing/2014/main" id="{1235CCCB-2A21-4F4F-92C2-5EAC4B32C8FA}"/>
              </a:ext>
            </a:extLst>
          </p:cNvPr>
          <p:cNvSpPr txBox="1"/>
          <p:nvPr/>
        </p:nvSpPr>
        <p:spPr>
          <a:xfrm>
            <a:off x="1733266" y="158052"/>
            <a:ext cx="12480877" cy="480901"/>
          </a:xfrm>
          <a:prstGeom prst="rect">
            <a:avLst/>
          </a:prstGeom>
          <a:noFill/>
        </p:spPr>
        <p:txBody>
          <a:bodyPr wrap="square">
            <a:spAutoFit/>
          </a:bodyPr>
          <a:lstStyle/>
          <a:p>
            <a:pPr marL="0" marR="0">
              <a:lnSpc>
                <a:spcPct val="115000"/>
              </a:lnSpc>
              <a:spcBef>
                <a:spcPts val="0"/>
              </a:spcBef>
              <a:spcAft>
                <a:spcPts val="800"/>
              </a:spcAft>
            </a:pPr>
            <a:r>
              <a:rPr kumimoji="0" lang="en-US" sz="2400" b="1" i="0" u="none" strike="noStrike" kern="0" cap="none" spc="0" normalizeH="0" baseline="0" noProof="0" dirty="0">
                <a:ln>
                  <a:noFill/>
                </a:ln>
                <a:effectLst/>
                <a:uLnTx/>
                <a:uFillTx/>
                <a:latin typeface="Arial" panose="020B0604020202020204" pitchFamily="34" charset="0"/>
                <a:cs typeface="Arial" panose="020B0604020202020204" pitchFamily="34" charset="0"/>
                <a:sym typeface="Times New Roman"/>
              </a:rPr>
              <a:t>2026-2029 Revenue Projections – All Revenue Sources</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F74F7719-8A3D-4DA9-AD8A-00095D1B785D}"/>
              </a:ext>
            </a:extLst>
          </p:cNvPr>
          <p:cNvGraphicFramePr>
            <a:graphicFrameLocks noGrp="1"/>
          </p:cNvGraphicFramePr>
          <p:nvPr>
            <p:extLst>
              <p:ext uri="{D42A27DB-BD31-4B8C-83A1-F6EECF244321}">
                <p14:modId xmlns:p14="http://schemas.microsoft.com/office/powerpoint/2010/main" val="2048706055"/>
              </p:ext>
            </p:extLst>
          </p:nvPr>
        </p:nvGraphicFramePr>
        <p:xfrm>
          <a:off x="368490" y="550211"/>
          <a:ext cx="11423177" cy="6170293"/>
        </p:xfrm>
        <a:graphic>
          <a:graphicData uri="http://schemas.openxmlformats.org/drawingml/2006/table">
            <a:tbl>
              <a:tblPr/>
              <a:tblGrid>
                <a:gridCol w="1953963">
                  <a:extLst>
                    <a:ext uri="{9D8B030D-6E8A-4147-A177-3AD203B41FA5}">
                      <a16:colId xmlns:a16="http://schemas.microsoft.com/office/drawing/2014/main" val="1133803813"/>
                    </a:ext>
                  </a:extLst>
                </a:gridCol>
                <a:gridCol w="1452950">
                  <a:extLst>
                    <a:ext uri="{9D8B030D-6E8A-4147-A177-3AD203B41FA5}">
                      <a16:colId xmlns:a16="http://schemas.microsoft.com/office/drawing/2014/main" val="1328602530"/>
                    </a:ext>
                  </a:extLst>
                </a:gridCol>
                <a:gridCol w="1469648">
                  <a:extLst>
                    <a:ext uri="{9D8B030D-6E8A-4147-A177-3AD203B41FA5}">
                      <a16:colId xmlns:a16="http://schemas.microsoft.com/office/drawing/2014/main" val="1405833098"/>
                    </a:ext>
                  </a:extLst>
                </a:gridCol>
                <a:gridCol w="1636654">
                  <a:extLst>
                    <a:ext uri="{9D8B030D-6E8A-4147-A177-3AD203B41FA5}">
                      <a16:colId xmlns:a16="http://schemas.microsoft.com/office/drawing/2014/main" val="1325380342"/>
                    </a:ext>
                  </a:extLst>
                </a:gridCol>
                <a:gridCol w="1636654">
                  <a:extLst>
                    <a:ext uri="{9D8B030D-6E8A-4147-A177-3AD203B41FA5}">
                      <a16:colId xmlns:a16="http://schemas.microsoft.com/office/drawing/2014/main" val="2967456771"/>
                    </a:ext>
                  </a:extLst>
                </a:gridCol>
                <a:gridCol w="1636654">
                  <a:extLst>
                    <a:ext uri="{9D8B030D-6E8A-4147-A177-3AD203B41FA5}">
                      <a16:colId xmlns:a16="http://schemas.microsoft.com/office/drawing/2014/main" val="180628196"/>
                    </a:ext>
                  </a:extLst>
                </a:gridCol>
                <a:gridCol w="1636654">
                  <a:extLst>
                    <a:ext uri="{9D8B030D-6E8A-4147-A177-3AD203B41FA5}">
                      <a16:colId xmlns:a16="http://schemas.microsoft.com/office/drawing/2014/main" val="2820029913"/>
                    </a:ext>
                  </a:extLst>
                </a:gridCol>
              </a:tblGrid>
              <a:tr h="316740">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ITEM</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2025</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2026</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2027</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2028</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2029</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135975"/>
                  </a:ext>
                </a:extLst>
              </a:tr>
              <a:tr h="428395">
                <a:tc>
                  <a:txBody>
                    <a:bodyPr/>
                    <a:lstStyle/>
                    <a:p>
                      <a:pPr>
                        <a:lnSpc>
                          <a:spcPct val="115000"/>
                        </a:lnSpc>
                      </a:pPr>
                      <a:endParaRPr lang="en-US" sz="1400" kern="100">
                        <a:effectLst/>
                        <a:latin typeface="Arial" panose="020B0604020202020204" pitchFamily="34" charset="0"/>
                        <a:cs typeface="Arial" panose="020B0604020202020204" pitchFamily="34" charset="0"/>
                      </a:endParaRP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Budget</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Actual as at September</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Projection</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Projection</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Projection</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Projection</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0296288"/>
                  </a:ext>
                </a:extLst>
              </a:tr>
              <a:tr h="377073">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IGF</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4,204,500.00</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2,639,082.57</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4,538,350.00</a:t>
                      </a:r>
                    </a:p>
                  </a:txBody>
                  <a:tcPr marL="3004" marR="3004" marT="3004"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   4,992,185.00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   5,491,403.50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Arial" panose="020B0604020202020204" pitchFamily="34" charset="0"/>
                          <a:cs typeface="Arial" panose="020B0604020202020204" pitchFamily="34" charset="0"/>
                        </a:rPr>
                        <a:t>   6,040,543.85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9714009"/>
                  </a:ext>
                </a:extLst>
              </a:tr>
              <a:tr h="550199">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Compensation of Employees</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9,571,076.25</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7,178,307,21</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9,873,954.96</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10,861,350.46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11,947,485.50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13,142,234.05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6362820"/>
                  </a:ext>
                </a:extLst>
              </a:tr>
              <a:tr h="450383">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Goods and Services Transfer </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150,000.00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51,028.88</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111,639.00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122,802.90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135,083.19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148,591.51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0270094"/>
                  </a:ext>
                </a:extLst>
              </a:tr>
              <a:tr h="302313">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Assets Transfer</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1712570"/>
                  </a:ext>
                </a:extLst>
              </a:tr>
              <a:tr h="408550">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DACF-Assembly</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18,684,633.51</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a:effectLst/>
                          <a:latin typeface="Arial" panose="020B0604020202020204" pitchFamily="34" charset="0"/>
                          <a:cs typeface="Arial" panose="020B0604020202020204" pitchFamily="34" charset="0"/>
                        </a:rPr>
                        <a:t>6,059,053.68</a:t>
                      </a:r>
                      <a:endParaRPr lang="en-US" sz="1400" kern="100" dirty="0">
                        <a:effectLst/>
                        <a:latin typeface="Arial" panose="020B0604020202020204" pitchFamily="34" charset="0"/>
                        <a:cs typeface="Arial" panose="020B0604020202020204" pitchFamily="34" charset="0"/>
                      </a:endParaRP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26,857,167.99</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29,542,884.79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32,497,173.27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35,746.890.60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4606985"/>
                  </a:ext>
                </a:extLst>
              </a:tr>
              <a:tr h="379040">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DACF-MP</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720,000.00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810,723.58</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5,000,000.00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5,500,000.00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6,050,000.00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6,655,000.00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4136610"/>
                  </a:ext>
                </a:extLst>
              </a:tr>
              <a:tr h="469537">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DACF-PWD</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320,000.00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219,414.78</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877,659.12</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965,425.03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1,061,967.54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1,168,164.29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0617657"/>
                  </a:ext>
                </a:extLst>
              </a:tr>
              <a:tr h="317397">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DACF-RFG</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a:effectLst/>
                          <a:latin typeface="Arial" panose="020B0604020202020204" pitchFamily="34" charset="0"/>
                          <a:cs typeface="Arial" panose="020B0604020202020204" pitchFamily="34" charset="0"/>
                        </a:rPr>
                        <a:t>1,418,206.00</a:t>
                      </a:r>
                      <a:endParaRPr lang="en-US" sz="1400" kern="100" dirty="0">
                        <a:effectLst/>
                        <a:latin typeface="Arial" panose="020B0604020202020204" pitchFamily="34" charset="0"/>
                        <a:cs typeface="Arial" panose="020B0604020202020204" pitchFamily="34" charset="0"/>
                      </a:endParaRP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1,418,206.00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1,560,026.60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1,716,029.26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1,887,632.19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4763903"/>
                  </a:ext>
                </a:extLst>
              </a:tr>
              <a:tr h="302313">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Secondary Cities</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2040686"/>
                  </a:ext>
                </a:extLst>
              </a:tr>
              <a:tr h="412484">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UNICEF</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35,000.00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20,125.00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20,125.00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20,125.00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20,125.00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5078819"/>
                  </a:ext>
                </a:extLst>
              </a:tr>
              <a:tr h="412484">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DRIP</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1,500,000.00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1,500,000.00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1,650,000.00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1,815,000.00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1,996,500.00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6304455"/>
                  </a:ext>
                </a:extLst>
              </a:tr>
              <a:tr h="424912">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ASSEMBLY MEMBERS ALLOWANCE</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561,600.00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128,960.00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748,800.00</a:t>
                      </a:r>
                    </a:p>
                  </a:txBody>
                  <a:tcPr marL="3433" marR="3433" marT="343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823,680.00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906,048.00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996,652.80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8193432"/>
                  </a:ext>
                </a:extLst>
              </a:tr>
              <a:tr h="327626">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Total</a:t>
                      </a:r>
                    </a:p>
                  </a:txBody>
                  <a:tcPr marL="6007" marR="6007" marT="600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37,165,015.76</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600" b="1" kern="100" dirty="0">
                          <a:effectLst/>
                          <a:latin typeface="Arial" panose="020B0604020202020204" pitchFamily="34" charset="0"/>
                          <a:cs typeface="Arial" panose="020B0604020202020204" pitchFamily="34" charset="0"/>
                        </a:rPr>
                        <a:t>17,097,631.81</a:t>
                      </a:r>
                    </a:p>
                  </a:txBody>
                  <a:tcPr marL="429" marR="429" marT="42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   50,945,902.07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600" b="1" i="0" u="none" strike="noStrike" dirty="0">
                          <a:solidFill>
                            <a:srgbClr val="000000"/>
                          </a:solidFill>
                          <a:effectLst/>
                          <a:latin typeface="Arial" panose="020B0604020202020204" pitchFamily="34" charset="0"/>
                        </a:rPr>
                        <a:t>        56,038,479.78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600" b="1" i="0" u="none" strike="noStrike" dirty="0">
                          <a:solidFill>
                            <a:srgbClr val="000000"/>
                          </a:solidFill>
                          <a:effectLst/>
                          <a:latin typeface="Arial" panose="020B0604020202020204" pitchFamily="34" charset="0"/>
                        </a:rPr>
                        <a:t>        61,640,315.26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b"/>
                      <a:r>
                        <a:rPr lang="en-US" sz="1600" b="1" i="0" u="none" strike="noStrike" dirty="0">
                          <a:solidFill>
                            <a:srgbClr val="000000"/>
                          </a:solidFill>
                          <a:effectLst/>
                          <a:latin typeface="Arial" panose="020B0604020202020204" pitchFamily="34" charset="0"/>
                        </a:rPr>
                        <a:t>        67,802,334.29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0516581"/>
                  </a:ext>
                </a:extLst>
              </a:tr>
            </a:tbl>
          </a:graphicData>
        </a:graphic>
      </p:graphicFrame>
      <p:sp>
        <p:nvSpPr>
          <p:cNvPr id="5" name="Slide Number Placeholder 4">
            <a:extLst>
              <a:ext uri="{FF2B5EF4-FFF2-40B4-BE49-F238E27FC236}">
                <a16:creationId xmlns:a16="http://schemas.microsoft.com/office/drawing/2014/main" id="{A76B1544-05EB-4C8A-BEE1-4F8FF30C2A82}"/>
              </a:ext>
            </a:extLst>
          </p:cNvPr>
          <p:cNvSpPr>
            <a:spLocks noGrp="1"/>
          </p:cNvSpPr>
          <p:nvPr>
            <p:ph type="sldNum" sz="quarter" idx="12"/>
          </p:nvPr>
        </p:nvSpPr>
        <p:spPr>
          <a:xfrm>
            <a:off x="5054907" y="6720504"/>
            <a:ext cx="764215" cy="119588"/>
          </a:xfrm>
        </p:spPr>
        <p:txBody>
          <a:bodyPr/>
          <a:lstStyle/>
          <a:p>
            <a:fld id="{15533715-2A87-4479-A9FC-0DA0C558CFE2}" type="slidenum">
              <a:rPr lang="en-US" smtClean="0"/>
              <a:t>35</a:t>
            </a:fld>
            <a:endParaRPr lang="en-US" dirty="0"/>
          </a:p>
        </p:txBody>
      </p:sp>
    </p:spTree>
    <p:extLst>
      <p:ext uri="{BB962C8B-B14F-4D97-AF65-F5344CB8AC3E}">
        <p14:creationId xmlns:p14="http://schemas.microsoft.com/office/powerpoint/2010/main" val="1711045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a:extLst>
              <a:ext uri="{FF2B5EF4-FFF2-40B4-BE49-F238E27FC236}">
                <a16:creationId xmlns:a16="http://schemas.microsoft.com/office/drawing/2014/main" id="{1235CCCB-2A21-4F4F-92C2-5EAC4B32C8FA}"/>
              </a:ext>
            </a:extLst>
          </p:cNvPr>
          <p:cNvSpPr txBox="1"/>
          <p:nvPr/>
        </p:nvSpPr>
        <p:spPr>
          <a:xfrm>
            <a:off x="903216" y="158052"/>
            <a:ext cx="13310928" cy="416204"/>
          </a:xfrm>
          <a:prstGeom prst="rect">
            <a:avLst/>
          </a:prstGeom>
          <a:noFill/>
        </p:spPr>
        <p:txBody>
          <a:bodyPr wrap="square">
            <a:spAutoFit/>
          </a:bodyPr>
          <a:lstStyle/>
          <a:p>
            <a:pPr marL="0" marR="0">
              <a:lnSpc>
                <a:spcPct val="115000"/>
              </a:lnSpc>
              <a:spcBef>
                <a:spcPts val="0"/>
              </a:spcBef>
              <a:spcAft>
                <a:spcPts val="800"/>
              </a:spcAft>
            </a:pP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sym typeface="Times New Roman"/>
              </a:rPr>
              <a:t>Expenditure By Budget </a:t>
            </a:r>
            <a:r>
              <a:rPr kumimoji="0" lang="en-US" sz="2000" b="1" i="0" u="none" strike="noStrike" kern="0" cap="none" spc="0" normalizeH="0" baseline="0" noProof="0" dirty="0" err="1">
                <a:ln>
                  <a:noFill/>
                </a:ln>
                <a:effectLst/>
                <a:uLnTx/>
                <a:uFillTx/>
                <a:latin typeface="Arial" panose="020B0604020202020204" pitchFamily="34" charset="0"/>
                <a:cs typeface="Arial" panose="020B0604020202020204" pitchFamily="34" charset="0"/>
                <a:sym typeface="Times New Roman"/>
              </a:rPr>
              <a:t>Programme</a:t>
            </a:r>
            <a:r>
              <a:rPr kumimoji="0" lang="en-US" sz="2000" b="1" i="0" u="none" strike="noStrike" kern="0" cap="none" spc="0" normalizeH="0" baseline="0" noProof="0" dirty="0">
                <a:ln>
                  <a:noFill/>
                </a:ln>
                <a:effectLst/>
                <a:uLnTx/>
                <a:uFillTx/>
                <a:latin typeface="Arial" panose="020B0604020202020204" pitchFamily="34" charset="0"/>
                <a:cs typeface="Arial" panose="020B0604020202020204" pitchFamily="34" charset="0"/>
                <a:sym typeface="Times New Roman"/>
              </a:rPr>
              <a:t> And Economic Classification-all Funding Sources </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E38CEB3E-954F-48FE-9176-FAB09B1FAD8B}"/>
              </a:ext>
            </a:extLst>
          </p:cNvPr>
          <p:cNvGraphicFramePr>
            <a:graphicFrameLocks noGrp="1"/>
          </p:cNvGraphicFramePr>
          <p:nvPr>
            <p:extLst>
              <p:ext uri="{D42A27DB-BD31-4B8C-83A1-F6EECF244321}">
                <p14:modId xmlns:p14="http://schemas.microsoft.com/office/powerpoint/2010/main" val="1127931679"/>
              </p:ext>
            </p:extLst>
          </p:nvPr>
        </p:nvGraphicFramePr>
        <p:xfrm>
          <a:off x="450375" y="574255"/>
          <a:ext cx="11245755" cy="6003962"/>
        </p:xfrm>
        <a:graphic>
          <a:graphicData uri="http://schemas.openxmlformats.org/drawingml/2006/table">
            <a:tbl>
              <a:tblPr firstRow="1" firstCol="1" bandRow="1"/>
              <a:tblGrid>
                <a:gridCol w="2811440">
                  <a:extLst>
                    <a:ext uri="{9D8B030D-6E8A-4147-A177-3AD203B41FA5}">
                      <a16:colId xmlns:a16="http://schemas.microsoft.com/office/drawing/2014/main" val="4001472363"/>
                    </a:ext>
                  </a:extLst>
                </a:gridCol>
                <a:gridCol w="2528047">
                  <a:extLst>
                    <a:ext uri="{9D8B030D-6E8A-4147-A177-3AD203B41FA5}">
                      <a16:colId xmlns:a16="http://schemas.microsoft.com/office/drawing/2014/main" val="2983096569"/>
                    </a:ext>
                  </a:extLst>
                </a:gridCol>
                <a:gridCol w="2041071">
                  <a:extLst>
                    <a:ext uri="{9D8B030D-6E8A-4147-A177-3AD203B41FA5}">
                      <a16:colId xmlns:a16="http://schemas.microsoft.com/office/drawing/2014/main" val="1001925673"/>
                    </a:ext>
                  </a:extLst>
                </a:gridCol>
                <a:gridCol w="1995455">
                  <a:extLst>
                    <a:ext uri="{9D8B030D-6E8A-4147-A177-3AD203B41FA5}">
                      <a16:colId xmlns:a16="http://schemas.microsoft.com/office/drawing/2014/main" val="4276327241"/>
                    </a:ext>
                  </a:extLst>
                </a:gridCol>
                <a:gridCol w="1869742">
                  <a:extLst>
                    <a:ext uri="{9D8B030D-6E8A-4147-A177-3AD203B41FA5}">
                      <a16:colId xmlns:a16="http://schemas.microsoft.com/office/drawing/2014/main" val="3117002306"/>
                    </a:ext>
                  </a:extLst>
                </a:gridCol>
              </a:tblGrid>
              <a:tr h="442511">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nSpc>
                          <a:spcPct val="107000"/>
                        </a:lnSpc>
                        <a:spcBef>
                          <a:spcPts val="0"/>
                        </a:spcBef>
                        <a:spcAft>
                          <a:spcPts val="800"/>
                        </a:spcAft>
                      </a:pPr>
                      <a:r>
                        <a:rPr lang="en-US" sz="2000" b="1" kern="100" dirty="0">
                          <a:effectLst/>
                          <a:latin typeface="Tw Cen MT" panose="020B0602020104020603" pitchFamily="34" charset="0"/>
                          <a:ea typeface="Calibri" panose="020F0502020204030204" pitchFamily="34" charset="0"/>
                          <a:cs typeface="Times New Roman" panose="02020603050405020304" pitchFamily="18" charset="0"/>
                        </a:rPr>
                        <a:t>BUDGET PROGRAMME</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en-US" b="1" dirty="0"/>
                        <a:t>GHC</a:t>
                      </a:r>
                      <a:r>
                        <a:rPr lang="en-US" dirty="0"/>
                        <a:t> </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24208736"/>
                  </a:ext>
                </a:extLst>
              </a:tr>
              <a:tr h="970588">
                <a:tc vMerge="1">
                  <a:txBody>
                    <a:bodyPr/>
                    <a:lstStyle/>
                    <a:p>
                      <a:endParaRPr lang="en-US"/>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2000" b="1" kern="100" dirty="0">
                          <a:effectLst/>
                          <a:latin typeface="Tw Cen MT" panose="020B0602020104020603" pitchFamily="34" charset="0"/>
                          <a:ea typeface="Calibri" panose="020F0502020204030204" pitchFamily="34" charset="0"/>
                          <a:cs typeface="Times New Roman" panose="02020603050405020304" pitchFamily="18" charset="0"/>
                        </a:rPr>
                        <a:t>COMPENSATION OF EMPLOYEES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2000" b="1" kern="100" dirty="0">
                          <a:effectLst/>
                          <a:latin typeface="Tw Cen MT" panose="020B0602020104020603" pitchFamily="34" charset="0"/>
                          <a:ea typeface="Calibri" panose="020F0502020204030204" pitchFamily="34" charset="0"/>
                          <a:cs typeface="Times New Roman" panose="02020603050405020304" pitchFamily="18" charset="0"/>
                        </a:rPr>
                        <a:t>GOODS &amp; SERVICE</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2000" b="1" kern="100" dirty="0">
                          <a:effectLst/>
                          <a:latin typeface="Tw Cen MT" panose="020B0602020104020603" pitchFamily="34" charset="0"/>
                          <a:ea typeface="Calibri" panose="020F0502020204030204" pitchFamily="34" charset="0"/>
                          <a:cs typeface="Times New Roman" panose="02020603050405020304" pitchFamily="18" charset="0"/>
                        </a:rPr>
                        <a:t>CAPITAL EXPENDITURE</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2000" b="1" kern="100" dirty="0">
                          <a:effectLst/>
                          <a:latin typeface="Tw Cen MT" panose="020B0602020104020603" pitchFamily="34" charset="0"/>
                          <a:ea typeface="Calibri" panose="020F0502020204030204" pitchFamily="34" charset="0"/>
                          <a:cs typeface="Times New Roman" panose="02020603050405020304" pitchFamily="18" charset="0"/>
                        </a:rPr>
                        <a:t>TOTAL</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3381149"/>
                  </a:ext>
                </a:extLst>
              </a:tr>
              <a:tr h="9705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Management and Administration</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07000"/>
                        </a:lnSpc>
                      </a:pPr>
                      <a:r>
                        <a:rPr lang="en-US" sz="1600" b="0" kern="100" dirty="0">
                          <a:effectLst/>
                          <a:latin typeface="Arial" panose="020B0604020202020204" pitchFamily="34" charset="0"/>
                          <a:cs typeface="Arial" panose="020B0604020202020204" pitchFamily="34" charset="0"/>
                        </a:rPr>
                        <a:t>6,180,313.92</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3,232,145.36</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956,270.00</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10,368,729.28</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2876170"/>
                  </a:ext>
                </a:extLst>
              </a:tr>
              <a:tr h="62358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Social Services Delivery</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2,463,319.68</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4,250,322.66</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13,321,942.70</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20,035,585.04</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9295646"/>
                  </a:ext>
                </a:extLst>
              </a:tr>
              <a:tr h="9705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Infrastructure Delivery and Management</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07000"/>
                        </a:lnSpc>
                      </a:pPr>
                      <a:r>
                        <a:rPr lang="en-US" sz="1600" b="0" kern="100" dirty="0">
                          <a:effectLst/>
                          <a:latin typeface="Arial" panose="020B0604020202020204" pitchFamily="34" charset="0"/>
                          <a:cs typeface="Arial" panose="020B0604020202020204" pitchFamily="34" charset="0"/>
                        </a:rPr>
                        <a:t>1,766,909.64</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1,456,186.00</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15,739,381.74</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18,962,477.38</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8632553"/>
                  </a:ext>
                </a:extLst>
              </a:tr>
              <a:tr h="57533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Economic Development</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1,027,268.28</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519,207.09</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0</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1,546,475.37</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8022051"/>
                  </a:ext>
                </a:extLst>
              </a:tr>
              <a:tr h="97058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Environmental Management</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0</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32,635.00</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0</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32,635.00</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5781144"/>
                  </a:ext>
                </a:extLst>
              </a:tr>
              <a:tr h="48018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nSpc>
                          <a:spcPct val="107000"/>
                        </a:lnSpc>
                        <a:spcBef>
                          <a:spcPts val="0"/>
                        </a:spcBef>
                        <a:spcAft>
                          <a:spcPts val="800"/>
                        </a:spcAft>
                      </a:pPr>
                      <a:r>
                        <a:rPr lang="en-US" sz="2000" b="1" kern="100" dirty="0">
                          <a:effectLst/>
                          <a:latin typeface="Tw Cen MT" panose="020B0602020104020603" pitchFamily="34" charset="0"/>
                          <a:ea typeface="Calibri" panose="020F0502020204030204" pitchFamily="34" charset="0"/>
                          <a:cs typeface="Times New Roman" panose="02020603050405020304" pitchFamily="18" charset="0"/>
                        </a:rPr>
                        <a:t>TOTAL</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11,437,811.52</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9,490,496.11</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a:t>
                      </a:r>
                      <a:r>
                        <a:rPr lang="en-US" sz="16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30,017,594.56</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107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50,945,902.07</a:t>
                      </a: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9418170"/>
                  </a:ext>
                </a:extLst>
              </a:tr>
            </a:tbl>
          </a:graphicData>
        </a:graphic>
      </p:graphicFrame>
      <p:sp>
        <p:nvSpPr>
          <p:cNvPr id="3" name="Slide Number Placeholder 2">
            <a:extLst>
              <a:ext uri="{FF2B5EF4-FFF2-40B4-BE49-F238E27FC236}">
                <a16:creationId xmlns:a16="http://schemas.microsoft.com/office/drawing/2014/main" id="{ED7C6E45-C04D-401E-BA19-8908B41F4290}"/>
              </a:ext>
            </a:extLst>
          </p:cNvPr>
          <p:cNvSpPr>
            <a:spLocks noGrp="1"/>
          </p:cNvSpPr>
          <p:nvPr>
            <p:ph type="sldNum" sz="quarter" idx="12"/>
          </p:nvPr>
        </p:nvSpPr>
        <p:spPr>
          <a:xfrm>
            <a:off x="5309037" y="6506955"/>
            <a:ext cx="764215" cy="365125"/>
          </a:xfrm>
        </p:spPr>
        <p:txBody>
          <a:bodyPr/>
          <a:lstStyle/>
          <a:p>
            <a:fld id="{15533715-2A87-4479-A9FC-0DA0C558CFE2}" type="slidenum">
              <a:rPr lang="en-US" smtClean="0"/>
              <a:t>36</a:t>
            </a:fld>
            <a:endParaRPr lang="en-US" dirty="0"/>
          </a:p>
        </p:txBody>
      </p:sp>
    </p:spTree>
    <p:extLst>
      <p:ext uri="{BB962C8B-B14F-4D97-AF65-F5344CB8AC3E}">
        <p14:creationId xmlns:p14="http://schemas.microsoft.com/office/powerpoint/2010/main" val="952071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Table 2">
            <a:extLst>
              <a:ext uri="{FF2B5EF4-FFF2-40B4-BE49-F238E27FC236}">
                <a16:creationId xmlns:a16="http://schemas.microsoft.com/office/drawing/2014/main" id="{41AABB45-24DD-43E7-80B7-21D21A0825B4}"/>
              </a:ext>
            </a:extLst>
          </p:cNvPr>
          <p:cNvGraphicFramePr>
            <a:graphicFrameLocks noGrp="1"/>
          </p:cNvGraphicFramePr>
          <p:nvPr>
            <p:extLst>
              <p:ext uri="{D42A27DB-BD31-4B8C-83A1-F6EECF244321}">
                <p14:modId xmlns:p14="http://schemas.microsoft.com/office/powerpoint/2010/main" val="1112218266"/>
              </p:ext>
            </p:extLst>
          </p:nvPr>
        </p:nvGraphicFramePr>
        <p:xfrm>
          <a:off x="253909" y="550211"/>
          <a:ext cx="11778804" cy="5996512"/>
        </p:xfrm>
        <a:graphic>
          <a:graphicData uri="http://schemas.openxmlformats.org/drawingml/2006/table">
            <a:tbl>
              <a:tblPr firstRow="1" firstCol="1" bandRow="1"/>
              <a:tblGrid>
                <a:gridCol w="3275417">
                  <a:extLst>
                    <a:ext uri="{9D8B030D-6E8A-4147-A177-3AD203B41FA5}">
                      <a16:colId xmlns:a16="http://schemas.microsoft.com/office/drawing/2014/main" val="2527931734"/>
                    </a:ext>
                  </a:extLst>
                </a:gridCol>
                <a:gridCol w="948741">
                  <a:extLst>
                    <a:ext uri="{9D8B030D-6E8A-4147-A177-3AD203B41FA5}">
                      <a16:colId xmlns:a16="http://schemas.microsoft.com/office/drawing/2014/main" val="4244032609"/>
                    </a:ext>
                  </a:extLst>
                </a:gridCol>
                <a:gridCol w="594130">
                  <a:extLst>
                    <a:ext uri="{9D8B030D-6E8A-4147-A177-3AD203B41FA5}">
                      <a16:colId xmlns:a16="http://schemas.microsoft.com/office/drawing/2014/main" val="3213972727"/>
                    </a:ext>
                  </a:extLst>
                </a:gridCol>
                <a:gridCol w="1245175">
                  <a:extLst>
                    <a:ext uri="{9D8B030D-6E8A-4147-A177-3AD203B41FA5}">
                      <a16:colId xmlns:a16="http://schemas.microsoft.com/office/drawing/2014/main" val="1639179411"/>
                    </a:ext>
                  </a:extLst>
                </a:gridCol>
                <a:gridCol w="563409">
                  <a:extLst>
                    <a:ext uri="{9D8B030D-6E8A-4147-A177-3AD203B41FA5}">
                      <a16:colId xmlns:a16="http://schemas.microsoft.com/office/drawing/2014/main" val="1630891213"/>
                    </a:ext>
                  </a:extLst>
                </a:gridCol>
                <a:gridCol w="524627">
                  <a:extLst>
                    <a:ext uri="{9D8B030D-6E8A-4147-A177-3AD203B41FA5}">
                      <a16:colId xmlns:a16="http://schemas.microsoft.com/office/drawing/2014/main" val="1486582542"/>
                    </a:ext>
                  </a:extLst>
                </a:gridCol>
                <a:gridCol w="1394405">
                  <a:extLst>
                    <a:ext uri="{9D8B030D-6E8A-4147-A177-3AD203B41FA5}">
                      <a16:colId xmlns:a16="http://schemas.microsoft.com/office/drawing/2014/main" val="351273398"/>
                    </a:ext>
                  </a:extLst>
                </a:gridCol>
                <a:gridCol w="3232900">
                  <a:extLst>
                    <a:ext uri="{9D8B030D-6E8A-4147-A177-3AD203B41FA5}">
                      <a16:colId xmlns:a16="http://schemas.microsoft.com/office/drawing/2014/main" val="1828234709"/>
                    </a:ext>
                  </a:extLst>
                </a:gridCol>
              </a:tblGrid>
              <a:tr h="984107">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List all </a:t>
                      </a:r>
                    </a:p>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Projects</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IGF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GOG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DACF-RFG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Other Donor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Total Budget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Justification- What do you intend to achieve with the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programmes</a:t>
                      </a:r>
                      <a:r>
                        <a:rPr lang="en-US" sz="1400" b="1" kern="100" dirty="0">
                          <a:effectLst/>
                          <a:latin typeface="Arial" panose="020B0604020202020204" pitchFamily="34" charset="0"/>
                          <a:ea typeface="Calibri" panose="020F0502020204030204" pitchFamily="34" charset="0"/>
                          <a:cs typeface="Arial" panose="020B0604020202020204" pitchFamily="34" charset="0"/>
                        </a:rPr>
                        <a:t>/projects and how does this link to your objectives?</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398984"/>
                  </a:ext>
                </a:extLst>
              </a:tr>
              <a:tr h="584958">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Rehabilitate office buildings and structures</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50,000.00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150,000.00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Effective maintenance culture promoted</a:t>
                      </a:r>
                    </a:p>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98640"/>
                  </a:ext>
                </a:extLst>
              </a:tr>
              <a:tr h="731764">
                <a:tc>
                  <a:txBody>
                    <a:bodyPr/>
                    <a:lstStyle/>
                    <a:p>
                      <a:pPr marL="0" marR="0">
                        <a:lnSpc>
                          <a:spcPct val="115000"/>
                        </a:lnSpc>
                        <a:spcBef>
                          <a:spcPts val="0"/>
                        </a:spcBef>
                        <a:spcAft>
                          <a:spcPts val="80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Procure  Furniture and Fittings (Cabinets, receptionist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Desk,swivel</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chair and visitors chair).</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50,000.00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50,000.00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r>
                        <a:rPr lang="en-US" sz="1400" kern="100" dirty="0">
                          <a:effectLst/>
                          <a:latin typeface="Arial" panose="020B0604020202020204" pitchFamily="34" charset="0"/>
                          <a:cs typeface="Arial" panose="020B0604020202020204" pitchFamily="34" charset="0"/>
                        </a:rPr>
                        <a:t>Work effectiveness and efficiency </a:t>
                      </a:r>
                      <a:r>
                        <a:rPr lang="en-US" sz="1400" kern="100" dirty="0" err="1">
                          <a:effectLst/>
                          <a:latin typeface="Arial" panose="020B0604020202020204" pitchFamily="34" charset="0"/>
                          <a:cs typeface="Arial" panose="020B0604020202020204" pitchFamily="34" charset="0"/>
                        </a:rPr>
                        <a:t>enchanced</a:t>
                      </a:r>
                      <a:endParaRPr lang="en-US" sz="1400" kern="100" dirty="0">
                        <a:effectLst/>
                        <a:latin typeface="Arial" panose="020B060402020202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0498909"/>
                  </a:ext>
                </a:extLst>
              </a:tr>
              <a:tr h="71499">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Renovate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Attabui</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M/A and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Aboabo</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M/A basic school(MP)</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105,000.00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105,000.00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b="0" kern="100" dirty="0">
                          <a:effectLst/>
                          <a:latin typeface="Arial" panose="020B0604020202020204" pitchFamily="34" charset="0"/>
                          <a:ea typeface="Calibri" panose="020F0502020204030204" pitchFamily="34" charset="0"/>
                          <a:cs typeface="Arial" panose="020B0604020202020204" pitchFamily="34" charset="0"/>
                        </a:rPr>
                        <a:t>Provide conducive educational infrastructure to improve learning at all levels </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1980293"/>
                  </a:ext>
                </a:extLst>
              </a:tr>
              <a:tr h="835514">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1 No. CHPS Compound with fully furnished hospital bed and accessories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Osubetor</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)(MP)</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1,222,890.91</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1,222,890.91</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Access to quality health care services improved at all levels </a:t>
                      </a:r>
                    </a:p>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2028655"/>
                  </a:ext>
                </a:extLst>
              </a:tr>
              <a:tr h="669530">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Renovate 2 No. CHPS compound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Tinkong</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Konko</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(MP)</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320,000.00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320,000.00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Access to quality health care services improved at all levels </a:t>
                      </a:r>
                    </a:p>
                    <a:p>
                      <a:pPr marL="0" marR="0">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698812"/>
                  </a:ext>
                </a:extLst>
              </a:tr>
              <a:tr h="411769">
                <a:tc>
                  <a:txBody>
                    <a:bodyPr/>
                    <a:lstStyle/>
                    <a:p>
                      <a:pPr marL="0" marR="0">
                        <a:lnSpc>
                          <a:spcPct val="115000"/>
                        </a:lnSpc>
                        <a:spcBef>
                          <a:spcPts val="0"/>
                        </a:spcBef>
                        <a:spcAft>
                          <a:spcPts val="800"/>
                        </a:spcAft>
                      </a:pPr>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Renovate </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the Dental department of TQMH Mampong(MP)</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170,000.00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170,000.00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Access to quality health care services improved at all levels </a:t>
                      </a:r>
                    </a:p>
                    <a:p>
                      <a:pPr marL="0" marR="0">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4776201"/>
                  </a:ext>
                </a:extLst>
              </a:tr>
              <a:tr h="507169">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Sub total</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150,000.00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chemeClr val="tx1"/>
                          </a:solidFill>
                          <a:effectLst/>
                          <a:latin typeface="Arial" panose="020B0604020202020204" pitchFamily="34" charset="0"/>
                          <a:cs typeface="Arial" panose="020B0604020202020204" pitchFamily="34" charset="0"/>
                        </a:rPr>
                        <a:t>1,867,890.91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chemeClr val="tx1"/>
                          </a:solidFill>
                          <a:effectLst/>
                          <a:latin typeface="Arial" panose="020B0604020202020204" pitchFamily="34" charset="0"/>
                          <a:cs typeface="Arial" panose="020B0604020202020204" pitchFamily="34" charset="0"/>
                        </a:rPr>
                        <a:t>2,017,890.91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425159"/>
                  </a:ext>
                </a:extLst>
              </a:tr>
            </a:tbl>
          </a:graphicData>
        </a:graphic>
      </p:graphicFrame>
      <p:sp>
        <p:nvSpPr>
          <p:cNvPr id="14" name="TextBox 13">
            <a:extLst>
              <a:ext uri="{FF2B5EF4-FFF2-40B4-BE49-F238E27FC236}">
                <a16:creationId xmlns:a16="http://schemas.microsoft.com/office/drawing/2014/main" id="{529652C2-FF28-48DF-A719-AC9BF93FFAEF}"/>
              </a:ext>
            </a:extLst>
          </p:cNvPr>
          <p:cNvSpPr txBox="1"/>
          <p:nvPr/>
        </p:nvSpPr>
        <p:spPr>
          <a:xfrm>
            <a:off x="2811439" y="158052"/>
            <a:ext cx="11402704" cy="383823"/>
          </a:xfrm>
          <a:prstGeom prst="rect">
            <a:avLst/>
          </a:prstGeom>
          <a:noFill/>
        </p:spPr>
        <p:txBody>
          <a:bodyPr wrap="square">
            <a:spAutoFit/>
          </a:bodyPr>
          <a:lstStyle/>
          <a:p>
            <a:pPr marL="0" marR="0">
              <a:lnSpc>
                <a:spcPct val="115000"/>
              </a:lnSpc>
              <a:spcBef>
                <a:spcPts val="0"/>
              </a:spcBef>
              <a:spcAft>
                <a:spcPts val="800"/>
              </a:spcAft>
            </a:pPr>
            <a:r>
              <a:rPr lang="en-US" b="1" kern="100" dirty="0">
                <a:effectLst/>
                <a:latin typeface="Arial" panose="020B0604020202020204" pitchFamily="34" charset="0"/>
                <a:ea typeface="Calibri" panose="020F0502020204030204" pitchFamily="34" charset="0"/>
                <a:cs typeface="Arial" panose="020B0604020202020204" pitchFamily="34" charset="0"/>
              </a:rPr>
              <a:t>Key Projects For 2026 and Corresponding Cost and Justification</a:t>
            </a: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EC8F841-5098-4994-B05E-679D9653AAE8}"/>
              </a:ext>
            </a:extLst>
          </p:cNvPr>
          <p:cNvSpPr>
            <a:spLocks noGrp="1"/>
          </p:cNvSpPr>
          <p:nvPr>
            <p:ph type="sldNum" sz="quarter" idx="12"/>
          </p:nvPr>
        </p:nvSpPr>
        <p:spPr>
          <a:xfrm>
            <a:off x="5331785" y="6523596"/>
            <a:ext cx="764215" cy="365125"/>
          </a:xfrm>
        </p:spPr>
        <p:txBody>
          <a:bodyPr/>
          <a:lstStyle/>
          <a:p>
            <a:fld id="{15533715-2A87-4479-A9FC-0DA0C558CFE2}" type="slidenum">
              <a:rPr lang="en-US" smtClean="0"/>
              <a:t>37</a:t>
            </a:fld>
            <a:endParaRPr lang="en-US" dirty="0"/>
          </a:p>
        </p:txBody>
      </p:sp>
    </p:spTree>
    <p:extLst>
      <p:ext uri="{BB962C8B-B14F-4D97-AF65-F5344CB8AC3E}">
        <p14:creationId xmlns:p14="http://schemas.microsoft.com/office/powerpoint/2010/main" val="3396586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912670673"/>
              </p:ext>
            </p:extLst>
          </p:nvPr>
        </p:nvGraphicFramePr>
        <p:xfrm>
          <a:off x="2681597" y="80911"/>
          <a:ext cx="8607188" cy="323889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8097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nSpc>
                          <a:spcPct val="115000"/>
                        </a:lnSpc>
                        <a:spcBef>
                          <a:spcPts val="0"/>
                        </a:spcBef>
                        <a:spcAft>
                          <a:spcPts val="800"/>
                        </a:spcAf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Key Projects For 2026 and Corresponding Cost and Justification</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05869">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202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89423">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1359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Table 2">
            <a:extLst>
              <a:ext uri="{FF2B5EF4-FFF2-40B4-BE49-F238E27FC236}">
                <a16:creationId xmlns:a16="http://schemas.microsoft.com/office/drawing/2014/main" id="{41AABB45-24DD-43E7-80B7-21D21A0825B4}"/>
              </a:ext>
            </a:extLst>
          </p:cNvPr>
          <p:cNvGraphicFramePr>
            <a:graphicFrameLocks noGrp="1"/>
          </p:cNvGraphicFramePr>
          <p:nvPr>
            <p:extLst>
              <p:ext uri="{D42A27DB-BD31-4B8C-83A1-F6EECF244321}">
                <p14:modId xmlns:p14="http://schemas.microsoft.com/office/powerpoint/2010/main" val="639508336"/>
              </p:ext>
            </p:extLst>
          </p:nvPr>
        </p:nvGraphicFramePr>
        <p:xfrm>
          <a:off x="253908" y="368844"/>
          <a:ext cx="11646940" cy="5948411"/>
        </p:xfrm>
        <a:graphic>
          <a:graphicData uri="http://schemas.openxmlformats.org/drawingml/2006/table">
            <a:tbl>
              <a:tblPr firstRow="1" firstCol="1" bandRow="1"/>
              <a:tblGrid>
                <a:gridCol w="3466406">
                  <a:extLst>
                    <a:ext uri="{9D8B030D-6E8A-4147-A177-3AD203B41FA5}">
                      <a16:colId xmlns:a16="http://schemas.microsoft.com/office/drawing/2014/main" val="2527931734"/>
                    </a:ext>
                  </a:extLst>
                </a:gridCol>
                <a:gridCol w="861829">
                  <a:extLst>
                    <a:ext uri="{9D8B030D-6E8A-4147-A177-3AD203B41FA5}">
                      <a16:colId xmlns:a16="http://schemas.microsoft.com/office/drawing/2014/main" val="4244032609"/>
                    </a:ext>
                  </a:extLst>
                </a:gridCol>
                <a:gridCol w="459786">
                  <a:extLst>
                    <a:ext uri="{9D8B030D-6E8A-4147-A177-3AD203B41FA5}">
                      <a16:colId xmlns:a16="http://schemas.microsoft.com/office/drawing/2014/main" val="3213972727"/>
                    </a:ext>
                  </a:extLst>
                </a:gridCol>
                <a:gridCol w="1140754">
                  <a:extLst>
                    <a:ext uri="{9D8B030D-6E8A-4147-A177-3AD203B41FA5}">
                      <a16:colId xmlns:a16="http://schemas.microsoft.com/office/drawing/2014/main" val="1639179411"/>
                    </a:ext>
                  </a:extLst>
                </a:gridCol>
                <a:gridCol w="1149104">
                  <a:extLst>
                    <a:ext uri="{9D8B030D-6E8A-4147-A177-3AD203B41FA5}">
                      <a16:colId xmlns:a16="http://schemas.microsoft.com/office/drawing/2014/main" val="1630891213"/>
                    </a:ext>
                  </a:extLst>
                </a:gridCol>
                <a:gridCol w="874953">
                  <a:extLst>
                    <a:ext uri="{9D8B030D-6E8A-4147-A177-3AD203B41FA5}">
                      <a16:colId xmlns:a16="http://schemas.microsoft.com/office/drawing/2014/main" val="1486582542"/>
                    </a:ext>
                  </a:extLst>
                </a:gridCol>
                <a:gridCol w="1261186">
                  <a:extLst>
                    <a:ext uri="{9D8B030D-6E8A-4147-A177-3AD203B41FA5}">
                      <a16:colId xmlns:a16="http://schemas.microsoft.com/office/drawing/2014/main" val="351273398"/>
                    </a:ext>
                  </a:extLst>
                </a:gridCol>
                <a:gridCol w="2432922">
                  <a:extLst>
                    <a:ext uri="{9D8B030D-6E8A-4147-A177-3AD203B41FA5}">
                      <a16:colId xmlns:a16="http://schemas.microsoft.com/office/drawing/2014/main" val="1828234709"/>
                    </a:ext>
                  </a:extLst>
                </a:gridCol>
              </a:tblGrid>
              <a:tr h="1405495">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List all </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Projects</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IGF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GOG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DACF-RFG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Other Donor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Total Budget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Justification- What do you intend to achieve with the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programmes</a:t>
                      </a:r>
                      <a:r>
                        <a:rPr lang="en-US" sz="1400" b="1" kern="100" dirty="0">
                          <a:effectLst/>
                          <a:latin typeface="Arial" panose="020B0604020202020204" pitchFamily="34" charset="0"/>
                          <a:ea typeface="Calibri" panose="020F0502020204030204" pitchFamily="34" charset="0"/>
                          <a:cs typeface="Arial" panose="020B0604020202020204" pitchFamily="34" charset="0"/>
                        </a:rPr>
                        <a:t>/projects and how does this link to your objectives?</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398984"/>
                  </a:ext>
                </a:extLst>
              </a:tr>
              <a:tr h="585804">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Procure 2 No. Skip containers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Akropong</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and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Okorase</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100,000.00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100,000.00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Environment sanitation improved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98640"/>
                  </a:ext>
                </a:extLst>
              </a:tr>
              <a:tr h="834341">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Complete payment for of 1 No. 12 seater W/C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mechanised</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toilet facility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Mangoase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497,753.79</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497,753.79</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Sanitation improved.</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0498909"/>
                  </a:ext>
                </a:extLst>
              </a:tr>
              <a:tr h="711801">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Renovate toilet facility at Old Assembly Block -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Akropong</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35,000.00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35,000.00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Sanitation improved.</a:t>
                      </a:r>
                    </a:p>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2028655"/>
                  </a:ext>
                </a:extLst>
              </a:tr>
              <a:tr h="427176">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Market stores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Akropong</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1,375,635.00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1,375,635.00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Local business enterprise promoted for local economic development</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698812"/>
                  </a:ext>
                </a:extLst>
              </a:tr>
              <a:tr h="1237669">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Drill 8 No. borehole with hand Pumps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Kokormo</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school,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Adenya</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Akokua</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Akokua</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Akwaani</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Budu</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Behenease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Attakrom</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Bewase</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330,000.00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330,000.00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Access to portable water improved in rural communities </a:t>
                      </a:r>
                    </a:p>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0990133"/>
                  </a:ext>
                </a:extLst>
              </a:tr>
              <a:tr h="455560">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Sub-</a:t>
                      </a:r>
                      <a:r>
                        <a:rPr lang="en-US" sz="1400" kern="100" dirty="0" err="1">
                          <a:effectLst/>
                          <a:latin typeface="Arial" panose="020B0604020202020204" pitchFamily="34" charset="0"/>
                          <a:ea typeface="Calibri" panose="020F0502020204030204" pitchFamily="34" charset="0"/>
                          <a:cs typeface="Arial" panose="020B0604020202020204" pitchFamily="34" charset="0"/>
                        </a:rPr>
                        <a:t>tatoal</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35,000.00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927,753.79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1,375,635.00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2,338,388.79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425159"/>
                  </a:ext>
                </a:extLst>
              </a:tr>
            </a:tbl>
          </a:graphicData>
        </a:graphic>
      </p:graphicFrame>
      <p:sp>
        <p:nvSpPr>
          <p:cNvPr id="5" name="Slide Number Placeholder 4">
            <a:extLst>
              <a:ext uri="{FF2B5EF4-FFF2-40B4-BE49-F238E27FC236}">
                <a16:creationId xmlns:a16="http://schemas.microsoft.com/office/drawing/2014/main" id="{20B5E00F-B31C-462D-BAAD-DE8E8C704B06}"/>
              </a:ext>
            </a:extLst>
          </p:cNvPr>
          <p:cNvSpPr>
            <a:spLocks noGrp="1"/>
          </p:cNvSpPr>
          <p:nvPr>
            <p:ph type="sldNum" sz="quarter" idx="12"/>
          </p:nvPr>
        </p:nvSpPr>
        <p:spPr>
          <a:xfrm>
            <a:off x="5331785" y="6545614"/>
            <a:ext cx="764215" cy="365125"/>
          </a:xfrm>
        </p:spPr>
        <p:txBody>
          <a:bodyPr/>
          <a:lstStyle/>
          <a:p>
            <a:fld id="{15533715-2A87-4479-A9FC-0DA0C558CFE2}" type="slidenum">
              <a:rPr lang="en-US" smtClean="0"/>
              <a:t>38</a:t>
            </a:fld>
            <a:endParaRPr lang="en-US" dirty="0"/>
          </a:p>
        </p:txBody>
      </p:sp>
    </p:spTree>
    <p:extLst>
      <p:ext uri="{BB962C8B-B14F-4D97-AF65-F5344CB8AC3E}">
        <p14:creationId xmlns:p14="http://schemas.microsoft.com/office/powerpoint/2010/main" val="11896652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80911"/>
          <a:ext cx="8607188" cy="323889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8097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nSpc>
                          <a:spcPct val="115000"/>
                        </a:lnSpc>
                        <a:spcBef>
                          <a:spcPts val="0"/>
                        </a:spcBef>
                        <a:spcAft>
                          <a:spcPts val="800"/>
                        </a:spcAf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Key Projects For 2026 and Corresponding Cost and Justification</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05869">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202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89423">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1359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Table 2">
            <a:extLst>
              <a:ext uri="{FF2B5EF4-FFF2-40B4-BE49-F238E27FC236}">
                <a16:creationId xmlns:a16="http://schemas.microsoft.com/office/drawing/2014/main" id="{41AABB45-24DD-43E7-80B7-21D21A0825B4}"/>
              </a:ext>
            </a:extLst>
          </p:cNvPr>
          <p:cNvGraphicFramePr>
            <a:graphicFrameLocks noGrp="1"/>
          </p:cNvGraphicFramePr>
          <p:nvPr>
            <p:extLst>
              <p:ext uri="{D42A27DB-BD31-4B8C-83A1-F6EECF244321}">
                <p14:modId xmlns:p14="http://schemas.microsoft.com/office/powerpoint/2010/main" val="4279822925"/>
              </p:ext>
            </p:extLst>
          </p:nvPr>
        </p:nvGraphicFramePr>
        <p:xfrm>
          <a:off x="253910" y="424152"/>
          <a:ext cx="11778802" cy="5492209"/>
        </p:xfrm>
        <a:graphic>
          <a:graphicData uri="http://schemas.openxmlformats.org/drawingml/2006/table">
            <a:tbl>
              <a:tblPr firstRow="1" firstCol="1" bandRow="1"/>
              <a:tblGrid>
                <a:gridCol w="3422643">
                  <a:extLst>
                    <a:ext uri="{9D8B030D-6E8A-4147-A177-3AD203B41FA5}">
                      <a16:colId xmlns:a16="http://schemas.microsoft.com/office/drawing/2014/main" val="2527931734"/>
                    </a:ext>
                  </a:extLst>
                </a:gridCol>
                <a:gridCol w="650233">
                  <a:extLst>
                    <a:ext uri="{9D8B030D-6E8A-4147-A177-3AD203B41FA5}">
                      <a16:colId xmlns:a16="http://schemas.microsoft.com/office/drawing/2014/main" val="4244032609"/>
                    </a:ext>
                  </a:extLst>
                </a:gridCol>
                <a:gridCol w="608728">
                  <a:extLst>
                    <a:ext uri="{9D8B030D-6E8A-4147-A177-3AD203B41FA5}">
                      <a16:colId xmlns:a16="http://schemas.microsoft.com/office/drawing/2014/main" val="3213972727"/>
                    </a:ext>
                  </a:extLst>
                </a:gridCol>
                <a:gridCol w="1279672">
                  <a:extLst>
                    <a:ext uri="{9D8B030D-6E8A-4147-A177-3AD203B41FA5}">
                      <a16:colId xmlns:a16="http://schemas.microsoft.com/office/drawing/2014/main" val="1639179411"/>
                    </a:ext>
                  </a:extLst>
                </a:gridCol>
                <a:gridCol w="569927">
                  <a:extLst>
                    <a:ext uri="{9D8B030D-6E8A-4147-A177-3AD203B41FA5}">
                      <a16:colId xmlns:a16="http://schemas.microsoft.com/office/drawing/2014/main" val="1630891213"/>
                    </a:ext>
                  </a:extLst>
                </a:gridCol>
                <a:gridCol w="609600">
                  <a:extLst>
                    <a:ext uri="{9D8B030D-6E8A-4147-A177-3AD203B41FA5}">
                      <a16:colId xmlns:a16="http://schemas.microsoft.com/office/drawing/2014/main" val="1486582542"/>
                    </a:ext>
                  </a:extLst>
                </a:gridCol>
                <a:gridCol w="1338470">
                  <a:extLst>
                    <a:ext uri="{9D8B030D-6E8A-4147-A177-3AD203B41FA5}">
                      <a16:colId xmlns:a16="http://schemas.microsoft.com/office/drawing/2014/main" val="351273398"/>
                    </a:ext>
                  </a:extLst>
                </a:gridCol>
                <a:gridCol w="3299529">
                  <a:extLst>
                    <a:ext uri="{9D8B030D-6E8A-4147-A177-3AD203B41FA5}">
                      <a16:colId xmlns:a16="http://schemas.microsoft.com/office/drawing/2014/main" val="1828234709"/>
                    </a:ext>
                  </a:extLst>
                </a:gridCol>
              </a:tblGrid>
              <a:tr h="1034202">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List all </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Projects</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IGF (GHc)</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GOG (GHc)</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DACF-RFG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Other Donor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Total Budget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Justification- What do you intend to achieve with the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programmes</a:t>
                      </a:r>
                      <a:r>
                        <a:rPr lang="en-US" sz="1400" b="1" kern="100" dirty="0">
                          <a:effectLst/>
                          <a:latin typeface="Arial" panose="020B0604020202020204" pitchFamily="34" charset="0"/>
                          <a:ea typeface="Calibri" panose="020F0502020204030204" pitchFamily="34" charset="0"/>
                          <a:cs typeface="Arial" panose="020B0604020202020204" pitchFamily="34" charset="0"/>
                        </a:rPr>
                        <a:t>/projects and how does this link to your objectives?</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398984"/>
                  </a:ext>
                </a:extLst>
              </a:tr>
              <a:tr h="1155772">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Drill and mechanize  16 No. borehole with high rise concrete stand with 2500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litres</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watertank</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Kokormu</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School,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Adenye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Akokua</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Akwaani</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Budu</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Behenease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Ata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krom</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Bewase</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2,116,260.29</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2,116,260.29</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Access to portable water improved in rural communities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98640"/>
                  </a:ext>
                </a:extLst>
              </a:tr>
              <a:tr h="762177">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Drill and mechanize  8 No. borehole with high rise concrete stand with 2500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litres</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watertank</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1,000,354.92</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1,000,354.92</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Access to portable water improved in rural communities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0498909"/>
                  </a:ext>
                </a:extLst>
              </a:tr>
              <a:tr h="564216">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24 hour economic market (Lockable stores)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Adawso</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7,172,045.68</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7,172,045.68</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Local business enterprise promoted for local economic development</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8221431"/>
                  </a:ext>
                </a:extLst>
              </a:tr>
              <a:tr h="564216">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Complete the payment for construction of Market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Nyamebekyere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882,916.75</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882,916.75</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Local business enterprise promoted for local economic development</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1980293"/>
                  </a:ext>
                </a:extLst>
              </a:tr>
              <a:tr h="786093">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and furnish of 2 No. 2-unit KG Block with office and store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Apasare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Pantoase</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400" kern="100" dirty="0">
                        <a:effectLst/>
                        <a:latin typeface="Arial" panose="020B060402020202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400" kern="100" dirty="0">
                        <a:effectLst/>
                        <a:latin typeface="Arial" panose="020B060402020202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1,864,363.80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1,864,363.00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Provide conducive educational infrastructure to improve learning at all levels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2028655"/>
                  </a:ext>
                </a:extLst>
              </a:tr>
              <a:tr h="547857">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Sub total</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12,153,024.69</a:t>
                      </a:r>
                    </a:p>
                  </a:txBody>
                  <a:tcPr marL="7695" marR="7695" marT="1399"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1"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12,153,024.69</a:t>
                      </a:r>
                    </a:p>
                    <a:p>
                      <a:pPr marL="0" marR="0">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425159"/>
                  </a:ext>
                </a:extLst>
              </a:tr>
            </a:tbl>
          </a:graphicData>
        </a:graphic>
      </p:graphicFrame>
      <p:sp>
        <p:nvSpPr>
          <p:cNvPr id="5" name="Slide Number Placeholder 4">
            <a:extLst>
              <a:ext uri="{FF2B5EF4-FFF2-40B4-BE49-F238E27FC236}">
                <a16:creationId xmlns:a16="http://schemas.microsoft.com/office/drawing/2014/main" id="{273B6FEB-FA8C-4B00-B370-E49B8AEE5FFA}"/>
              </a:ext>
            </a:extLst>
          </p:cNvPr>
          <p:cNvSpPr>
            <a:spLocks noGrp="1"/>
          </p:cNvSpPr>
          <p:nvPr>
            <p:ph type="sldNum" sz="quarter" idx="12"/>
          </p:nvPr>
        </p:nvSpPr>
        <p:spPr>
          <a:xfrm>
            <a:off x="5932834" y="6517385"/>
            <a:ext cx="764215" cy="365125"/>
          </a:xfrm>
        </p:spPr>
        <p:txBody>
          <a:bodyPr/>
          <a:lstStyle/>
          <a:p>
            <a:fld id="{15533715-2A87-4479-A9FC-0DA0C558CFE2}" type="slidenum">
              <a:rPr lang="en-US" smtClean="0"/>
              <a:t>39</a:t>
            </a:fld>
            <a:endParaRPr lang="en-US" dirty="0"/>
          </a:p>
        </p:txBody>
      </p:sp>
    </p:spTree>
    <p:extLst>
      <p:ext uri="{BB962C8B-B14F-4D97-AF65-F5344CB8AC3E}">
        <p14:creationId xmlns:p14="http://schemas.microsoft.com/office/powerpoint/2010/main" val="1609565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90E06C-C111-46D9-AF3A-D661E5251C6C}"/>
              </a:ext>
            </a:extLst>
          </p:cNvPr>
          <p:cNvPicPr>
            <a:picLocks noChangeAspect="1"/>
          </p:cNvPicPr>
          <p:nvPr/>
        </p:nvPicPr>
        <p:blipFill>
          <a:blip r:embed="rId2"/>
          <a:stretch>
            <a:fillRect/>
          </a:stretch>
        </p:blipFill>
        <p:spPr>
          <a:xfrm>
            <a:off x="11039061" y="6187570"/>
            <a:ext cx="879485" cy="670429"/>
          </a:xfrm>
          <a:prstGeom prst="rect">
            <a:avLst/>
          </a:prstGeom>
        </p:spPr>
      </p:pic>
      <p:sp>
        <p:nvSpPr>
          <p:cNvPr id="9" name="TextBox 8">
            <a:extLst>
              <a:ext uri="{FF2B5EF4-FFF2-40B4-BE49-F238E27FC236}">
                <a16:creationId xmlns:a16="http://schemas.microsoft.com/office/drawing/2014/main" id="{00374928-AED0-4506-943A-6AAE168CA9D6}"/>
              </a:ext>
            </a:extLst>
          </p:cNvPr>
          <p:cNvSpPr txBox="1"/>
          <p:nvPr/>
        </p:nvSpPr>
        <p:spPr>
          <a:xfrm>
            <a:off x="1364975" y="0"/>
            <a:ext cx="9356034" cy="400110"/>
          </a:xfrm>
          <a:prstGeom prst="rect">
            <a:avLst/>
          </a:prstGeom>
          <a:noFill/>
        </p:spPr>
        <p:txBody>
          <a:bodyPr wrap="square">
            <a:spAutoFit/>
          </a:bodyPr>
          <a:lstStyle/>
          <a:p>
            <a:pPr algn="ct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CORE FUNCTIONS</a:t>
            </a:r>
            <a:endParaRPr lang="en-US" dirty="0"/>
          </a:p>
        </p:txBody>
      </p:sp>
      <p:sp>
        <p:nvSpPr>
          <p:cNvPr id="13" name="TextBox 12">
            <a:extLst>
              <a:ext uri="{FF2B5EF4-FFF2-40B4-BE49-F238E27FC236}">
                <a16:creationId xmlns:a16="http://schemas.microsoft.com/office/drawing/2014/main" id="{2D764D49-4ECB-4441-95C7-0C38983858B5}"/>
              </a:ext>
            </a:extLst>
          </p:cNvPr>
          <p:cNvSpPr txBox="1"/>
          <p:nvPr/>
        </p:nvSpPr>
        <p:spPr>
          <a:xfrm>
            <a:off x="450574" y="200055"/>
            <a:ext cx="11741426" cy="6298263"/>
          </a:xfrm>
          <a:prstGeom prst="rect">
            <a:avLst/>
          </a:prstGeom>
          <a:noFill/>
        </p:spPr>
        <p:txBody>
          <a:bodyPr wrap="square">
            <a:spAutoFit/>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core functions of the Assembly as stated in Section 12 of the Local Governance Act 936, 2016 include exercising executive, deliberative and legislative functions. Specifically</a:t>
            </a:r>
          </a:p>
          <a:p>
            <a:pPr marL="285750" marR="0" lvl="0" indent="-285750" algn="ctr" defTabSz="914400" rtl="0" eaLnBrk="1" fontAlgn="auto" latinLnBrk="0" hangingPunct="1">
              <a:lnSpc>
                <a:spcPct val="115000"/>
              </a:lnSpc>
              <a:spcBef>
                <a:spcPts val="0"/>
              </a:spcBef>
              <a:spcAft>
                <a:spcPts val="800"/>
              </a:spcAft>
              <a:buClrTx/>
              <a:buSzTx/>
              <a:buFont typeface="Wingdings" panose="05000000000000000000" pitchFamily="2" charset="2"/>
              <a:buChar char="ü"/>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Initiate and prepare district development plans and settlement structure plans in the manner prescribed by the  Commission.</a:t>
            </a:r>
          </a:p>
          <a:p>
            <a:pPr marL="342900" marR="0" lvl="0" indent="-342900" algn="l" defTabSz="914400" rtl="0" eaLnBrk="1" fontAlgn="auto" latinLnBrk="0" hangingPunct="1">
              <a:lnSpc>
                <a:spcPct val="115000"/>
              </a:lnSpc>
              <a:spcBef>
                <a:spcPts val="0"/>
              </a:spcBef>
              <a:spcAft>
                <a:spcPts val="800"/>
              </a:spcAft>
              <a:buClrTx/>
              <a:buSzTx/>
              <a:buFont typeface="Wingdings" panose="05000000000000000000" pitchFamily="2" charset="2"/>
              <a:buChar char=""/>
              <a:tabLst>
                <a:tab pos="457200" algn="l"/>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Ensure that the district development plans and the settlement structure plans are prepared with the full participation of the local community;</a:t>
            </a:r>
          </a:p>
          <a:p>
            <a:pPr marL="342900" marR="0" lvl="0" indent="-342900" algn="l" defTabSz="914400" rtl="0" eaLnBrk="1" fontAlgn="auto" latinLnBrk="0" hangingPunct="1">
              <a:lnSpc>
                <a:spcPct val="115000"/>
              </a:lnSpc>
              <a:spcBef>
                <a:spcPts val="0"/>
              </a:spcBef>
              <a:spcAft>
                <a:spcPts val="800"/>
              </a:spcAft>
              <a:buClrTx/>
              <a:buSzTx/>
              <a:buFont typeface="Wingdings" panose="05000000000000000000" pitchFamily="2" charset="2"/>
              <a:buChar char=""/>
              <a:tabLst>
                <a:tab pos="457200" algn="l"/>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Carry out studies on </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600" b="0" i="0" u="none" strike="noStrike" kern="1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a:t>
            </a: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development planning matters in the district that include studies on economic, social, spatial,</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environmental, sectorial and human settlement issues and policies.</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(ii) the mobilization of human and physical resources for development in the district</a:t>
            </a:r>
          </a:p>
          <a:p>
            <a:pPr marL="342900" marR="0" lvl="0" indent="-342900" algn="l" defTabSz="914400" rtl="0" eaLnBrk="1" fontAlgn="auto" latinLnBrk="0" hangingPunct="1">
              <a:lnSpc>
                <a:spcPct val="115000"/>
              </a:lnSpc>
              <a:spcBef>
                <a:spcPts val="0"/>
              </a:spcBef>
              <a:spcAft>
                <a:spcPts val="800"/>
              </a:spcAft>
              <a:buClrTx/>
              <a:buSzTx/>
              <a:buFont typeface="Wingdings" panose="05000000000000000000" pitchFamily="2" charset="2"/>
              <a:buChar char=""/>
              <a:tabLst>
                <a:tab pos="457200" algn="l"/>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Initiate and co-ordinate the process to plan </a:t>
            </a:r>
            <a:r>
              <a:rPr kumimoji="0" lang="en-US" sz="1600" b="0" i="0" u="none" strike="noStrike" kern="1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programmes</a:t>
            </a: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budget and implement a district development plan, </a:t>
            </a:r>
            <a:r>
              <a:rPr kumimoji="0" lang="en-US" sz="1600" b="0" i="0" u="none" strike="noStrike" kern="1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programme</a:t>
            </a: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or project;</a:t>
            </a:r>
          </a:p>
          <a:p>
            <a:pPr marL="342900" marR="0" lvl="0" indent="-342900" algn="l" defTabSz="914400" rtl="0" eaLnBrk="1" fontAlgn="auto" latinLnBrk="0" hangingPunct="1">
              <a:lnSpc>
                <a:spcPct val="115000"/>
              </a:lnSpc>
              <a:spcBef>
                <a:spcPts val="0"/>
              </a:spcBef>
              <a:spcAft>
                <a:spcPts val="800"/>
              </a:spcAft>
              <a:buClrTx/>
              <a:buSzTx/>
              <a:buFont typeface="Wingdings" panose="05000000000000000000" pitchFamily="2" charset="2"/>
              <a:buChar char=""/>
              <a:tabLst>
                <a:tab pos="457200" algn="l"/>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Provide the Commission with the data and information that the Commission may require</a:t>
            </a:r>
          </a:p>
          <a:p>
            <a:pPr marL="342900" marR="0" lvl="0" indent="-342900" algn="l" defTabSz="914400" rtl="0" eaLnBrk="1" fontAlgn="auto" latinLnBrk="0" hangingPunct="1">
              <a:lnSpc>
                <a:spcPct val="115000"/>
              </a:lnSpc>
              <a:spcBef>
                <a:spcPts val="0"/>
              </a:spcBef>
              <a:spcAft>
                <a:spcPts val="800"/>
              </a:spcAft>
              <a:buClrTx/>
              <a:buSzTx/>
              <a:buFont typeface="Wingdings" panose="05000000000000000000" pitchFamily="2" charset="2"/>
              <a:buChar char=""/>
              <a:tabLst>
                <a:tab pos="457200" algn="l"/>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Monitor and evaluate the development policies, </a:t>
            </a:r>
            <a:r>
              <a:rPr kumimoji="0" lang="en-US" sz="1600" b="0" i="0" u="none" strike="noStrike" kern="1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programmes</a:t>
            </a: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and projects in the district.</a:t>
            </a:r>
          </a:p>
          <a:p>
            <a:pPr marL="342900" marR="0" lvl="0" indent="-342900" algn="l" defTabSz="914400" rtl="0" eaLnBrk="1" fontAlgn="auto" latinLnBrk="0" hangingPunct="1">
              <a:lnSpc>
                <a:spcPct val="115000"/>
              </a:lnSpc>
              <a:spcBef>
                <a:spcPts val="0"/>
              </a:spcBef>
              <a:spcAft>
                <a:spcPts val="800"/>
              </a:spcAft>
              <a:buClrTx/>
              <a:buSzTx/>
              <a:buFont typeface="Wingdings" panose="05000000000000000000" pitchFamily="2" charset="2"/>
              <a:buChar char=""/>
              <a:tabLst>
                <a:tab pos="457200" algn="l"/>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Synthesize the policy proposals on development planning in the district into a comprehensive framework for the economic, social and spatial development of the district including human settlements and ensure that the policy proposals and projects are in conformity with the principles of sound environmental management</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Integrate and ensure that sector and spatial policies, plans, </a:t>
            </a:r>
            <a:r>
              <a:rPr kumimoji="0" lang="en-US" sz="1600" b="0" i="0" u="none" strike="noStrike" kern="1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programmes</a:t>
            </a: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and projects of the district are compatible with each other and with national development objectives issued by the Commission</a:t>
            </a:r>
            <a:endParaRPr lang="en-US" sz="1600" dirty="0"/>
          </a:p>
        </p:txBody>
      </p:sp>
      <p:sp>
        <p:nvSpPr>
          <p:cNvPr id="2" name="Slide Number Placeholder 1">
            <a:extLst>
              <a:ext uri="{FF2B5EF4-FFF2-40B4-BE49-F238E27FC236}">
                <a16:creationId xmlns:a16="http://schemas.microsoft.com/office/drawing/2014/main" id="{7ED13368-FFB6-4268-9B90-2BE6D8F01DFB}"/>
              </a:ext>
            </a:extLst>
          </p:cNvPr>
          <p:cNvSpPr>
            <a:spLocks noGrp="1"/>
          </p:cNvSpPr>
          <p:nvPr>
            <p:ph type="sldNum" sz="quarter" idx="12"/>
          </p:nvPr>
        </p:nvSpPr>
        <p:spPr>
          <a:xfrm>
            <a:off x="6321287" y="6313033"/>
            <a:ext cx="764215" cy="365125"/>
          </a:xfrm>
        </p:spPr>
        <p:txBody>
          <a:bodyPr/>
          <a:lstStyle/>
          <a:p>
            <a:fld id="{15533715-2A87-4479-A9FC-0DA0C558CFE2}" type="slidenum">
              <a:rPr lang="en-US" smtClean="0"/>
              <a:t>4</a:t>
            </a:fld>
            <a:endParaRPr lang="en-US" dirty="0"/>
          </a:p>
        </p:txBody>
      </p:sp>
    </p:spTree>
    <p:extLst>
      <p:ext uri="{BB962C8B-B14F-4D97-AF65-F5344CB8AC3E}">
        <p14:creationId xmlns:p14="http://schemas.microsoft.com/office/powerpoint/2010/main" val="2052956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80911"/>
          <a:ext cx="8607188" cy="323889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8097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nSpc>
                          <a:spcPct val="115000"/>
                        </a:lnSpc>
                        <a:spcBef>
                          <a:spcPts val="0"/>
                        </a:spcBef>
                        <a:spcAft>
                          <a:spcPts val="800"/>
                        </a:spcAft>
                      </a:pPr>
                      <a:r>
                        <a:rPr lang="en-US" sz="2000" b="1" kern="100" dirty="0">
                          <a:effectLst/>
                          <a:latin typeface="Calibri" panose="020F0502020204030204" pitchFamily="34" charset="0"/>
                          <a:ea typeface="Calibri" panose="020F0502020204030204" pitchFamily="34" charset="0"/>
                          <a:cs typeface="Times New Roman" panose="02020603050405020304" pitchFamily="18" charset="0"/>
                        </a:rPr>
                        <a:t>Key Projects For 2026 and Corresponding Cost and Justification</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05869">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202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89423">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1359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Table 2">
            <a:extLst>
              <a:ext uri="{FF2B5EF4-FFF2-40B4-BE49-F238E27FC236}">
                <a16:creationId xmlns:a16="http://schemas.microsoft.com/office/drawing/2014/main" id="{41AABB45-24DD-43E7-80B7-21D21A0825B4}"/>
              </a:ext>
            </a:extLst>
          </p:cNvPr>
          <p:cNvGraphicFramePr>
            <a:graphicFrameLocks noGrp="1"/>
          </p:cNvGraphicFramePr>
          <p:nvPr>
            <p:extLst>
              <p:ext uri="{D42A27DB-BD31-4B8C-83A1-F6EECF244321}">
                <p14:modId xmlns:p14="http://schemas.microsoft.com/office/powerpoint/2010/main" val="3730036852"/>
              </p:ext>
            </p:extLst>
          </p:nvPr>
        </p:nvGraphicFramePr>
        <p:xfrm>
          <a:off x="159289" y="424147"/>
          <a:ext cx="11741162" cy="5675822"/>
        </p:xfrm>
        <a:graphic>
          <a:graphicData uri="http://schemas.openxmlformats.org/drawingml/2006/table">
            <a:tbl>
              <a:tblPr firstRow="1" firstCol="1" bandRow="1"/>
              <a:tblGrid>
                <a:gridCol w="3184146">
                  <a:extLst>
                    <a:ext uri="{9D8B030D-6E8A-4147-A177-3AD203B41FA5}">
                      <a16:colId xmlns:a16="http://schemas.microsoft.com/office/drawing/2014/main" val="2527931734"/>
                    </a:ext>
                  </a:extLst>
                </a:gridCol>
                <a:gridCol w="648305">
                  <a:extLst>
                    <a:ext uri="{9D8B030D-6E8A-4147-A177-3AD203B41FA5}">
                      <a16:colId xmlns:a16="http://schemas.microsoft.com/office/drawing/2014/main" val="4244032609"/>
                    </a:ext>
                  </a:extLst>
                </a:gridCol>
                <a:gridCol w="682265">
                  <a:extLst>
                    <a:ext uri="{9D8B030D-6E8A-4147-A177-3AD203B41FA5}">
                      <a16:colId xmlns:a16="http://schemas.microsoft.com/office/drawing/2014/main" val="3213972727"/>
                    </a:ext>
                  </a:extLst>
                </a:gridCol>
                <a:gridCol w="1408282">
                  <a:extLst>
                    <a:ext uri="{9D8B030D-6E8A-4147-A177-3AD203B41FA5}">
                      <a16:colId xmlns:a16="http://schemas.microsoft.com/office/drawing/2014/main" val="1639179411"/>
                    </a:ext>
                  </a:extLst>
                </a:gridCol>
                <a:gridCol w="819524">
                  <a:extLst>
                    <a:ext uri="{9D8B030D-6E8A-4147-A177-3AD203B41FA5}">
                      <a16:colId xmlns:a16="http://schemas.microsoft.com/office/drawing/2014/main" val="1630891213"/>
                    </a:ext>
                  </a:extLst>
                </a:gridCol>
                <a:gridCol w="546494">
                  <a:extLst>
                    <a:ext uri="{9D8B030D-6E8A-4147-A177-3AD203B41FA5}">
                      <a16:colId xmlns:a16="http://schemas.microsoft.com/office/drawing/2014/main" val="1486582542"/>
                    </a:ext>
                  </a:extLst>
                </a:gridCol>
                <a:gridCol w="1792703">
                  <a:extLst>
                    <a:ext uri="{9D8B030D-6E8A-4147-A177-3AD203B41FA5}">
                      <a16:colId xmlns:a16="http://schemas.microsoft.com/office/drawing/2014/main" val="351273398"/>
                    </a:ext>
                  </a:extLst>
                </a:gridCol>
                <a:gridCol w="2659443">
                  <a:extLst>
                    <a:ext uri="{9D8B030D-6E8A-4147-A177-3AD203B41FA5}">
                      <a16:colId xmlns:a16="http://schemas.microsoft.com/office/drawing/2014/main" val="1828234709"/>
                    </a:ext>
                  </a:extLst>
                </a:gridCol>
              </a:tblGrid>
              <a:tr h="1534836">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List all </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Projects</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IGF (GHc)</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a:effectLst/>
                          <a:latin typeface="Arial" panose="020B0604020202020204" pitchFamily="34" charset="0"/>
                          <a:ea typeface="Calibri" panose="020F0502020204030204" pitchFamily="34" charset="0"/>
                          <a:cs typeface="Arial" panose="020B0604020202020204" pitchFamily="34" charset="0"/>
                        </a:rPr>
                        <a:t>GOG (GHc)</a:t>
                      </a: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DACF-RFG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Other Donor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Total Budget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Justification- What do you intend to achieve with the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programmes</a:t>
                      </a:r>
                      <a:r>
                        <a:rPr lang="en-US" sz="1400" b="1" kern="100" dirty="0">
                          <a:effectLst/>
                          <a:latin typeface="Arial" panose="020B0604020202020204" pitchFamily="34" charset="0"/>
                          <a:ea typeface="Calibri" panose="020F0502020204030204" pitchFamily="34" charset="0"/>
                          <a:cs typeface="Arial" panose="020B0604020202020204" pitchFamily="34" charset="0"/>
                        </a:rPr>
                        <a:t>/projects and how does this link to your objectives?</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398984"/>
                  </a:ext>
                </a:extLst>
              </a:tr>
              <a:tr h="528307">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Larteh</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M/A JHS with all ancillary facility(MP)</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600,000.00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600,000.00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 Provide conducive educational infrastructure to improve learning at all levels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0498909"/>
                  </a:ext>
                </a:extLst>
              </a:tr>
              <a:tr h="1967990">
                <a:tc>
                  <a:txBody>
                    <a:bodyPr/>
                    <a:lstStyle/>
                    <a:p>
                      <a:pPr marL="0" marR="0">
                        <a:lnSpc>
                          <a:spcPct val="115000"/>
                        </a:lnSpc>
                        <a:spcBef>
                          <a:spcPts val="0"/>
                        </a:spcBef>
                        <a:spcAft>
                          <a:spcPts val="80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Repair and maintain  15 No.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boleholes</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Saforo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kwamoso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quarters, Addo Nkwanta,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Obom</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Mampong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Nkanta</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Sokore</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Adawso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zongo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Adawso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Attakro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Ntatiaman</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Otareso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Ankwani</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Pakro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junction, Tetteh Kofi,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Teiko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Gbolo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kofi</a:t>
                      </a:r>
                      <a:endPar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357,557.98</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357,557.98</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Access to portable water improved in rural communities </a:t>
                      </a:r>
                    </a:p>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129030"/>
                  </a:ext>
                </a:extLst>
              </a:tr>
              <a:tr h="911120">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1 No. JHS block with all ancillary facilities-</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Osabene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(MP)</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600,000.00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a:effectLst/>
                          <a:latin typeface="Arial" panose="020B0604020202020204" pitchFamily="34" charset="0"/>
                          <a:ea typeface="Calibri" panose="020F0502020204030204" pitchFamily="34" charset="0"/>
                          <a:cs typeface="Arial" panose="020B0604020202020204" pitchFamily="34" charset="0"/>
                        </a:rPr>
                        <a:t>600,000.00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Provide conducive educational infrastructure to improve learning at all levels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1980293"/>
                  </a:ext>
                </a:extLst>
              </a:tr>
              <a:tr h="544135">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Sub total</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kern="100" dirty="0">
                        <a:effectLst/>
                        <a:latin typeface="Arial" panose="020B060402020202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600" kern="100">
                        <a:effectLst/>
                        <a:latin typeface="Arial" panose="020B060402020202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1,557,557.98</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600" b="1" kern="100" dirty="0">
                        <a:effectLst/>
                        <a:latin typeface="Arial" panose="020B060402020202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600" b="1" kern="100" dirty="0">
                        <a:effectLst/>
                        <a:latin typeface="Arial" panose="020B060402020202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1,557,557.98</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600" b="1"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0869034"/>
                  </a:ext>
                </a:extLst>
              </a:tr>
            </a:tbl>
          </a:graphicData>
        </a:graphic>
      </p:graphicFrame>
      <p:sp>
        <p:nvSpPr>
          <p:cNvPr id="5" name="Slide Number Placeholder 4">
            <a:extLst>
              <a:ext uri="{FF2B5EF4-FFF2-40B4-BE49-F238E27FC236}">
                <a16:creationId xmlns:a16="http://schemas.microsoft.com/office/drawing/2014/main" id="{61B552FA-67B0-40A0-ADAB-514306E97469}"/>
              </a:ext>
            </a:extLst>
          </p:cNvPr>
          <p:cNvSpPr>
            <a:spLocks noGrp="1"/>
          </p:cNvSpPr>
          <p:nvPr>
            <p:ph type="sldNum" sz="quarter" idx="12"/>
          </p:nvPr>
        </p:nvSpPr>
        <p:spPr>
          <a:xfrm>
            <a:off x="5832829" y="6517385"/>
            <a:ext cx="764215" cy="365125"/>
          </a:xfrm>
        </p:spPr>
        <p:txBody>
          <a:bodyPr/>
          <a:lstStyle/>
          <a:p>
            <a:fld id="{15533715-2A87-4479-A9FC-0DA0C558CFE2}" type="slidenum">
              <a:rPr lang="en-US" smtClean="0"/>
              <a:t>40</a:t>
            </a:fld>
            <a:endParaRPr lang="en-US" dirty="0"/>
          </a:p>
        </p:txBody>
      </p:sp>
    </p:spTree>
    <p:extLst>
      <p:ext uri="{BB962C8B-B14F-4D97-AF65-F5344CB8AC3E}">
        <p14:creationId xmlns:p14="http://schemas.microsoft.com/office/powerpoint/2010/main" val="7976896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409463988"/>
              </p:ext>
            </p:extLst>
          </p:nvPr>
        </p:nvGraphicFramePr>
        <p:xfrm>
          <a:off x="2681597" y="80911"/>
          <a:ext cx="8607188" cy="323889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8097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a:lnSpc>
                          <a:spcPct val="115000"/>
                        </a:lnSpc>
                        <a:spcBef>
                          <a:spcPts val="0"/>
                        </a:spcBef>
                        <a:spcAft>
                          <a:spcPts val="800"/>
                        </a:spcAft>
                      </a:pP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05869">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202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89423">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1359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Table 2">
            <a:extLst>
              <a:ext uri="{FF2B5EF4-FFF2-40B4-BE49-F238E27FC236}">
                <a16:creationId xmlns:a16="http://schemas.microsoft.com/office/drawing/2014/main" id="{41AABB45-24DD-43E7-80B7-21D21A0825B4}"/>
              </a:ext>
            </a:extLst>
          </p:cNvPr>
          <p:cNvGraphicFramePr>
            <a:graphicFrameLocks noGrp="1"/>
          </p:cNvGraphicFramePr>
          <p:nvPr>
            <p:extLst>
              <p:ext uri="{D42A27DB-BD31-4B8C-83A1-F6EECF244321}">
                <p14:modId xmlns:p14="http://schemas.microsoft.com/office/powerpoint/2010/main" val="3978218264"/>
              </p:ext>
            </p:extLst>
          </p:nvPr>
        </p:nvGraphicFramePr>
        <p:xfrm>
          <a:off x="159289" y="80912"/>
          <a:ext cx="11423112" cy="6525401"/>
        </p:xfrm>
        <a:graphic>
          <a:graphicData uri="http://schemas.openxmlformats.org/drawingml/2006/table">
            <a:tbl>
              <a:tblPr firstRow="1" firstCol="1" bandRow="1"/>
              <a:tblGrid>
                <a:gridCol w="2890411">
                  <a:extLst>
                    <a:ext uri="{9D8B030D-6E8A-4147-A177-3AD203B41FA5}">
                      <a16:colId xmlns:a16="http://schemas.microsoft.com/office/drawing/2014/main" val="2527931734"/>
                    </a:ext>
                  </a:extLst>
                </a:gridCol>
                <a:gridCol w="1006427">
                  <a:extLst>
                    <a:ext uri="{9D8B030D-6E8A-4147-A177-3AD203B41FA5}">
                      <a16:colId xmlns:a16="http://schemas.microsoft.com/office/drawing/2014/main" val="4244032609"/>
                    </a:ext>
                  </a:extLst>
                </a:gridCol>
                <a:gridCol w="519197">
                  <a:extLst>
                    <a:ext uri="{9D8B030D-6E8A-4147-A177-3AD203B41FA5}">
                      <a16:colId xmlns:a16="http://schemas.microsoft.com/office/drawing/2014/main" val="3213972727"/>
                    </a:ext>
                  </a:extLst>
                </a:gridCol>
                <a:gridCol w="1066588">
                  <a:extLst>
                    <a:ext uri="{9D8B030D-6E8A-4147-A177-3AD203B41FA5}">
                      <a16:colId xmlns:a16="http://schemas.microsoft.com/office/drawing/2014/main" val="1639179411"/>
                    </a:ext>
                  </a:extLst>
                </a:gridCol>
                <a:gridCol w="1093591">
                  <a:extLst>
                    <a:ext uri="{9D8B030D-6E8A-4147-A177-3AD203B41FA5}">
                      <a16:colId xmlns:a16="http://schemas.microsoft.com/office/drawing/2014/main" val="1630891213"/>
                    </a:ext>
                  </a:extLst>
                </a:gridCol>
                <a:gridCol w="529904">
                  <a:extLst>
                    <a:ext uri="{9D8B030D-6E8A-4147-A177-3AD203B41FA5}">
                      <a16:colId xmlns:a16="http://schemas.microsoft.com/office/drawing/2014/main" val="1486582542"/>
                    </a:ext>
                  </a:extLst>
                </a:gridCol>
                <a:gridCol w="1738282">
                  <a:extLst>
                    <a:ext uri="{9D8B030D-6E8A-4147-A177-3AD203B41FA5}">
                      <a16:colId xmlns:a16="http://schemas.microsoft.com/office/drawing/2014/main" val="351273398"/>
                    </a:ext>
                  </a:extLst>
                </a:gridCol>
                <a:gridCol w="2578712">
                  <a:extLst>
                    <a:ext uri="{9D8B030D-6E8A-4147-A177-3AD203B41FA5}">
                      <a16:colId xmlns:a16="http://schemas.microsoft.com/office/drawing/2014/main" val="1828234709"/>
                    </a:ext>
                  </a:extLst>
                </a:gridCol>
              </a:tblGrid>
              <a:tr h="1188903">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List all </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Projects</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IGF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GOG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DACF-RFG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Other Donor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Total Budget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Justification- What do you intend to achieve with the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programmes</a:t>
                      </a:r>
                      <a:r>
                        <a:rPr lang="en-US" sz="1400" b="1" kern="100" dirty="0">
                          <a:effectLst/>
                          <a:latin typeface="Arial" panose="020B0604020202020204" pitchFamily="34" charset="0"/>
                          <a:ea typeface="Calibri" panose="020F0502020204030204" pitchFamily="34" charset="0"/>
                          <a:cs typeface="Arial" panose="020B0604020202020204" pitchFamily="34" charset="0"/>
                        </a:rPr>
                        <a:t>/projects and how does this link to your objectives?</a:t>
                      </a: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398984"/>
                  </a:ext>
                </a:extLst>
              </a:tr>
              <a:tr h="805670">
                <a:tc>
                  <a:txBody>
                    <a:bodyPr/>
                    <a:lstStyle/>
                    <a:p>
                      <a:pPr marL="0" marR="0">
                        <a:lnSpc>
                          <a:spcPct val="115000"/>
                        </a:lnSpc>
                        <a:spcBef>
                          <a:spcPts val="0"/>
                        </a:spcBef>
                        <a:spcAft>
                          <a:spcPts val="80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Procure  800 No. mono desk for JHS</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920,984.23</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0" kern="10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0" kern="10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920,984.23</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Good learning environment created</a:t>
                      </a:r>
                    </a:p>
                    <a:p>
                      <a:pPr marL="0" marR="0">
                        <a:lnSpc>
                          <a:spcPct val="115000"/>
                        </a:lnSpc>
                        <a:spcBef>
                          <a:spcPts val="0"/>
                        </a:spcBef>
                        <a:spcAft>
                          <a:spcPts val="800"/>
                        </a:spcAft>
                      </a:pPr>
                      <a:endParaRPr lang="en-US" sz="1400" b="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9062294"/>
                  </a:ext>
                </a:extLst>
              </a:tr>
              <a:tr h="805670">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toilet facility –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Kyiriahantan</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and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Ewurede</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 MP)</a:t>
                      </a:r>
                    </a:p>
                    <a:p>
                      <a:pPr marL="0" marR="0">
                        <a:lnSpc>
                          <a:spcPct val="115000"/>
                        </a:lnSpc>
                        <a:spcBef>
                          <a:spcPts val="0"/>
                        </a:spcBef>
                        <a:spcAft>
                          <a:spcPts val="800"/>
                        </a:spcAft>
                      </a:pPr>
                      <a:endPar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405,000.00</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0" kern="10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405,000.00</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b="0" kern="100" dirty="0">
                          <a:effectLst/>
                          <a:latin typeface="Arial" panose="020B0604020202020204" pitchFamily="34" charset="0"/>
                          <a:ea typeface="Calibri" panose="020F0502020204030204" pitchFamily="34" charset="0"/>
                          <a:cs typeface="Arial" panose="020B0604020202020204" pitchFamily="34" charset="0"/>
                        </a:rPr>
                        <a:t>Sanitation improved</a:t>
                      </a:r>
                    </a:p>
                    <a:p>
                      <a:pPr marL="0" marR="0">
                        <a:lnSpc>
                          <a:spcPct val="115000"/>
                        </a:lnSpc>
                        <a:spcBef>
                          <a:spcPts val="0"/>
                        </a:spcBef>
                        <a:spcAft>
                          <a:spcPts val="800"/>
                        </a:spcAft>
                      </a:pPr>
                      <a:endParaRPr lang="en-US" sz="1400" b="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98640"/>
                  </a:ext>
                </a:extLst>
              </a:tr>
              <a:tr h="1046940">
                <a:tc>
                  <a:txBody>
                    <a:bodyPr/>
                    <a:lstStyle/>
                    <a:p>
                      <a:pPr marL="0" marR="0">
                        <a:lnSpc>
                          <a:spcPct val="115000"/>
                        </a:lnSpc>
                        <a:spcBef>
                          <a:spcPts val="0"/>
                        </a:spcBef>
                        <a:spcAft>
                          <a:spcPts val="80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2 No. KG Block with ancillary facilities -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Otareso</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Mangoase</a:t>
                      </a: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(MP)</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1,100,000.00</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1,100,000.00</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b="0" kern="100" dirty="0">
                          <a:effectLst/>
                          <a:latin typeface="Arial" panose="020B0604020202020204" pitchFamily="34" charset="0"/>
                          <a:ea typeface="Calibri" panose="020F0502020204030204" pitchFamily="34" charset="0"/>
                          <a:cs typeface="Arial" panose="020B0604020202020204" pitchFamily="34" charset="0"/>
                        </a:rPr>
                        <a:t>Provide conducive educational infrastructure to improve learning at all levels </a:t>
                      </a:r>
                    </a:p>
                    <a:p>
                      <a:pPr marL="0" marR="0">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0498909"/>
                  </a:ext>
                </a:extLst>
              </a:tr>
              <a:tr h="464495">
                <a:tc>
                  <a:txBody>
                    <a:bodyPr/>
                    <a:lstStyle/>
                    <a:p>
                      <a:pPr marL="0" marR="0">
                        <a:lnSpc>
                          <a:spcPct val="115000"/>
                        </a:lnSpc>
                        <a:spcBef>
                          <a:spcPts val="0"/>
                        </a:spcBef>
                        <a:spcAft>
                          <a:spcPts val="80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Complete and furnish  MCE bungalow</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0" kern="10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35,604.61</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35,604.61</a:t>
                      </a: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0" kern="100" dirty="0">
                          <a:effectLst/>
                          <a:latin typeface="Arial" panose="020B0604020202020204" pitchFamily="34" charset="0"/>
                          <a:ea typeface="Calibri" panose="020F0502020204030204" pitchFamily="34" charset="0"/>
                          <a:cs typeface="Arial" panose="020B0604020202020204" pitchFamily="34" charset="0"/>
                        </a:rPr>
                        <a:t>Key staff </a:t>
                      </a:r>
                      <a:r>
                        <a:rPr lang="en-US" sz="1400" b="0" kern="100" dirty="0" err="1">
                          <a:effectLst/>
                          <a:latin typeface="Arial" panose="020B0604020202020204" pitchFamily="34" charset="0"/>
                          <a:ea typeface="Calibri" panose="020F0502020204030204" pitchFamily="34" charset="0"/>
                          <a:cs typeface="Arial" panose="020B0604020202020204" pitchFamily="34" charset="0"/>
                        </a:rPr>
                        <a:t>accomodated</a:t>
                      </a:r>
                      <a:endParaRPr lang="en-US" sz="1400" b="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2068864"/>
                  </a:ext>
                </a:extLst>
              </a:tr>
              <a:tr h="464495">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Procure  200 No. Octagon tables and Chairs for KG schools</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26,494.89</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 </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26,494.89</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Good learning environment created </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1980293"/>
                  </a:ext>
                </a:extLst>
              </a:tr>
              <a:tr h="464495">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Purchase of 1 No. pick up</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906,270.00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906,270.00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Monitoring and Evaluation system strengthened</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2740940"/>
                  </a:ext>
                </a:extLst>
              </a:tr>
              <a:tr h="597903">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Procure 1800 No. dual desk for public primary schools</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1,921,339.15</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Good learning environment created</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8035270"/>
                  </a:ext>
                </a:extLst>
              </a:tr>
              <a:tr h="597903">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Sub-Total</a:t>
                      </a: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906,270.00</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4,409,422.88</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5,315,692.88</a:t>
                      </a:r>
                    </a:p>
                  </a:txBody>
                  <a:tcPr marL="13970" marR="13970" marT="254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13970" marR="13970" marT="254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8031940"/>
                  </a:ext>
                </a:extLst>
              </a:tr>
            </a:tbl>
          </a:graphicData>
        </a:graphic>
      </p:graphicFrame>
      <p:sp>
        <p:nvSpPr>
          <p:cNvPr id="5" name="Slide Number Placeholder 4">
            <a:extLst>
              <a:ext uri="{FF2B5EF4-FFF2-40B4-BE49-F238E27FC236}">
                <a16:creationId xmlns:a16="http://schemas.microsoft.com/office/drawing/2014/main" id="{61B552FA-67B0-40A0-ADAB-514306E97469}"/>
              </a:ext>
            </a:extLst>
          </p:cNvPr>
          <p:cNvSpPr>
            <a:spLocks noGrp="1"/>
          </p:cNvSpPr>
          <p:nvPr>
            <p:ph type="sldNum" sz="quarter" idx="12"/>
          </p:nvPr>
        </p:nvSpPr>
        <p:spPr>
          <a:xfrm>
            <a:off x="5832829" y="6517385"/>
            <a:ext cx="764215" cy="365125"/>
          </a:xfrm>
        </p:spPr>
        <p:txBody>
          <a:bodyPr/>
          <a:lstStyle/>
          <a:p>
            <a:fld id="{15533715-2A87-4479-A9FC-0DA0C558CFE2}" type="slidenum">
              <a:rPr lang="en-US" smtClean="0"/>
              <a:t>41</a:t>
            </a:fld>
            <a:endParaRPr lang="en-US" dirty="0"/>
          </a:p>
        </p:txBody>
      </p:sp>
    </p:spTree>
    <p:extLst>
      <p:ext uri="{BB962C8B-B14F-4D97-AF65-F5344CB8AC3E}">
        <p14:creationId xmlns:p14="http://schemas.microsoft.com/office/powerpoint/2010/main" val="3914429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Table 2">
            <a:extLst>
              <a:ext uri="{FF2B5EF4-FFF2-40B4-BE49-F238E27FC236}">
                <a16:creationId xmlns:a16="http://schemas.microsoft.com/office/drawing/2014/main" id="{41AABB45-24DD-43E7-80B7-21D21A0825B4}"/>
              </a:ext>
            </a:extLst>
          </p:cNvPr>
          <p:cNvGraphicFramePr>
            <a:graphicFrameLocks noGrp="1"/>
          </p:cNvGraphicFramePr>
          <p:nvPr>
            <p:extLst>
              <p:ext uri="{D42A27DB-BD31-4B8C-83A1-F6EECF244321}">
                <p14:modId xmlns:p14="http://schemas.microsoft.com/office/powerpoint/2010/main" val="1919533220"/>
              </p:ext>
            </p:extLst>
          </p:nvPr>
        </p:nvGraphicFramePr>
        <p:xfrm>
          <a:off x="274093" y="646953"/>
          <a:ext cx="11643813" cy="5937331"/>
        </p:xfrm>
        <a:graphic>
          <a:graphicData uri="http://schemas.openxmlformats.org/drawingml/2006/table">
            <a:tbl>
              <a:tblPr firstRow="1" firstCol="1" bandRow="1"/>
              <a:tblGrid>
                <a:gridCol w="2911559">
                  <a:extLst>
                    <a:ext uri="{9D8B030D-6E8A-4147-A177-3AD203B41FA5}">
                      <a16:colId xmlns:a16="http://schemas.microsoft.com/office/drawing/2014/main" val="2527931734"/>
                    </a:ext>
                  </a:extLst>
                </a:gridCol>
                <a:gridCol w="1061883">
                  <a:extLst>
                    <a:ext uri="{9D8B030D-6E8A-4147-A177-3AD203B41FA5}">
                      <a16:colId xmlns:a16="http://schemas.microsoft.com/office/drawing/2014/main" val="4244032609"/>
                    </a:ext>
                  </a:extLst>
                </a:gridCol>
                <a:gridCol w="486697">
                  <a:extLst>
                    <a:ext uri="{9D8B030D-6E8A-4147-A177-3AD203B41FA5}">
                      <a16:colId xmlns:a16="http://schemas.microsoft.com/office/drawing/2014/main" val="3213972727"/>
                    </a:ext>
                  </a:extLst>
                </a:gridCol>
                <a:gridCol w="1342103">
                  <a:extLst>
                    <a:ext uri="{9D8B030D-6E8A-4147-A177-3AD203B41FA5}">
                      <a16:colId xmlns:a16="http://schemas.microsoft.com/office/drawing/2014/main" val="1639179411"/>
                    </a:ext>
                  </a:extLst>
                </a:gridCol>
                <a:gridCol w="1091381">
                  <a:extLst>
                    <a:ext uri="{9D8B030D-6E8A-4147-A177-3AD203B41FA5}">
                      <a16:colId xmlns:a16="http://schemas.microsoft.com/office/drawing/2014/main" val="1630891213"/>
                    </a:ext>
                  </a:extLst>
                </a:gridCol>
                <a:gridCol w="575187">
                  <a:extLst>
                    <a:ext uri="{9D8B030D-6E8A-4147-A177-3AD203B41FA5}">
                      <a16:colId xmlns:a16="http://schemas.microsoft.com/office/drawing/2014/main" val="1486582542"/>
                    </a:ext>
                  </a:extLst>
                </a:gridCol>
                <a:gridCol w="1356852">
                  <a:extLst>
                    <a:ext uri="{9D8B030D-6E8A-4147-A177-3AD203B41FA5}">
                      <a16:colId xmlns:a16="http://schemas.microsoft.com/office/drawing/2014/main" val="351273398"/>
                    </a:ext>
                  </a:extLst>
                </a:gridCol>
                <a:gridCol w="2818151">
                  <a:extLst>
                    <a:ext uri="{9D8B030D-6E8A-4147-A177-3AD203B41FA5}">
                      <a16:colId xmlns:a16="http://schemas.microsoft.com/office/drawing/2014/main" val="1828234709"/>
                    </a:ext>
                  </a:extLst>
                </a:gridCol>
              </a:tblGrid>
              <a:tr h="738978">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List all </a:t>
                      </a:r>
                    </a:p>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Projects</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IGF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GOG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DACF-RFG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Other Donor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Total Budget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GHc</a:t>
                      </a:r>
                      <a:r>
                        <a:rPr lang="en-US" sz="1400" b="1" kern="100" dirty="0">
                          <a:effectLst/>
                          <a:latin typeface="Arial" panose="020B0604020202020204" pitchFamily="34" charset="0"/>
                          <a:ea typeface="Calibri" panose="020F0502020204030204" pitchFamily="34" charset="0"/>
                          <a:cs typeface="Arial" panose="020B0604020202020204" pitchFamily="34" charset="0"/>
                        </a:rPr>
                        <a:t>)</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Justification- What do you intend to achieve with the </a:t>
                      </a:r>
                      <a:r>
                        <a:rPr lang="en-US" sz="1400" b="1" kern="100" dirty="0" err="1">
                          <a:effectLst/>
                          <a:latin typeface="Arial" panose="020B0604020202020204" pitchFamily="34" charset="0"/>
                          <a:ea typeface="Calibri" panose="020F0502020204030204" pitchFamily="34" charset="0"/>
                          <a:cs typeface="Arial" panose="020B0604020202020204" pitchFamily="34" charset="0"/>
                        </a:rPr>
                        <a:t>programmes</a:t>
                      </a:r>
                      <a:r>
                        <a:rPr lang="en-US" sz="1400" b="1" kern="100" dirty="0">
                          <a:effectLst/>
                          <a:latin typeface="Arial" panose="020B0604020202020204" pitchFamily="34" charset="0"/>
                          <a:ea typeface="Calibri" panose="020F0502020204030204" pitchFamily="34" charset="0"/>
                          <a:cs typeface="Arial" panose="020B0604020202020204" pitchFamily="34" charset="0"/>
                        </a:rPr>
                        <a:t>/projects and how does this link to your objectives?</a:t>
                      </a:r>
                    </a:p>
                  </a:txBody>
                  <a:tcPr marL="11892" marR="11892" marT="31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398984"/>
                  </a:ext>
                </a:extLst>
              </a:tr>
              <a:tr h="207002">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1 No. 6-unit primary classroom block at new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Mangoase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1,000,354.92</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1,000,354.92</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b="0" kern="100" dirty="0">
                          <a:effectLst/>
                          <a:latin typeface="Arial" panose="020B0604020202020204" pitchFamily="34" charset="0"/>
                          <a:ea typeface="Calibri" panose="020F0502020204030204" pitchFamily="34" charset="0"/>
                          <a:cs typeface="Arial" panose="020B0604020202020204" pitchFamily="34" charset="0"/>
                        </a:rPr>
                        <a:t>Provide conducive educational infrastructure to improve learning at all levels </a:t>
                      </a:r>
                    </a:p>
                    <a:p>
                      <a:pPr marL="0" marR="0">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98640"/>
                  </a:ext>
                </a:extLst>
              </a:tr>
              <a:tr h="529608">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Construct and furnish of 2No. CHPS Compound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Osabene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and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Mamfe</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2,868,818.26</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en-US" sz="1400" kern="100" dirty="0">
                          <a:effectLst/>
                          <a:latin typeface="Arial" panose="020B0604020202020204" pitchFamily="34" charset="0"/>
                          <a:cs typeface="Arial" panose="020B0604020202020204" pitchFamily="34" charset="0"/>
                        </a:rPr>
                        <a:t>2,868,818.26</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Access to quality health care services improved at all levels </a:t>
                      </a:r>
                    </a:p>
                    <a:p>
                      <a:pPr>
                        <a:lnSpc>
                          <a:spcPct val="115000"/>
                        </a:lnSpc>
                      </a:pPr>
                      <a:endParaRPr lang="en-US" sz="1400" kern="100" dirty="0">
                        <a:effectLst/>
                        <a:latin typeface="Arial" panose="020B060402020202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0498909"/>
                  </a:ext>
                </a:extLst>
              </a:tr>
              <a:tr h="589286">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Complete  payment for of reshaping and gravelling of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Adawso</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Mangoase</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enclave road</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60,000.00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60,000.00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Road network improved</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1980293"/>
                  </a:ext>
                </a:extLst>
              </a:tr>
              <a:tr h="737179">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Complete  payment for of 0.6m U drain 3 No. 2 cell 0.6 pipe culvert and 10.1km paved road at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Borehyem</a:t>
                      </a: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in </a:t>
                      </a:r>
                      <a:r>
                        <a:rPr lang="en-US" sz="1400" kern="1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Akropong</a:t>
                      </a: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1,398,242.00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kern="100" dirty="0">
                          <a:effectLst/>
                          <a:latin typeface="Arial" panose="020B0604020202020204" pitchFamily="34" charset="0"/>
                          <a:ea typeface="Calibri" panose="020F0502020204030204" pitchFamily="34" charset="0"/>
                          <a:cs typeface="Arial" panose="020B0604020202020204" pitchFamily="34" charset="0"/>
                        </a:rPr>
                        <a:t>1,398,242.00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sz="1400" kern="100" dirty="0">
                          <a:effectLst/>
                          <a:latin typeface="Arial" panose="020B0604020202020204" pitchFamily="34" charset="0"/>
                          <a:ea typeface="Calibri" panose="020F0502020204030204" pitchFamily="34" charset="0"/>
                          <a:cs typeface="Arial" panose="020B0604020202020204" pitchFamily="34" charset="0"/>
                        </a:rPr>
                        <a:t>Road network improved</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2028655"/>
                  </a:ext>
                </a:extLst>
              </a:tr>
              <a:tr h="589286">
                <a:tc>
                  <a:txBody>
                    <a:bodyPr/>
                    <a:lstStyle/>
                    <a:p>
                      <a:pPr marL="0" marR="0">
                        <a:lnSpc>
                          <a:spcPct val="115000"/>
                        </a:lnSpc>
                        <a:spcBef>
                          <a:spcPts val="0"/>
                        </a:spcBef>
                        <a:spcAft>
                          <a:spcPts val="80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Sub-Total</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5,327,415.18</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endParaRPr lang="en-US" sz="1400" b="1" kern="10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5,327,415.18</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4776201"/>
                  </a:ext>
                </a:extLst>
              </a:tr>
              <a:tr h="578640">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TOTALS</a:t>
                      </a: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1,091,270.00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chemeClr val="tx1"/>
                          </a:solidFill>
                          <a:effectLst/>
                          <a:latin typeface="Arial" panose="020B0604020202020204" pitchFamily="34" charset="0"/>
                          <a:cs typeface="Arial" panose="020B0604020202020204" pitchFamily="34" charset="0"/>
                        </a:rPr>
                        <a:t>26,243,065.43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a:solidFill>
                            <a:schemeClr val="tx1"/>
                          </a:solidFill>
                          <a:effectLst/>
                          <a:latin typeface="Arial" panose="020B0604020202020204" pitchFamily="34" charset="0"/>
                          <a:ea typeface="Calibri" panose="020F0502020204030204" pitchFamily="34" charset="0"/>
                          <a:cs typeface="Arial" panose="020B0604020202020204" pitchFamily="34" charset="0"/>
                        </a:rPr>
                        <a:t>1,375,635.00</a:t>
                      </a:r>
                      <a:endParaRPr lang="en-US" sz="14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400" b="1" kern="100" dirty="0">
                          <a:effectLst/>
                          <a:latin typeface="Arial" panose="020B0604020202020204" pitchFamily="34" charset="0"/>
                          <a:ea typeface="Calibri" panose="020F0502020204030204" pitchFamily="34" charset="0"/>
                          <a:cs typeface="Arial" panose="020B0604020202020204" pitchFamily="34" charset="0"/>
                        </a:rPr>
                        <a:t>0.00</a:t>
                      </a:r>
                    </a:p>
                  </a:txBody>
                  <a:tcPr marL="7695" marR="7695" marT="13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chemeClr val="tx1"/>
                          </a:solidFill>
                          <a:effectLst/>
                          <a:latin typeface="Arial" panose="020B0604020202020204" pitchFamily="34" charset="0"/>
                          <a:cs typeface="Arial" panose="020B0604020202020204" pitchFamily="34" charset="0"/>
                        </a:rPr>
                        <a:t>28,709,970.43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endParaRPr lang="en-US" sz="1400" b="1" kern="100" dirty="0">
                        <a:effectLst/>
                        <a:latin typeface="Arial" panose="020B0604020202020204" pitchFamily="34" charset="0"/>
                        <a:ea typeface="Calibri" panose="020F0502020204030204" pitchFamily="34" charset="0"/>
                        <a:cs typeface="Arial" panose="020B0604020202020204" pitchFamily="34" charset="0"/>
                      </a:endParaRPr>
                    </a:p>
                  </a:txBody>
                  <a:tcPr marL="7695" marR="7695" marT="1399"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8425159"/>
                  </a:ext>
                </a:extLst>
              </a:tr>
            </a:tbl>
          </a:graphicData>
        </a:graphic>
      </p:graphicFrame>
      <p:sp>
        <p:nvSpPr>
          <p:cNvPr id="14" name="TextBox 13">
            <a:extLst>
              <a:ext uri="{FF2B5EF4-FFF2-40B4-BE49-F238E27FC236}">
                <a16:creationId xmlns:a16="http://schemas.microsoft.com/office/drawing/2014/main" id="{529652C2-FF28-48DF-A719-AC9BF93FFAEF}"/>
              </a:ext>
            </a:extLst>
          </p:cNvPr>
          <p:cNvSpPr txBox="1"/>
          <p:nvPr/>
        </p:nvSpPr>
        <p:spPr>
          <a:xfrm>
            <a:off x="2811439" y="158052"/>
            <a:ext cx="11402704" cy="383823"/>
          </a:xfrm>
          <a:prstGeom prst="rect">
            <a:avLst/>
          </a:prstGeom>
          <a:noFill/>
        </p:spPr>
        <p:txBody>
          <a:bodyPr wrap="square">
            <a:spAutoFit/>
          </a:bodyPr>
          <a:lstStyle/>
          <a:p>
            <a:pPr marL="0" marR="0">
              <a:lnSpc>
                <a:spcPct val="115000"/>
              </a:lnSpc>
              <a:spcBef>
                <a:spcPts val="0"/>
              </a:spcBef>
              <a:spcAft>
                <a:spcPts val="800"/>
              </a:spcAft>
            </a:pPr>
            <a:r>
              <a:rPr lang="en-US" b="1" kern="100" dirty="0">
                <a:effectLst/>
                <a:latin typeface="Arial" panose="020B0604020202020204" pitchFamily="34" charset="0"/>
                <a:ea typeface="Calibri" panose="020F0502020204030204" pitchFamily="34" charset="0"/>
                <a:cs typeface="Arial" panose="020B0604020202020204" pitchFamily="34" charset="0"/>
              </a:rPr>
              <a:t>Key Projects For 2026 and Corresponding Cost and Justification</a:t>
            </a:r>
            <a:endParaRPr lang="en-US"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EC8F841-5098-4994-B05E-679D9653AAE8}"/>
              </a:ext>
            </a:extLst>
          </p:cNvPr>
          <p:cNvSpPr>
            <a:spLocks noGrp="1"/>
          </p:cNvSpPr>
          <p:nvPr>
            <p:ph type="sldNum" sz="quarter" idx="12"/>
          </p:nvPr>
        </p:nvSpPr>
        <p:spPr>
          <a:xfrm>
            <a:off x="5331785" y="6523596"/>
            <a:ext cx="764215" cy="365125"/>
          </a:xfrm>
        </p:spPr>
        <p:txBody>
          <a:bodyPr/>
          <a:lstStyle/>
          <a:p>
            <a:fld id="{15533715-2A87-4479-A9FC-0DA0C558CFE2}" type="slidenum">
              <a:rPr lang="en-US" smtClean="0"/>
              <a:t>42</a:t>
            </a:fld>
            <a:endParaRPr lang="en-US" dirty="0"/>
          </a:p>
        </p:txBody>
      </p:sp>
    </p:spTree>
    <p:extLst>
      <p:ext uri="{BB962C8B-B14F-4D97-AF65-F5344CB8AC3E}">
        <p14:creationId xmlns:p14="http://schemas.microsoft.com/office/powerpoint/2010/main" val="39664093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1291103909"/>
              </p:ext>
            </p:extLst>
          </p:nvPr>
        </p:nvGraphicFramePr>
        <p:xfrm>
          <a:off x="2681597" y="80911"/>
          <a:ext cx="8607188" cy="323889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8097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05869">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202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89423">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1359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4">
            <a:extLst>
              <a:ext uri="{FF2B5EF4-FFF2-40B4-BE49-F238E27FC236}">
                <a16:creationId xmlns:a16="http://schemas.microsoft.com/office/drawing/2014/main" id="{1EE59738-8F92-47FF-B4A4-C06BF76B72B8}"/>
              </a:ext>
            </a:extLst>
          </p:cNvPr>
          <p:cNvGraphicFramePr>
            <a:graphicFrameLocks noGrp="1"/>
          </p:cNvGraphicFramePr>
          <p:nvPr>
            <p:extLst>
              <p:ext uri="{D42A27DB-BD31-4B8C-83A1-F6EECF244321}">
                <p14:modId xmlns:p14="http://schemas.microsoft.com/office/powerpoint/2010/main" val="4215530957"/>
              </p:ext>
            </p:extLst>
          </p:nvPr>
        </p:nvGraphicFramePr>
        <p:xfrm>
          <a:off x="903215" y="1060099"/>
          <a:ext cx="10165119" cy="4520178"/>
        </p:xfrm>
        <a:graphic>
          <a:graphicData uri="http://schemas.openxmlformats.org/drawingml/2006/table">
            <a:tbl>
              <a:tblPr firstRow="1" bandRow="1"/>
              <a:tblGrid>
                <a:gridCol w="704661">
                  <a:extLst>
                    <a:ext uri="{9D8B030D-6E8A-4147-A177-3AD203B41FA5}">
                      <a16:colId xmlns:a16="http://schemas.microsoft.com/office/drawing/2014/main" val="1943899018"/>
                    </a:ext>
                  </a:extLst>
                </a:gridCol>
                <a:gridCol w="6858768">
                  <a:extLst>
                    <a:ext uri="{9D8B030D-6E8A-4147-A177-3AD203B41FA5}">
                      <a16:colId xmlns:a16="http://schemas.microsoft.com/office/drawing/2014/main" val="2438815479"/>
                    </a:ext>
                  </a:extLst>
                </a:gridCol>
                <a:gridCol w="2601690">
                  <a:extLst>
                    <a:ext uri="{9D8B030D-6E8A-4147-A177-3AD203B41FA5}">
                      <a16:colId xmlns:a16="http://schemas.microsoft.com/office/drawing/2014/main" val="672854630"/>
                    </a:ext>
                  </a:extLst>
                </a:gridCol>
              </a:tblGrid>
              <a:tr h="519247">
                <a:tc gridSpan="3">
                  <a:txBody>
                    <a:bodyPr/>
                    <a:lstStyle/>
                    <a:p>
                      <a:pPr marL="0" marR="0" algn="ctr">
                        <a:lnSpc>
                          <a:spcPct val="115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Liquid Waste</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36065491"/>
                  </a:ext>
                </a:extLst>
              </a:tr>
              <a:tr h="519247">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No</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Name of Activity/Project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   Budget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8003919"/>
                  </a:ext>
                </a:extLst>
              </a:tr>
              <a:tr h="1089531">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 1</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Construct  toilet facility – </a:t>
                      </a:r>
                      <a:r>
                        <a:rPr lang="en-US" sz="1600" kern="100" dirty="0" err="1">
                          <a:effectLst/>
                          <a:latin typeface="Arial" panose="020B0604020202020204" pitchFamily="34" charset="0"/>
                          <a:ea typeface="Calibri" panose="020F0502020204030204" pitchFamily="34" charset="0"/>
                          <a:cs typeface="Arial" panose="020B0604020202020204" pitchFamily="34" charset="0"/>
                        </a:rPr>
                        <a:t>Kyiriahantan</a:t>
                      </a:r>
                      <a:r>
                        <a:rPr lang="en-US" sz="1600" kern="100" dirty="0">
                          <a:effectLst/>
                          <a:latin typeface="Arial" panose="020B0604020202020204" pitchFamily="34" charset="0"/>
                          <a:ea typeface="Calibri" panose="020F0502020204030204" pitchFamily="34" charset="0"/>
                          <a:cs typeface="Arial" panose="020B0604020202020204" pitchFamily="34" charset="0"/>
                        </a:rPr>
                        <a:t> and </a:t>
                      </a:r>
                      <a:r>
                        <a:rPr lang="en-US" sz="1600" kern="100" dirty="0" err="1">
                          <a:effectLst/>
                          <a:latin typeface="Arial" panose="020B0604020202020204" pitchFamily="34" charset="0"/>
                          <a:ea typeface="Calibri" panose="020F0502020204030204" pitchFamily="34" charset="0"/>
                          <a:cs typeface="Arial" panose="020B0604020202020204" pitchFamily="34" charset="0"/>
                        </a:rPr>
                        <a:t>Ewurede</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405,000.00</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2380381"/>
                  </a:ext>
                </a:extLst>
              </a:tr>
              <a:tr h="783375">
                <a:tc>
                  <a:txBody>
                    <a:bodyPr/>
                    <a:lstStyle/>
                    <a:p>
                      <a:pPr marL="0" marR="0">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2</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Regular dislodging of all institutional latrine and public toilets </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60,000.00</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7326875"/>
                  </a:ext>
                </a:extLst>
              </a:tr>
              <a:tr h="1089531">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 3</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Complete payment for of 1No. 12-seater W/C </a:t>
                      </a:r>
                      <a:r>
                        <a:rPr lang="en-US" sz="1600" kern="100" dirty="0" err="1">
                          <a:effectLst/>
                          <a:latin typeface="Arial" panose="020B0604020202020204" pitchFamily="34" charset="0"/>
                          <a:ea typeface="Calibri" panose="020F0502020204030204" pitchFamily="34" charset="0"/>
                          <a:cs typeface="Arial" panose="020B0604020202020204" pitchFamily="34" charset="0"/>
                        </a:rPr>
                        <a:t>mechanised</a:t>
                      </a:r>
                      <a:r>
                        <a:rPr lang="en-US" sz="1600" kern="100" dirty="0">
                          <a:effectLst/>
                          <a:latin typeface="Arial" panose="020B0604020202020204" pitchFamily="34" charset="0"/>
                          <a:ea typeface="Calibri" panose="020F0502020204030204" pitchFamily="34" charset="0"/>
                          <a:cs typeface="Arial" panose="020B0604020202020204" pitchFamily="34" charset="0"/>
                        </a:rPr>
                        <a:t> toilet facility at </a:t>
                      </a:r>
                      <a:r>
                        <a:rPr lang="en-US" sz="1600" kern="100" dirty="0" err="1">
                          <a:effectLst/>
                          <a:latin typeface="Arial" panose="020B0604020202020204" pitchFamily="34" charset="0"/>
                          <a:ea typeface="Calibri" panose="020F0502020204030204" pitchFamily="34" charset="0"/>
                          <a:cs typeface="Arial" panose="020B0604020202020204" pitchFamily="34" charset="0"/>
                        </a:rPr>
                        <a:t>Mangoase</a:t>
                      </a:r>
                      <a:r>
                        <a:rPr lang="en-US" sz="1600" kern="1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497,753.79</a:t>
                      </a:r>
                    </a:p>
                    <a:p>
                      <a:pPr marL="0" marR="0" algn="ctr">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5479211"/>
                  </a:ext>
                </a:extLst>
              </a:tr>
              <a:tr h="519247">
                <a:tc>
                  <a:txBody>
                    <a:bodyPr/>
                    <a:lstStyle/>
                    <a:p>
                      <a:pPr>
                        <a:lnSpc>
                          <a:spcPct val="115000"/>
                        </a:lnSpc>
                      </a:pPr>
                      <a:endParaRPr lang="en-US" sz="1600" kern="100" dirty="0">
                        <a:effectLst/>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Total</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600" b="1" i="0" u="none" strike="noStrike" dirty="0">
                          <a:solidFill>
                            <a:srgbClr val="000000"/>
                          </a:solidFill>
                          <a:effectLst/>
                          <a:latin typeface="Arial" panose="020B0604020202020204" pitchFamily="34" charset="0"/>
                          <a:cs typeface="Arial" panose="020B0604020202020204" pitchFamily="34" charset="0"/>
                        </a:rPr>
                        <a:t>  962,753.79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2348428"/>
                  </a:ext>
                </a:extLst>
              </a:tr>
            </a:tbl>
          </a:graphicData>
        </a:graphic>
      </p:graphicFrame>
      <p:sp>
        <p:nvSpPr>
          <p:cNvPr id="12" name="TextBox 11">
            <a:extLst>
              <a:ext uri="{FF2B5EF4-FFF2-40B4-BE49-F238E27FC236}">
                <a16:creationId xmlns:a16="http://schemas.microsoft.com/office/drawing/2014/main" id="{A0E09FFF-ED4D-4962-8893-9315B6CAE4EF}"/>
              </a:ext>
            </a:extLst>
          </p:cNvPr>
          <p:cNvSpPr txBox="1"/>
          <p:nvPr/>
        </p:nvSpPr>
        <p:spPr>
          <a:xfrm>
            <a:off x="4148919" y="550211"/>
            <a:ext cx="10065224" cy="416204"/>
          </a:xfrm>
          <a:prstGeom prst="rect">
            <a:avLst/>
          </a:prstGeom>
          <a:noFill/>
        </p:spPr>
        <p:txBody>
          <a:bodyPr wrap="square">
            <a:spAutoFit/>
          </a:bodyPr>
          <a:lstStyle/>
          <a:p>
            <a:pPr marL="0" marR="0" lvl="0" indent="0" algn="l" defTabSz="457200" rtl="0" eaLnBrk="1" fontAlgn="auto" latinLnBrk="0" hangingPunct="1">
              <a:lnSpc>
                <a:spcPct val="115000"/>
              </a:lnSpc>
              <a:spcBef>
                <a:spcPts val="0"/>
              </a:spcBef>
              <a:spcAft>
                <a:spcPts val="800"/>
              </a:spcAft>
              <a:buClrTx/>
              <a:buSzTx/>
              <a:buFontTx/>
              <a:buNone/>
              <a:tabLst/>
              <a:defRPr/>
            </a:pPr>
            <a:r>
              <a:rPr kumimoji="0" lang="en-US" sz="2000" b="1"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Sanitation Budget</a:t>
            </a:r>
            <a:endParaRPr kumimoji="0" lang="en-US" sz="20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EE3F841F-170D-4E1B-B754-5712679E1D32}"/>
              </a:ext>
            </a:extLst>
          </p:cNvPr>
          <p:cNvSpPr>
            <a:spLocks noGrp="1"/>
          </p:cNvSpPr>
          <p:nvPr>
            <p:ph type="sldNum" sz="quarter" idx="12"/>
          </p:nvPr>
        </p:nvSpPr>
        <p:spPr>
          <a:xfrm>
            <a:off x="5235590" y="6251291"/>
            <a:ext cx="764215" cy="365125"/>
          </a:xfrm>
        </p:spPr>
        <p:txBody>
          <a:bodyPr/>
          <a:lstStyle/>
          <a:p>
            <a:fld id="{15533715-2A87-4479-A9FC-0DA0C558CFE2}" type="slidenum">
              <a:rPr lang="en-US" smtClean="0"/>
              <a:t>43</a:t>
            </a:fld>
            <a:endParaRPr lang="en-US" dirty="0"/>
          </a:p>
        </p:txBody>
      </p:sp>
    </p:spTree>
    <p:extLst>
      <p:ext uri="{BB962C8B-B14F-4D97-AF65-F5344CB8AC3E}">
        <p14:creationId xmlns:p14="http://schemas.microsoft.com/office/powerpoint/2010/main" val="32532612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24146"/>
            <a:ext cx="12174899" cy="45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0" name="Table 19">
            <a:extLst>
              <a:ext uri="{FF2B5EF4-FFF2-40B4-BE49-F238E27FC236}">
                <a16:creationId xmlns:a16="http://schemas.microsoft.com/office/drawing/2014/main" id="{F56A0154-A5FB-4EE1-BA99-C09828C45086}"/>
              </a:ext>
            </a:extLst>
          </p:cNvPr>
          <p:cNvGraphicFramePr>
            <a:graphicFrameLocks noGrp="1"/>
          </p:cNvGraphicFramePr>
          <p:nvPr>
            <p:extLst>
              <p:ext uri="{D42A27DB-BD31-4B8C-83A1-F6EECF244321}">
                <p14:modId xmlns:p14="http://schemas.microsoft.com/office/powerpoint/2010/main" val="205242262"/>
              </p:ext>
            </p:extLst>
          </p:nvPr>
        </p:nvGraphicFramePr>
        <p:xfrm>
          <a:off x="764275" y="397659"/>
          <a:ext cx="10331356" cy="5792508"/>
        </p:xfrm>
        <a:graphic>
          <a:graphicData uri="http://schemas.openxmlformats.org/drawingml/2006/table">
            <a:tbl>
              <a:tblPr firstRow="1" bandRow="1"/>
              <a:tblGrid>
                <a:gridCol w="655233">
                  <a:extLst>
                    <a:ext uri="{9D8B030D-6E8A-4147-A177-3AD203B41FA5}">
                      <a16:colId xmlns:a16="http://schemas.microsoft.com/office/drawing/2014/main" val="2277458738"/>
                    </a:ext>
                  </a:extLst>
                </a:gridCol>
                <a:gridCol w="6970487">
                  <a:extLst>
                    <a:ext uri="{9D8B030D-6E8A-4147-A177-3AD203B41FA5}">
                      <a16:colId xmlns:a16="http://schemas.microsoft.com/office/drawing/2014/main" val="2132255482"/>
                    </a:ext>
                  </a:extLst>
                </a:gridCol>
                <a:gridCol w="2705636">
                  <a:extLst>
                    <a:ext uri="{9D8B030D-6E8A-4147-A177-3AD203B41FA5}">
                      <a16:colId xmlns:a16="http://schemas.microsoft.com/office/drawing/2014/main" val="216069078"/>
                    </a:ext>
                  </a:extLst>
                </a:gridCol>
              </a:tblGrid>
              <a:tr h="776048">
                <a:tc gridSpan="3">
                  <a:txBody>
                    <a:bodyPr/>
                    <a:lstStyle/>
                    <a:p>
                      <a:pPr marL="0" marR="0" algn="ctr">
                        <a:lnSpc>
                          <a:spcPct val="115000"/>
                        </a:lnSpc>
                        <a:spcBef>
                          <a:spcPts val="0"/>
                        </a:spcBef>
                        <a:spcAft>
                          <a:spcPts val="800"/>
                        </a:spcAft>
                      </a:pPr>
                      <a:r>
                        <a:rPr lang="en-US" sz="2400" b="1" kern="100" dirty="0">
                          <a:effectLst/>
                          <a:latin typeface="Arial" panose="020B0604020202020204" pitchFamily="34" charset="0"/>
                          <a:ea typeface="Calibri" panose="020F0502020204030204" pitchFamily="34" charset="0"/>
                          <a:cs typeface="Arial" panose="020B0604020202020204" pitchFamily="34" charset="0"/>
                        </a:rPr>
                        <a:t>Solid Waste</a:t>
                      </a:r>
                      <a:endParaRPr lang="en-US" sz="2400" kern="100" dirty="0">
                        <a:effectLst/>
                        <a:latin typeface="Arial" panose="020B0604020202020204" pitchFamily="34" charset="0"/>
                        <a:ea typeface="Calibri" panose="020F0502020204030204" pitchFamily="34" charset="0"/>
                        <a:cs typeface="Arial" panose="020B0604020202020204" pitchFamily="34" charset="0"/>
                      </a:endParaRPr>
                    </a:p>
                  </a:txBody>
                  <a:tcPr marL="70472" marR="70472" marT="35236" marB="3523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9246451"/>
                  </a:ext>
                </a:extLst>
              </a:tr>
              <a:tr h="435113">
                <a:tc>
                  <a:txBody>
                    <a:bodyPr/>
                    <a:lstStyle/>
                    <a:p>
                      <a:pPr marL="0" marR="0">
                        <a:lnSpc>
                          <a:spcPct val="115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No</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Name of Activity/Project</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800" b="1" kern="100" dirty="0">
                          <a:effectLst/>
                          <a:latin typeface="Arial" panose="020B0604020202020204" pitchFamily="34" charset="0"/>
                          <a:ea typeface="Calibri" panose="020F0502020204030204" pitchFamily="34" charset="0"/>
                          <a:cs typeface="Arial" panose="020B0604020202020204" pitchFamily="34" charset="0"/>
                        </a:rPr>
                        <a:t>Budget</a:t>
                      </a:r>
                      <a:endParaRPr lang="en-US" sz="1800" kern="100" dirty="0">
                        <a:effectLst/>
                        <a:latin typeface="Arial" panose="020B0604020202020204" pitchFamily="34" charset="0"/>
                        <a:ea typeface="Calibri" panose="020F0502020204030204" pitchFamily="34" charset="0"/>
                        <a:cs typeface="Arial" panose="020B0604020202020204" pitchFamily="34" charset="0"/>
                      </a:endParaRP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790079"/>
                  </a:ext>
                </a:extLst>
              </a:tr>
              <a:tr h="435113">
                <a:tc>
                  <a:txBody>
                    <a:bodyPr/>
                    <a:lstStyle/>
                    <a:p>
                      <a:pPr marL="0" marR="0">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1</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Fumigation/Sanitation Activities</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600,083.18</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6156552"/>
                  </a:ext>
                </a:extLst>
              </a:tr>
              <a:tr h="435113">
                <a:tc>
                  <a:txBody>
                    <a:bodyPr/>
                    <a:lstStyle/>
                    <a:p>
                      <a:pPr marL="0" marR="0">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2</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Procurement of 2 No. Skip containers at </a:t>
                      </a:r>
                      <a:r>
                        <a:rPr lang="en-US" sz="1600" kern="100" dirty="0" err="1">
                          <a:effectLst/>
                          <a:latin typeface="Arial" panose="020B0604020202020204" pitchFamily="34" charset="0"/>
                          <a:ea typeface="Calibri" panose="020F0502020204030204" pitchFamily="34" charset="0"/>
                          <a:cs typeface="Arial" panose="020B0604020202020204" pitchFamily="34" charset="0"/>
                        </a:rPr>
                        <a:t>Akropong</a:t>
                      </a:r>
                      <a:r>
                        <a:rPr lang="en-US" sz="1600" kern="100" dirty="0">
                          <a:effectLst/>
                          <a:latin typeface="Arial" panose="020B0604020202020204" pitchFamily="34" charset="0"/>
                          <a:ea typeface="Calibri" panose="020F0502020204030204" pitchFamily="34" charset="0"/>
                          <a:cs typeface="Arial" panose="020B0604020202020204" pitchFamily="34" charset="0"/>
                        </a:rPr>
                        <a:t> and </a:t>
                      </a:r>
                      <a:r>
                        <a:rPr lang="en-US" sz="1600" kern="100" dirty="0" err="1">
                          <a:effectLst/>
                          <a:latin typeface="Arial" panose="020B0604020202020204" pitchFamily="34" charset="0"/>
                          <a:ea typeface="Calibri" panose="020F0502020204030204" pitchFamily="34" charset="0"/>
                          <a:cs typeface="Arial" panose="020B0604020202020204" pitchFamily="34" charset="0"/>
                        </a:rPr>
                        <a:t>Okorase</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100,000.00</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6211822"/>
                  </a:ext>
                </a:extLst>
              </a:tr>
              <a:tr h="946965">
                <a:tc>
                  <a:txBody>
                    <a:bodyPr/>
                    <a:lstStyle/>
                    <a:p>
                      <a:pPr marL="0" marR="0">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3</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Procure Sanitary Tools and Equipment </a:t>
                      </a:r>
                    </a:p>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60,000.00</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110780"/>
                  </a:ext>
                </a:extLst>
              </a:tr>
              <a:tr h="946965">
                <a:tc>
                  <a:txBody>
                    <a:bodyPr/>
                    <a:lstStyle/>
                    <a:p>
                      <a:pPr marL="0" marR="0">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4</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Evacuate refuse dumps and maintenance of final dumping site at </a:t>
                      </a:r>
                      <a:r>
                        <a:rPr lang="en-US" sz="1600" kern="100" dirty="0" err="1">
                          <a:effectLst/>
                          <a:latin typeface="Arial" panose="020B0604020202020204" pitchFamily="34" charset="0"/>
                          <a:ea typeface="Calibri" panose="020F0502020204030204" pitchFamily="34" charset="0"/>
                          <a:cs typeface="Arial" panose="020B0604020202020204" pitchFamily="34" charset="0"/>
                        </a:rPr>
                        <a:t>Kwamoso</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852,883.18</a:t>
                      </a:r>
                    </a:p>
                    <a:p>
                      <a:pPr marL="0" marR="0" algn="ctr">
                        <a:lnSpc>
                          <a:spcPct val="115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1962461"/>
                  </a:ext>
                </a:extLst>
              </a:tr>
              <a:tr h="946965">
                <a:tc>
                  <a:txBody>
                    <a:bodyPr/>
                    <a:lstStyle/>
                    <a:p>
                      <a:pPr marL="0" marR="0">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5</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Sanitation Improvement Package (SIP)</a:t>
                      </a:r>
                    </a:p>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 </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654,733.18</a:t>
                      </a:r>
                    </a:p>
                    <a:p>
                      <a:pPr marL="0" marR="0" algn="ctr">
                        <a:lnSpc>
                          <a:spcPct val="115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 </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1934605"/>
                  </a:ext>
                </a:extLst>
              </a:tr>
              <a:tr h="435113">
                <a:tc>
                  <a:txBody>
                    <a:bodyPr/>
                    <a:lstStyle/>
                    <a:p>
                      <a:pPr marL="0" marR="0">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6</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kern="100">
                          <a:effectLst/>
                          <a:latin typeface="Arial" panose="020B0604020202020204" pitchFamily="34" charset="0"/>
                          <a:ea typeface="Calibri" panose="020F0502020204030204" pitchFamily="34" charset="0"/>
                          <a:cs typeface="Arial" panose="020B0604020202020204" pitchFamily="34" charset="0"/>
                        </a:rPr>
                        <a:t>Purchase of cleaning Materials</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US" sz="1600" b="0" kern="100" dirty="0">
                          <a:effectLst/>
                          <a:latin typeface="Arial" panose="020B0604020202020204" pitchFamily="34" charset="0"/>
                          <a:ea typeface="Calibri" panose="020F0502020204030204" pitchFamily="34" charset="0"/>
                          <a:cs typeface="Arial" panose="020B0604020202020204" pitchFamily="34" charset="0"/>
                        </a:rPr>
                        <a:t>20,000.00</a:t>
                      </a: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0380726"/>
                  </a:ext>
                </a:extLst>
              </a:tr>
              <a:tr h="435113">
                <a:tc>
                  <a:txBody>
                    <a:bodyPr/>
                    <a:lstStyle/>
                    <a:p>
                      <a:pPr>
                        <a:lnSpc>
                          <a:spcPct val="115000"/>
                        </a:lnSpc>
                      </a:pPr>
                      <a:endParaRPr lang="en-US" sz="1600" kern="100">
                        <a:effectLst/>
                        <a:latin typeface="Arial" panose="020B0604020202020204" pitchFamily="34" charset="0"/>
                        <a:cs typeface="Arial" panose="020B0604020202020204" pitchFamily="34" charset="0"/>
                      </a:endParaRPr>
                    </a:p>
                  </a:txBody>
                  <a:tcPr marL="70472" marR="70472" marT="35236" marB="3523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TOTAL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70472" marR="70472" marT="35236" marB="3523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chemeClr val="tx1"/>
                          </a:solidFill>
                          <a:effectLst/>
                          <a:latin typeface="Arial" panose="020B0604020202020204" pitchFamily="34" charset="0"/>
                          <a:cs typeface="Arial" panose="020B0604020202020204" pitchFamily="34" charset="0"/>
                        </a:rPr>
                        <a:t>                2,287,699.54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8481945"/>
                  </a:ext>
                </a:extLst>
              </a:tr>
            </a:tbl>
          </a:graphicData>
        </a:graphic>
      </p:graphicFrame>
      <p:sp>
        <p:nvSpPr>
          <p:cNvPr id="3" name="Slide Number Placeholder 2">
            <a:extLst>
              <a:ext uri="{FF2B5EF4-FFF2-40B4-BE49-F238E27FC236}">
                <a16:creationId xmlns:a16="http://schemas.microsoft.com/office/drawing/2014/main" id="{0F156E5D-682C-43C0-B42F-E64AD318942B}"/>
              </a:ext>
            </a:extLst>
          </p:cNvPr>
          <p:cNvSpPr>
            <a:spLocks noGrp="1"/>
          </p:cNvSpPr>
          <p:nvPr>
            <p:ph type="sldNum" sz="quarter" idx="12"/>
          </p:nvPr>
        </p:nvSpPr>
        <p:spPr>
          <a:xfrm>
            <a:off x="5713892" y="6301468"/>
            <a:ext cx="764215" cy="365125"/>
          </a:xfrm>
        </p:spPr>
        <p:txBody>
          <a:bodyPr/>
          <a:lstStyle/>
          <a:p>
            <a:fld id="{15533715-2A87-4479-A9FC-0DA0C558CFE2}" type="slidenum">
              <a:rPr lang="en-US" smtClean="0"/>
              <a:t>44</a:t>
            </a:fld>
            <a:endParaRPr lang="en-US" dirty="0"/>
          </a:p>
        </p:txBody>
      </p:sp>
    </p:spTree>
    <p:extLst>
      <p:ext uri="{BB962C8B-B14F-4D97-AF65-F5344CB8AC3E}">
        <p14:creationId xmlns:p14="http://schemas.microsoft.com/office/powerpoint/2010/main" val="9110381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4" name="Rectangle 2">
            <a:extLst>
              <a:ext uri="{FF2B5EF4-FFF2-40B4-BE49-F238E27FC236}">
                <a16:creationId xmlns:a16="http://schemas.microsoft.com/office/drawing/2014/main" id="{8144FA75-E994-44CB-9BB4-6366300135D9}"/>
              </a:ext>
            </a:extLst>
          </p:cNvPr>
          <p:cNvSpPr>
            <a:spLocks noChangeArrowheads="1"/>
          </p:cNvSpPr>
          <p:nvPr/>
        </p:nvSpPr>
        <p:spPr bwMode="auto">
          <a:xfrm>
            <a:off x="609600" y="452653"/>
            <a:ext cx="121748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en-US" sz="2000" b="1" kern="0" dirty="0">
                <a:latin typeface="Arial" panose="020B0604020202020204" pitchFamily="34" charset="0"/>
                <a:cs typeface="Arial" panose="020B0604020202020204" pitchFamily="34" charset="0"/>
                <a:sym typeface="Times New Roman"/>
              </a:rPr>
              <a:t>DP Supported </a:t>
            </a:r>
            <a:r>
              <a:rPr lang="en-US" sz="2000" b="1" kern="0" dirty="0" err="1">
                <a:latin typeface="Arial" panose="020B0604020202020204" pitchFamily="34" charset="0"/>
                <a:cs typeface="Arial" panose="020B0604020202020204" pitchFamily="34" charset="0"/>
                <a:sym typeface="Times New Roman"/>
              </a:rPr>
              <a:t>Programmes</a:t>
            </a:r>
            <a:r>
              <a:rPr lang="en-US" sz="2000" b="1" kern="0" dirty="0">
                <a:latin typeface="Arial" panose="020B0604020202020204" pitchFamily="34" charset="0"/>
                <a:cs typeface="Arial" panose="020B0604020202020204" pitchFamily="34" charset="0"/>
                <a:sym typeface="Times New Roman"/>
              </a:rPr>
              <a:t> (</a:t>
            </a:r>
            <a:r>
              <a:rPr lang="en-US" sz="2000" b="1" kern="0" dirty="0" err="1">
                <a:latin typeface="Arial" panose="020B0604020202020204" pitchFamily="34" charset="0"/>
                <a:cs typeface="Arial" panose="020B0604020202020204" pitchFamily="34" charset="0"/>
                <a:sym typeface="Times New Roman"/>
              </a:rPr>
              <a:t>eg.</a:t>
            </a:r>
            <a:r>
              <a:rPr lang="en-US" sz="2000" b="1" kern="0" dirty="0">
                <a:latin typeface="Arial" panose="020B0604020202020204" pitchFamily="34" charset="0"/>
                <a:cs typeface="Arial" panose="020B0604020202020204" pitchFamily="34" charset="0"/>
                <a:sym typeface="Times New Roman"/>
              </a:rPr>
              <a:t> Child Right, Protection and Promotion, Safety Net etc.)</a:t>
            </a:r>
            <a:endParaRPr kumimoji="0" lang="en-US" altLang="en-US" sz="2000" b="0" i="0" u="none" strike="noStrike" cap="none" normalizeH="0" baseline="0" dirty="0">
              <a:ln>
                <a:noFill/>
              </a:ln>
              <a:effectLst/>
              <a:latin typeface="Arial" panose="020B0604020202020204" pitchFamily="34" charset="0"/>
              <a:cs typeface="Arial" panose="020B0604020202020204" pitchFamily="34" charset="0"/>
            </a:endParaRPr>
          </a:p>
        </p:txBody>
      </p:sp>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Table 2">
            <a:extLst>
              <a:ext uri="{FF2B5EF4-FFF2-40B4-BE49-F238E27FC236}">
                <a16:creationId xmlns:a16="http://schemas.microsoft.com/office/drawing/2014/main" id="{08AD294C-8205-492A-AA21-1C1E84CE0FEF}"/>
              </a:ext>
            </a:extLst>
          </p:cNvPr>
          <p:cNvGraphicFramePr>
            <a:graphicFrameLocks noGrp="1"/>
          </p:cNvGraphicFramePr>
          <p:nvPr>
            <p:extLst>
              <p:ext uri="{D42A27DB-BD31-4B8C-83A1-F6EECF244321}">
                <p14:modId xmlns:p14="http://schemas.microsoft.com/office/powerpoint/2010/main" val="2205143818"/>
              </p:ext>
            </p:extLst>
          </p:nvPr>
        </p:nvGraphicFramePr>
        <p:xfrm>
          <a:off x="477671" y="852764"/>
          <a:ext cx="11000096" cy="5552581"/>
        </p:xfrm>
        <a:graphic>
          <a:graphicData uri="http://schemas.openxmlformats.org/drawingml/2006/table">
            <a:tbl>
              <a:tblPr firstRow="1" bandRow="1"/>
              <a:tblGrid>
                <a:gridCol w="828993">
                  <a:extLst>
                    <a:ext uri="{9D8B030D-6E8A-4147-A177-3AD203B41FA5}">
                      <a16:colId xmlns:a16="http://schemas.microsoft.com/office/drawing/2014/main" val="2605234266"/>
                    </a:ext>
                  </a:extLst>
                </a:gridCol>
                <a:gridCol w="6265272">
                  <a:extLst>
                    <a:ext uri="{9D8B030D-6E8A-4147-A177-3AD203B41FA5}">
                      <a16:colId xmlns:a16="http://schemas.microsoft.com/office/drawing/2014/main" val="657616433"/>
                    </a:ext>
                  </a:extLst>
                </a:gridCol>
                <a:gridCol w="3905831">
                  <a:extLst>
                    <a:ext uri="{9D8B030D-6E8A-4147-A177-3AD203B41FA5}">
                      <a16:colId xmlns:a16="http://schemas.microsoft.com/office/drawing/2014/main" val="3469143305"/>
                    </a:ext>
                  </a:extLst>
                </a:gridCol>
              </a:tblGrid>
              <a:tr h="425076">
                <a:tc gridSpan="3">
                  <a:txBody>
                    <a:bodyPr/>
                    <a:lstStyle/>
                    <a:p>
                      <a:pPr marL="0" marR="0" algn="ctr">
                        <a:lnSpc>
                          <a:spcPct val="115000"/>
                        </a:lnSpc>
                        <a:spcBef>
                          <a:spcPts val="0"/>
                        </a:spcBef>
                        <a:spcAft>
                          <a:spcPts val="800"/>
                        </a:spcAft>
                      </a:pPr>
                      <a:r>
                        <a:rPr lang="en-US" sz="2000" b="1" kern="100" dirty="0">
                          <a:effectLst/>
                          <a:latin typeface="Arial" panose="020B0604020202020204" pitchFamily="34" charset="0"/>
                          <a:ea typeface="Calibri" panose="020F0502020204030204" pitchFamily="34" charset="0"/>
                          <a:cs typeface="Arial" panose="020B0604020202020204" pitchFamily="34" charset="0"/>
                        </a:rPr>
                        <a:t>Child Right and Protection (UNICEF)</a:t>
                      </a:r>
                      <a:endParaRPr lang="en-US" sz="2000" kern="100" dirty="0">
                        <a:effectLst/>
                        <a:latin typeface="Arial" panose="020B0604020202020204" pitchFamily="34" charset="0"/>
                        <a:ea typeface="Calibri" panose="020F0502020204030204" pitchFamily="34" charset="0"/>
                        <a:cs typeface="Arial" panose="020B0604020202020204" pitchFamily="34" charset="0"/>
                      </a:endParaRPr>
                    </a:p>
                  </a:txBody>
                  <a:tcPr marL="60704" marR="60704" marT="30097" marB="3009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19643379"/>
                  </a:ext>
                </a:extLst>
              </a:tr>
              <a:tr h="352023">
                <a:tc>
                  <a:txBody>
                    <a:bodyPr/>
                    <a:lstStyle/>
                    <a:p>
                      <a:pPr>
                        <a:lnSpc>
                          <a:spcPct val="115000"/>
                        </a:lnSpc>
                      </a:pPr>
                      <a:endParaRPr lang="en-US" sz="1000" kern="100">
                        <a:effectLst/>
                        <a:latin typeface="Calibri" panose="020F0502020204030204" pitchFamily="34" charset="0"/>
                        <a:cs typeface="Times New Roman" panose="02020603050405020304" pitchFamily="18" charset="0"/>
                      </a:endParaRPr>
                    </a:p>
                  </a:txBody>
                  <a:tcPr marL="60704" marR="60704" marT="30097" marB="3009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dirty="0">
                          <a:effectLst/>
                          <a:latin typeface="Arial" panose="020B0604020202020204" pitchFamily="34" charset="0"/>
                          <a:ea typeface="Calibri" panose="020F0502020204030204" pitchFamily="34" charset="0"/>
                          <a:cs typeface="Arial" panose="020B0604020202020204" pitchFamily="34" charset="0"/>
                        </a:rPr>
                        <a:t>Name of Activity/Project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60704" marR="60704" marT="30097" marB="3009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US" sz="1600" b="1" kern="100">
                          <a:effectLst/>
                          <a:latin typeface="Arial" panose="020B0604020202020204" pitchFamily="34" charset="0"/>
                          <a:ea typeface="Calibri" panose="020F0502020204030204" pitchFamily="34" charset="0"/>
                          <a:cs typeface="Arial" panose="020B0604020202020204" pitchFamily="34" charset="0"/>
                        </a:rPr>
                        <a:t>Budget </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60704" marR="60704" marT="30097" marB="3009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048451"/>
                  </a:ext>
                </a:extLst>
              </a:tr>
              <a:tr h="757642">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1</a:t>
                      </a: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GB" sz="1600" kern="100" dirty="0">
                          <a:effectLst/>
                          <a:latin typeface="Arial" panose="020B0604020202020204" pitchFamily="34" charset="0"/>
                          <a:ea typeface="Calibri" panose="020F0502020204030204" pitchFamily="34" charset="0"/>
                          <a:cs typeface="Arial" panose="020B0604020202020204" pitchFamily="34" charset="0"/>
                        </a:rPr>
                        <a:t>Provide care, support, counselling and supervision services to 50 distress families and vulnerable children</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kern="100" dirty="0">
                          <a:effectLst/>
                          <a:latin typeface="Arial" panose="020B0604020202020204" pitchFamily="34" charset="0"/>
                          <a:ea typeface="Calibri" panose="020F0502020204030204" pitchFamily="34" charset="0"/>
                          <a:cs typeface="Arial" panose="020B0604020202020204" pitchFamily="34" charset="0"/>
                        </a:rPr>
                        <a:t>3,500.00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8494215"/>
                  </a:ext>
                </a:extLst>
              </a:tr>
              <a:tr h="880884">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2</a:t>
                      </a: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Sensitize and guide children on academic performance and carer progression through formation of school learning club on future career selection</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kern="100" dirty="0">
                          <a:effectLst/>
                          <a:latin typeface="Arial" panose="020B0604020202020204" pitchFamily="34" charset="0"/>
                          <a:ea typeface="Calibri" panose="020F0502020204030204" pitchFamily="34" charset="0"/>
                          <a:cs typeface="Arial" panose="020B0604020202020204" pitchFamily="34" charset="0"/>
                        </a:rPr>
                        <a:t>1,000.00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5495124"/>
                  </a:ext>
                </a:extLst>
              </a:tr>
              <a:tr h="700220">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3</a:t>
                      </a: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Ensure effective implementation of child welfare, family and juvenile tribunal activities</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kern="100" dirty="0">
                          <a:effectLst/>
                          <a:latin typeface="Arial" panose="020B0604020202020204" pitchFamily="34" charset="0"/>
                          <a:ea typeface="Calibri" panose="020F0502020204030204" pitchFamily="34" charset="0"/>
                          <a:cs typeface="Arial" panose="020B0604020202020204" pitchFamily="34" charset="0"/>
                        </a:rPr>
                        <a:t>1,000.00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7023711"/>
                  </a:ext>
                </a:extLst>
              </a:tr>
              <a:tr h="722550">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4</a:t>
                      </a: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Provide care and support for 20 Orphans and vulnerable children with community-based services</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kern="100" dirty="0">
                          <a:effectLst/>
                          <a:latin typeface="Arial" panose="020B0604020202020204" pitchFamily="34" charset="0"/>
                          <a:ea typeface="Calibri" panose="020F0502020204030204" pitchFamily="34" charset="0"/>
                          <a:cs typeface="Arial" panose="020B0604020202020204" pitchFamily="34" charset="0"/>
                        </a:rPr>
                        <a:t>2,000.00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5873415"/>
                  </a:ext>
                </a:extLst>
              </a:tr>
              <a:tr h="750464">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5</a:t>
                      </a: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Sensitize communities on social issues that posed threat to the wellbeing of children especially children</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kern="100" dirty="0">
                          <a:effectLst/>
                          <a:latin typeface="Arial" panose="020B0604020202020204" pitchFamily="34" charset="0"/>
                          <a:ea typeface="Calibri" panose="020F0502020204030204" pitchFamily="34" charset="0"/>
                          <a:cs typeface="Arial" panose="020B0604020202020204" pitchFamily="34" charset="0"/>
                        </a:rPr>
                        <a:t>9,625.00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9932465"/>
                  </a:ext>
                </a:extLst>
              </a:tr>
              <a:tr h="630837">
                <a:tc>
                  <a:txBody>
                    <a:bodyPr/>
                    <a:lstStyle/>
                    <a:p>
                      <a:pPr marL="0" marR="0">
                        <a:lnSpc>
                          <a:spcPct val="115000"/>
                        </a:lnSpc>
                        <a:spcBef>
                          <a:spcPts val="0"/>
                        </a:spcBef>
                        <a:spcAft>
                          <a:spcPts val="800"/>
                        </a:spcAft>
                      </a:pPr>
                      <a:r>
                        <a:rPr lang="en-US" sz="1600" kern="100" dirty="0">
                          <a:effectLst/>
                          <a:latin typeface="Arial" panose="020B0604020202020204" pitchFamily="34" charset="0"/>
                          <a:ea typeface="Calibri" panose="020F0502020204030204" pitchFamily="34" charset="0"/>
                          <a:cs typeface="Arial" panose="020B0604020202020204" pitchFamily="34" charset="0"/>
                        </a:rPr>
                        <a:t>6</a:t>
                      </a: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GB" sz="1600" kern="100">
                          <a:effectLst/>
                          <a:latin typeface="Arial" panose="020B0604020202020204" pitchFamily="34" charset="0"/>
                          <a:ea typeface="Calibri" panose="020F0502020204030204" pitchFamily="34" charset="0"/>
                          <a:cs typeface="Arial" panose="020B0604020202020204" pitchFamily="34" charset="0"/>
                        </a:rPr>
                        <a:t>Inspect and register and renew 5 Early Childhood Development Centres</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kern="100" dirty="0">
                          <a:effectLst/>
                          <a:latin typeface="Arial" panose="020B0604020202020204" pitchFamily="34" charset="0"/>
                          <a:ea typeface="Calibri" panose="020F0502020204030204" pitchFamily="34" charset="0"/>
                          <a:cs typeface="Arial" panose="020B0604020202020204" pitchFamily="34" charset="0"/>
                        </a:rPr>
                        <a:t>1,500.00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2377663"/>
                  </a:ext>
                </a:extLst>
              </a:tr>
              <a:tr h="332885">
                <a:tc>
                  <a:txBody>
                    <a:bodyPr/>
                    <a:lstStyle/>
                    <a:p>
                      <a:pPr>
                        <a:lnSpc>
                          <a:spcPct val="115000"/>
                        </a:lnSpc>
                      </a:pPr>
                      <a:endParaRPr lang="en-US" sz="1600" kern="100" dirty="0">
                        <a:effectLst/>
                        <a:latin typeface="Arial" panose="020B0604020202020204" pitchFamily="34" charset="0"/>
                        <a:cs typeface="Arial" panose="020B0604020202020204" pitchFamily="34" charset="0"/>
                      </a:endParaRPr>
                    </a:p>
                  </a:txBody>
                  <a:tcPr marL="47951" marR="47951" marT="23976" marB="2397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800"/>
                        </a:spcAft>
                      </a:pPr>
                      <a:r>
                        <a:rPr lang="en-GB" sz="1600" b="1" kern="100">
                          <a:effectLst/>
                          <a:latin typeface="Arial" panose="020B0604020202020204" pitchFamily="34" charset="0"/>
                          <a:ea typeface="Calibri" panose="020F0502020204030204" pitchFamily="34" charset="0"/>
                          <a:cs typeface="Arial" panose="020B0604020202020204" pitchFamily="34" charset="0"/>
                        </a:rPr>
                        <a:t>                                  TOTAL</a:t>
                      </a:r>
                      <a:endParaRPr lang="en-US" sz="1600" kern="10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800"/>
                        </a:spcAft>
                      </a:pPr>
                      <a:r>
                        <a:rPr lang="en-GB" sz="1600" b="1" kern="100" dirty="0">
                          <a:effectLst/>
                          <a:latin typeface="Arial" panose="020B0604020202020204" pitchFamily="34" charset="0"/>
                          <a:ea typeface="Calibri" panose="020F0502020204030204" pitchFamily="34" charset="0"/>
                          <a:cs typeface="Arial" panose="020B0604020202020204" pitchFamily="34" charset="0"/>
                        </a:rPr>
                        <a:t>20,125.00</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a:txBody>
                  <a:tcPr marL="47951" marR="47951" marT="23976" marB="23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7651072"/>
                  </a:ext>
                </a:extLst>
              </a:tr>
            </a:tbl>
          </a:graphicData>
        </a:graphic>
      </p:graphicFrame>
      <p:sp>
        <p:nvSpPr>
          <p:cNvPr id="5" name="Slide Number Placeholder 4">
            <a:extLst>
              <a:ext uri="{FF2B5EF4-FFF2-40B4-BE49-F238E27FC236}">
                <a16:creationId xmlns:a16="http://schemas.microsoft.com/office/drawing/2014/main" id="{CF3ADB72-6CCB-4F79-9056-27E5DE065543}"/>
              </a:ext>
            </a:extLst>
          </p:cNvPr>
          <p:cNvSpPr>
            <a:spLocks noGrp="1"/>
          </p:cNvSpPr>
          <p:nvPr>
            <p:ph type="sldNum" sz="quarter" idx="12"/>
          </p:nvPr>
        </p:nvSpPr>
        <p:spPr>
          <a:xfrm>
            <a:off x="5932834" y="6405345"/>
            <a:ext cx="764215" cy="365125"/>
          </a:xfrm>
        </p:spPr>
        <p:txBody>
          <a:bodyPr/>
          <a:lstStyle/>
          <a:p>
            <a:fld id="{15533715-2A87-4479-A9FC-0DA0C558CFE2}" type="slidenum">
              <a:rPr lang="en-US" smtClean="0"/>
              <a:t>45</a:t>
            </a:fld>
            <a:endParaRPr lang="en-US" dirty="0"/>
          </a:p>
        </p:txBody>
      </p:sp>
    </p:spTree>
    <p:extLst>
      <p:ext uri="{BB962C8B-B14F-4D97-AF65-F5344CB8AC3E}">
        <p14:creationId xmlns:p14="http://schemas.microsoft.com/office/powerpoint/2010/main" val="405878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56E5F88B-9011-4D02-8489-E0F022D4A761}"/>
              </a:ext>
            </a:extLst>
          </p:cNvPr>
          <p:cNvSpPr txBox="1"/>
          <p:nvPr/>
        </p:nvSpPr>
        <p:spPr>
          <a:xfrm>
            <a:off x="3681152" y="150101"/>
            <a:ext cx="10385946" cy="584775"/>
          </a:xfrm>
          <a:prstGeom prst="rect">
            <a:avLst/>
          </a:prstGeom>
          <a:noFill/>
        </p:spPr>
        <p:txBody>
          <a:bodyPr wrap="square">
            <a:spAutoFit/>
          </a:bodyPr>
          <a:lstStyle/>
          <a:p>
            <a:r>
              <a:rPr lang="en-US" sz="3200" dirty="0">
                <a:solidFill>
                  <a:schemeClr val="tx1"/>
                </a:solidFill>
                <a:latin typeface="Arial" pitchFamily="34" charset="0"/>
                <a:cs typeface="Arial" pitchFamily="34" charset="0"/>
              </a:rPr>
              <a:t>MARKET STORES </a:t>
            </a:r>
            <a:endParaRPr lang="en-US" sz="3200" dirty="0"/>
          </a:p>
        </p:txBody>
      </p:sp>
      <p:graphicFrame>
        <p:nvGraphicFramePr>
          <p:cNvPr id="2" name="Table 1">
            <a:extLst>
              <a:ext uri="{FF2B5EF4-FFF2-40B4-BE49-F238E27FC236}">
                <a16:creationId xmlns:a16="http://schemas.microsoft.com/office/drawing/2014/main" id="{A2634D70-FE83-436B-90E8-8A1CDDF3E458}"/>
              </a:ext>
            </a:extLst>
          </p:cNvPr>
          <p:cNvGraphicFramePr>
            <a:graphicFrameLocks noGrp="1"/>
          </p:cNvGraphicFramePr>
          <p:nvPr>
            <p:extLst>
              <p:ext uri="{D42A27DB-BD31-4B8C-83A1-F6EECF244321}">
                <p14:modId xmlns:p14="http://schemas.microsoft.com/office/powerpoint/2010/main" val="1492520017"/>
              </p:ext>
            </p:extLst>
          </p:nvPr>
        </p:nvGraphicFramePr>
        <p:xfrm>
          <a:off x="491319" y="803028"/>
          <a:ext cx="10972799" cy="5934055"/>
        </p:xfrm>
        <a:graphic>
          <a:graphicData uri="http://schemas.openxmlformats.org/drawingml/2006/table">
            <a:tbl>
              <a:tblPr firstRow="1" firstCol="1" bandRow="1"/>
              <a:tblGrid>
                <a:gridCol w="2298584">
                  <a:extLst>
                    <a:ext uri="{9D8B030D-6E8A-4147-A177-3AD203B41FA5}">
                      <a16:colId xmlns:a16="http://schemas.microsoft.com/office/drawing/2014/main" val="2013242472"/>
                    </a:ext>
                  </a:extLst>
                </a:gridCol>
                <a:gridCol w="4395829">
                  <a:extLst>
                    <a:ext uri="{9D8B030D-6E8A-4147-A177-3AD203B41FA5}">
                      <a16:colId xmlns:a16="http://schemas.microsoft.com/office/drawing/2014/main" val="3675487301"/>
                    </a:ext>
                  </a:extLst>
                </a:gridCol>
                <a:gridCol w="4278386">
                  <a:extLst>
                    <a:ext uri="{9D8B030D-6E8A-4147-A177-3AD203B41FA5}">
                      <a16:colId xmlns:a16="http://schemas.microsoft.com/office/drawing/2014/main" val="2575565075"/>
                    </a:ext>
                  </a:extLst>
                </a:gridCol>
              </a:tblGrid>
              <a:tr h="233099">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1" kern="1200" dirty="0">
                          <a:solidFill>
                            <a:srgbClr val="000000"/>
                          </a:solidFill>
                          <a:effectLst/>
                          <a:latin typeface="Arial"/>
                          <a:ea typeface="Calibri"/>
                          <a:cs typeface="Times New Roman"/>
                        </a:rPr>
                        <a:t>STORE NO.</a:t>
                      </a:r>
                      <a:endParaRPr lang="en-US" sz="1400" b="1"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1" kern="1200">
                          <a:solidFill>
                            <a:srgbClr val="000000"/>
                          </a:solidFill>
                          <a:effectLst/>
                          <a:latin typeface="Arial"/>
                          <a:ea typeface="Calibri"/>
                          <a:cs typeface="Times New Roman"/>
                        </a:rPr>
                        <a:t>NAME  OF TENANTS</a:t>
                      </a:r>
                      <a:endParaRPr lang="en-US" sz="1400" b="1">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1" kern="1200" dirty="0">
                          <a:solidFill>
                            <a:srgbClr val="000000"/>
                          </a:solidFill>
                          <a:effectLst/>
                          <a:latin typeface="Arial"/>
                          <a:ea typeface="Calibri"/>
                          <a:cs typeface="Times New Roman"/>
                        </a:rPr>
                        <a:t>RENT  PER ANNUM    GH¢</a:t>
                      </a:r>
                      <a:endParaRPr lang="en-US" sz="1400" b="1"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168850"/>
                  </a:ext>
                </a:extLst>
              </a:tr>
              <a:tr h="233099">
                <a:tc gridSpan="3">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200" b="1" kern="1200" dirty="0">
                          <a:solidFill>
                            <a:srgbClr val="000000"/>
                          </a:solidFill>
                          <a:effectLst/>
                          <a:latin typeface="Arial"/>
                          <a:ea typeface="Calibri"/>
                          <a:cs typeface="Times New Roman"/>
                        </a:rPr>
                        <a:t>LARTEH</a:t>
                      </a:r>
                      <a:endParaRPr lang="en-US" sz="9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56337688"/>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ANMA/MKT/001</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YAW  OTU</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a:solidFill>
                            <a:srgbClr val="000000"/>
                          </a:solidFill>
                          <a:effectLst/>
                          <a:latin typeface="Arial"/>
                          <a:ea typeface="Calibri"/>
                          <a:cs typeface="Times New Roman"/>
                        </a:rPr>
                        <a:t>300.00</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9465032"/>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ANMA/MKT/002</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ERNESTINA OFFEI</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0058850"/>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ANMA/MKT/003</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COMFORT OHENEWAA</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0356785"/>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ANMA/MKT/004</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ERNESTINA GYAMPO</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3480713"/>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ANMA/MKT/005</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GRACE AKUA ASI OPARE</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1630902"/>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ANMA/MKT/006</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ROSE OWARE</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4383166"/>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ANMA/MKT/007</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MERCY L. AMPOFO</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9623309"/>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ANMA/MKT/008</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NANA DARK ASAMOAH</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0096315"/>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ANMA/MKT/009</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EVA ASABEA KYEIWA</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3528453"/>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ANMA/MKT/010</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YAA  KWAKYEWA</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442774"/>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ANMA/MKT/011</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VERA A. SIAW</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4718370"/>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ANMA/MKT/012</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AKOI OWUSU</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6566107"/>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ANMA/MKT/013</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COMFORT ADJEI</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28021878"/>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ANMA/MKT/014</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MERCY AWUAH</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4138828"/>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ANMA/MKT/015</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YAW ANSAH</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9414709"/>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ANMA/MKT/016</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BRIGHT ADU OPOKU</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4548807"/>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ANMA/MKT/017</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REVENUE OFFICE</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6503143"/>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ANMA/MKT/018</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GEORGINA AGYARE</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6254000"/>
                  </a:ext>
                </a:extLst>
              </a:tr>
              <a:tr h="24392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ANMA/MKT/019</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dirty="0">
                          <a:solidFill>
                            <a:srgbClr val="000000"/>
                          </a:solidFill>
                          <a:effectLst/>
                          <a:latin typeface="Arial"/>
                          <a:ea typeface="Calibri"/>
                          <a:cs typeface="Times New Roman"/>
                        </a:rPr>
                        <a:t>CAROLINE WONTUMI</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665581"/>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ANMA/MKT/020</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FF0000"/>
                          </a:solidFill>
                          <a:effectLst/>
                          <a:latin typeface="Arial"/>
                          <a:ea typeface="Calibri"/>
                          <a:cs typeface="Times New Roman"/>
                        </a:rPr>
                        <a:t> </a:t>
                      </a:r>
                      <a:r>
                        <a:rPr lang="en-US" sz="1400" kern="1200">
                          <a:solidFill>
                            <a:srgbClr val="000000"/>
                          </a:solidFill>
                          <a:effectLst/>
                          <a:latin typeface="Arial"/>
                          <a:ea typeface="Calibri"/>
                          <a:cs typeface="Times New Roman"/>
                        </a:rPr>
                        <a:t>ASIEDU LARBI</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533595"/>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ANMA/MKT/021</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JULIANA ADJEI</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4571973"/>
                  </a:ext>
                </a:extLst>
              </a:tr>
              <a:tr h="22163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ANMA/MKT/022</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kern="1200">
                          <a:solidFill>
                            <a:srgbClr val="000000"/>
                          </a:solidFill>
                          <a:effectLst/>
                          <a:latin typeface="Arial"/>
                          <a:ea typeface="Calibri"/>
                          <a:cs typeface="Times New Roman"/>
                        </a:rPr>
                        <a:t>JANET AMA ASANTEWAA</a:t>
                      </a:r>
                      <a:endParaRPr lang="en-US" sz="140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kern="1200" dirty="0">
                          <a:solidFill>
                            <a:srgbClr val="000000"/>
                          </a:solidFill>
                          <a:effectLst/>
                          <a:latin typeface="Arial"/>
                          <a:ea typeface="Calibri"/>
                          <a:cs typeface="Times New Roman"/>
                        </a:rPr>
                        <a:t>300.00</a:t>
                      </a:r>
                      <a:endParaRPr lang="en-US" sz="1400" dirty="0">
                        <a:effectLst/>
                        <a:latin typeface="Calibri"/>
                        <a:ea typeface="Calibri"/>
                        <a:cs typeface="Times New Roman"/>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023771"/>
                  </a:ext>
                </a:extLst>
              </a:tr>
              <a:tr h="204492">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1" dirty="0">
                          <a:effectLst/>
                          <a:latin typeface="Arial" panose="020B0604020202020204" pitchFamily="34" charset="0"/>
                          <a:ea typeface="Calibri"/>
                          <a:cs typeface="Arial" panose="020B0604020202020204" pitchFamily="34" charset="0"/>
                        </a:rPr>
                        <a:t>SUB-TOTAL</a:t>
                      </a: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endParaRPr lang="en-US" sz="1400" dirty="0">
                        <a:effectLst/>
                        <a:latin typeface="Arial" panose="020B0604020202020204" pitchFamily="34" charset="0"/>
                        <a:ea typeface="Calibri"/>
                        <a:cs typeface="Arial" panose="020B0604020202020204" pitchFamily="34" charset="0"/>
                      </a:endParaRP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1" dirty="0">
                          <a:effectLst/>
                          <a:latin typeface="Arial" panose="020B0604020202020204" pitchFamily="34" charset="0"/>
                          <a:ea typeface="Calibri"/>
                          <a:cs typeface="Arial" panose="020B0604020202020204" pitchFamily="34" charset="0"/>
                        </a:rPr>
                        <a:t>6,300.00</a:t>
                      </a:r>
                    </a:p>
                  </a:txBody>
                  <a:tcPr marL="42293" marR="42293" marT="7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71726603"/>
                  </a:ext>
                </a:extLst>
              </a:tr>
            </a:tbl>
          </a:graphicData>
        </a:graphic>
      </p:graphicFrame>
      <p:sp>
        <p:nvSpPr>
          <p:cNvPr id="3" name="Slide Number Placeholder 2">
            <a:extLst>
              <a:ext uri="{FF2B5EF4-FFF2-40B4-BE49-F238E27FC236}">
                <a16:creationId xmlns:a16="http://schemas.microsoft.com/office/drawing/2014/main" id="{871490A1-FAA0-4670-87EB-068B4D3F11B2}"/>
              </a:ext>
            </a:extLst>
          </p:cNvPr>
          <p:cNvSpPr>
            <a:spLocks noGrp="1"/>
          </p:cNvSpPr>
          <p:nvPr>
            <p:ph type="sldNum" sz="quarter" idx="12"/>
          </p:nvPr>
        </p:nvSpPr>
        <p:spPr>
          <a:xfrm>
            <a:off x="5595610" y="6525336"/>
            <a:ext cx="764215" cy="365125"/>
          </a:xfrm>
        </p:spPr>
        <p:txBody>
          <a:bodyPr/>
          <a:lstStyle/>
          <a:p>
            <a:fld id="{15533715-2A87-4479-A9FC-0DA0C558CFE2}" type="slidenum">
              <a:rPr lang="en-US" smtClean="0"/>
              <a:t>46</a:t>
            </a:fld>
            <a:endParaRPr lang="en-US" dirty="0"/>
          </a:p>
        </p:txBody>
      </p:sp>
    </p:spTree>
    <p:extLst>
      <p:ext uri="{BB962C8B-B14F-4D97-AF65-F5344CB8AC3E}">
        <p14:creationId xmlns:p14="http://schemas.microsoft.com/office/powerpoint/2010/main" val="25171992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56E5F88B-9011-4D02-8489-E0F022D4A761}"/>
              </a:ext>
            </a:extLst>
          </p:cNvPr>
          <p:cNvSpPr txBox="1"/>
          <p:nvPr/>
        </p:nvSpPr>
        <p:spPr>
          <a:xfrm>
            <a:off x="3831277" y="158052"/>
            <a:ext cx="10385946" cy="584775"/>
          </a:xfrm>
          <a:prstGeom prst="rect">
            <a:avLst/>
          </a:prstGeom>
          <a:noFill/>
        </p:spPr>
        <p:txBody>
          <a:bodyPr wrap="square">
            <a:spAutoFit/>
          </a:bodyPr>
          <a:lstStyle/>
          <a:p>
            <a:pPr algn="just"/>
            <a:r>
              <a:rPr lang="en-US" sz="3200" dirty="0">
                <a:solidFill>
                  <a:schemeClr val="tx1"/>
                </a:solidFill>
                <a:latin typeface="Arial" pitchFamily="34" charset="0"/>
                <a:cs typeface="Arial" pitchFamily="34" charset="0"/>
              </a:rPr>
              <a:t>MARKET STORES -MANGOASE</a:t>
            </a:r>
            <a:endParaRPr lang="en-US" sz="3200" dirty="0"/>
          </a:p>
        </p:txBody>
      </p:sp>
      <p:graphicFrame>
        <p:nvGraphicFramePr>
          <p:cNvPr id="3" name="Table 2">
            <a:extLst>
              <a:ext uri="{FF2B5EF4-FFF2-40B4-BE49-F238E27FC236}">
                <a16:creationId xmlns:a16="http://schemas.microsoft.com/office/drawing/2014/main" id="{295C8377-69FC-42FF-86E7-9598C44C753C}"/>
              </a:ext>
            </a:extLst>
          </p:cNvPr>
          <p:cNvGraphicFramePr>
            <a:graphicFrameLocks noGrp="1"/>
          </p:cNvGraphicFramePr>
          <p:nvPr>
            <p:extLst>
              <p:ext uri="{D42A27DB-BD31-4B8C-83A1-F6EECF244321}">
                <p14:modId xmlns:p14="http://schemas.microsoft.com/office/powerpoint/2010/main" val="2969984670"/>
              </p:ext>
            </p:extLst>
          </p:nvPr>
        </p:nvGraphicFramePr>
        <p:xfrm>
          <a:off x="343396" y="787071"/>
          <a:ext cx="11150218" cy="5747394"/>
        </p:xfrm>
        <a:graphic>
          <a:graphicData uri="http://schemas.openxmlformats.org/drawingml/2006/table">
            <a:tbl>
              <a:tblPr firstRow="1" firstCol="1" bandRow="1"/>
              <a:tblGrid>
                <a:gridCol w="2310404">
                  <a:extLst>
                    <a:ext uri="{9D8B030D-6E8A-4147-A177-3AD203B41FA5}">
                      <a16:colId xmlns:a16="http://schemas.microsoft.com/office/drawing/2014/main" val="1606312679"/>
                    </a:ext>
                  </a:extLst>
                </a:gridCol>
                <a:gridCol w="4001353">
                  <a:extLst>
                    <a:ext uri="{9D8B030D-6E8A-4147-A177-3AD203B41FA5}">
                      <a16:colId xmlns:a16="http://schemas.microsoft.com/office/drawing/2014/main" val="374504212"/>
                    </a:ext>
                  </a:extLst>
                </a:gridCol>
                <a:gridCol w="4838461">
                  <a:extLst>
                    <a:ext uri="{9D8B030D-6E8A-4147-A177-3AD203B41FA5}">
                      <a16:colId xmlns:a16="http://schemas.microsoft.com/office/drawing/2014/main" val="2843152880"/>
                    </a:ext>
                  </a:extLst>
                </a:gridCol>
              </a:tblGrid>
              <a:tr h="190806">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200" b="1" kern="1200" dirty="0">
                          <a:solidFill>
                            <a:srgbClr val="000000"/>
                          </a:solidFill>
                          <a:effectLst/>
                          <a:latin typeface="Arial" panose="020B0604020202020204" pitchFamily="34" charset="0"/>
                          <a:ea typeface="Calibri"/>
                          <a:cs typeface="Arial" panose="020B0604020202020204" pitchFamily="34" charset="0"/>
                        </a:rPr>
                        <a:t>STORE NO.</a:t>
                      </a:r>
                      <a:endParaRPr lang="en-US" sz="1200" b="1"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200" b="1" kern="1200" dirty="0">
                          <a:solidFill>
                            <a:srgbClr val="000000"/>
                          </a:solidFill>
                          <a:effectLst/>
                          <a:latin typeface="Arial" panose="020B0604020202020204" pitchFamily="34" charset="0"/>
                          <a:ea typeface="Calibri"/>
                          <a:cs typeface="Arial" panose="020B0604020202020204" pitchFamily="34" charset="0"/>
                        </a:rPr>
                        <a:t>NAME  OF TENANT</a:t>
                      </a:r>
                      <a:endParaRPr lang="en-US" sz="1200" b="1"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200" b="1" kern="1200" dirty="0">
                          <a:solidFill>
                            <a:srgbClr val="000000"/>
                          </a:solidFill>
                          <a:effectLst/>
                          <a:latin typeface="Arial" panose="020B0604020202020204" pitchFamily="34" charset="0"/>
                          <a:ea typeface="Calibri"/>
                          <a:cs typeface="Arial" panose="020B0604020202020204" pitchFamily="34" charset="0"/>
                        </a:rPr>
                        <a:t>RENT  PER ANNUM    GH¢</a:t>
                      </a:r>
                      <a:endParaRPr lang="en-US" sz="1200" b="1"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7842052"/>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64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ANMA/MKT/001</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64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VIVIAN  AMISAH</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64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9147499"/>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ANMA/MKT/002</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PAULINA  SARPONG</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6140179"/>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ANMA/MKT/003</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MADAM  ADIZA</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a:solidFill>
                            <a:srgbClr val="000000"/>
                          </a:solidFill>
                          <a:effectLst/>
                          <a:latin typeface="Arial" panose="020B0604020202020204" pitchFamily="34" charset="0"/>
                          <a:ea typeface="Calibri"/>
                          <a:cs typeface="Arial" panose="020B0604020202020204" pitchFamily="34" charset="0"/>
                        </a:rPr>
                        <a:t>216.00</a:t>
                      </a:r>
                      <a:endParaRPr lang="en-US" sz="1200" b="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64410"/>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ANMA/MKT/004</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LYDIA DJAN</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a:solidFill>
                            <a:srgbClr val="000000"/>
                          </a:solidFill>
                          <a:effectLst/>
                          <a:latin typeface="Arial" panose="020B0604020202020204" pitchFamily="34" charset="0"/>
                          <a:ea typeface="Calibri"/>
                          <a:cs typeface="Arial" panose="020B0604020202020204" pitchFamily="34" charset="0"/>
                        </a:rPr>
                        <a:t>216.00</a:t>
                      </a:r>
                      <a:endParaRPr lang="en-US" sz="1200" b="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71148536"/>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ANMA/MKT/005</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SIMON ASARE </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0324862"/>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ANMA/MKT/006</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EVELYN AKOLE</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1064726"/>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ANMA/MKT/007</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ADWOA MANSA</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a:solidFill>
                            <a:srgbClr val="000000"/>
                          </a:solidFill>
                          <a:effectLst/>
                          <a:latin typeface="Arial" panose="020B0604020202020204" pitchFamily="34" charset="0"/>
                          <a:ea typeface="Calibri"/>
                          <a:cs typeface="Arial" panose="020B0604020202020204" pitchFamily="34" charset="0"/>
                        </a:rPr>
                        <a:t>216.00</a:t>
                      </a:r>
                      <a:endParaRPr lang="en-US" sz="1200" b="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1762550"/>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ANMA/MKT/008</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CHRISTINA TOTSU</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29181"/>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ANMA/MKT/009</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SUSANA FOLI</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2988362"/>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JULIANA OKYERE</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8606420"/>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ANMA/MKT/011</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EMMA ASANTE</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8216699"/>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ANMA/MKT/011</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WILLIAMS GATOR</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2309885"/>
                  </a:ext>
                </a:extLst>
              </a:tr>
              <a:tr h="203701">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8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ANMA/MKT/012</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8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WILLIAM AGYEMAN</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8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757978"/>
                  </a:ext>
                </a:extLst>
              </a:tr>
              <a:tr h="18870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ANMA/MKT/013</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AYEH MAXWELL</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6539277"/>
                  </a:ext>
                </a:extLst>
              </a:tr>
              <a:tr h="18870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ANMA/MKT/014</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DAWUDA FUSENI</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5719230"/>
                  </a:ext>
                </a:extLst>
              </a:tr>
              <a:tr h="203701">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310"/>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ANMA/MKT/015</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310"/>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KWADWO EBERE</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310"/>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9090400"/>
                  </a:ext>
                </a:extLst>
              </a:tr>
              <a:tr h="18870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ANMA/MKT/016</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a:solidFill>
                            <a:srgbClr val="000000"/>
                          </a:solidFill>
                          <a:effectLst/>
                          <a:latin typeface="Arial" panose="020B0604020202020204" pitchFamily="34" charset="0"/>
                          <a:ea typeface="Calibri"/>
                          <a:cs typeface="Arial" panose="020B0604020202020204" pitchFamily="34" charset="0"/>
                        </a:rPr>
                        <a:t>KOFI AZREYA</a:t>
                      </a:r>
                      <a:endParaRPr lang="en-US" sz="1200" b="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808729"/>
                  </a:ext>
                </a:extLst>
              </a:tr>
              <a:tr h="18870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ANMA/MKT/017</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FULANI NOI</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7990387"/>
                  </a:ext>
                </a:extLst>
              </a:tr>
              <a:tr h="203701">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330"/>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ANMA/MKT/018</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330"/>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LUCY NTIAMOAH</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330"/>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5914963"/>
                  </a:ext>
                </a:extLst>
              </a:tr>
              <a:tr h="248677">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ANMA/MKT/019</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FRANKLINA AMET)</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674512"/>
                  </a:ext>
                </a:extLst>
              </a:tr>
              <a:tr h="18870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ANMA/MKT/020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DZORKA PAULINA</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5154759"/>
                  </a:ext>
                </a:extLst>
              </a:tr>
              <a:tr h="218693">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35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ANMA/MKT/021</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35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HAWUSATU AGYARKO</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35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2435138"/>
                  </a:ext>
                </a:extLst>
              </a:tr>
              <a:tr h="18870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ANMA/MKT/022</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JOHN PANTI SARQUAH</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200" b="0" kern="1200" dirty="0">
                          <a:solidFill>
                            <a:srgbClr val="000000"/>
                          </a:solidFill>
                          <a:effectLst/>
                          <a:latin typeface="Arial" panose="020B0604020202020204" pitchFamily="34" charset="0"/>
                          <a:ea typeface="Calibri"/>
                          <a:cs typeface="Arial" panose="020B0604020202020204" pitchFamily="34" charset="0"/>
                        </a:rPr>
                        <a:t>216.00</a:t>
                      </a:r>
                      <a:endParaRPr lang="en-US" sz="1200" b="0"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2807763"/>
                  </a:ext>
                </a:extLst>
              </a:tr>
              <a:tr h="192804">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dirty="0">
                          <a:effectLst/>
                          <a:latin typeface="Arial" panose="020B0604020202020204" pitchFamily="34" charset="0"/>
                          <a:ea typeface="Calibri"/>
                          <a:cs typeface="Arial" panose="020B0604020202020204" pitchFamily="34" charset="0"/>
                        </a:rPr>
                        <a:t>ANMAMKT/023</a:t>
                      </a: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0" dirty="0">
                          <a:effectLst/>
                          <a:latin typeface="Arial" panose="020B0604020202020204" pitchFamily="34" charset="0"/>
                          <a:ea typeface="Calibri"/>
                          <a:cs typeface="Arial" panose="020B0604020202020204" pitchFamily="34" charset="0"/>
                        </a:rPr>
                        <a:t>RITA DUGGBATEY</a:t>
                      </a: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200" b="0" dirty="0">
                          <a:effectLst/>
                          <a:latin typeface="Arial" panose="020B0604020202020204" pitchFamily="34" charset="0"/>
                          <a:ea typeface="Calibri"/>
                          <a:cs typeface="Arial" panose="020B0604020202020204" pitchFamily="34" charset="0"/>
                        </a:rPr>
                        <a:t>216.00</a:t>
                      </a: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2199223"/>
                  </a:ext>
                </a:extLst>
              </a:tr>
              <a:tr h="152562">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200" b="1" dirty="0">
                          <a:effectLst/>
                          <a:latin typeface="Arial" panose="020B0604020202020204" pitchFamily="34" charset="0"/>
                          <a:ea typeface="Calibri"/>
                          <a:cs typeface="Arial" panose="020B0604020202020204" pitchFamily="34" charset="0"/>
                        </a:rPr>
                        <a:t>SUB-TOTAL</a:t>
                      </a: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endParaRPr lang="en-US" sz="1200" b="1" dirty="0">
                        <a:effectLst/>
                        <a:latin typeface="Arial" panose="020B0604020202020204" pitchFamily="34" charset="0"/>
                        <a:ea typeface="Calibri"/>
                        <a:cs typeface="Arial" panose="020B0604020202020204" pitchFamily="34" charset="0"/>
                      </a:endParaRP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200" b="1" dirty="0">
                          <a:effectLst/>
                          <a:latin typeface="Arial" panose="020B0604020202020204" pitchFamily="34" charset="0"/>
                          <a:ea typeface="Calibri"/>
                          <a:cs typeface="Arial" panose="020B0604020202020204" pitchFamily="34" charset="0"/>
                        </a:rPr>
                        <a:t>4,968.00</a:t>
                      </a:r>
                    </a:p>
                  </a:txBody>
                  <a:tcPr marL="28794" marR="28794" marT="74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0511717"/>
                  </a:ext>
                </a:extLst>
              </a:tr>
            </a:tbl>
          </a:graphicData>
        </a:graphic>
      </p:graphicFrame>
      <p:sp>
        <p:nvSpPr>
          <p:cNvPr id="2" name="Slide Number Placeholder 1">
            <a:extLst>
              <a:ext uri="{FF2B5EF4-FFF2-40B4-BE49-F238E27FC236}">
                <a16:creationId xmlns:a16="http://schemas.microsoft.com/office/drawing/2014/main" id="{D8415400-2DD2-4EF3-BE80-4100B115318B}"/>
              </a:ext>
            </a:extLst>
          </p:cNvPr>
          <p:cNvSpPr>
            <a:spLocks noGrp="1"/>
          </p:cNvSpPr>
          <p:nvPr>
            <p:ph type="sldNum" sz="quarter" idx="12"/>
          </p:nvPr>
        </p:nvSpPr>
        <p:spPr>
          <a:xfrm>
            <a:off x="5903757" y="6436375"/>
            <a:ext cx="764215" cy="365125"/>
          </a:xfrm>
        </p:spPr>
        <p:txBody>
          <a:bodyPr/>
          <a:lstStyle/>
          <a:p>
            <a:fld id="{15533715-2A87-4479-A9FC-0DA0C558CFE2}" type="slidenum">
              <a:rPr lang="en-US" smtClean="0"/>
              <a:t>47</a:t>
            </a:fld>
            <a:endParaRPr lang="en-US" dirty="0"/>
          </a:p>
        </p:txBody>
      </p:sp>
    </p:spTree>
    <p:extLst>
      <p:ext uri="{BB962C8B-B14F-4D97-AF65-F5344CB8AC3E}">
        <p14:creationId xmlns:p14="http://schemas.microsoft.com/office/powerpoint/2010/main" val="26836906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56E5F88B-9011-4D02-8489-E0F022D4A761}"/>
              </a:ext>
            </a:extLst>
          </p:cNvPr>
          <p:cNvSpPr txBox="1"/>
          <p:nvPr/>
        </p:nvSpPr>
        <p:spPr>
          <a:xfrm>
            <a:off x="3831277" y="158052"/>
            <a:ext cx="10385946" cy="584775"/>
          </a:xfrm>
          <a:prstGeom prst="rect">
            <a:avLst/>
          </a:prstGeom>
          <a:noFill/>
        </p:spPr>
        <p:txBody>
          <a:bodyPr wrap="square">
            <a:spAutoFit/>
          </a:bodyPr>
          <a:lstStyle/>
          <a:p>
            <a:pPr algn="just"/>
            <a:r>
              <a:rPr lang="en-US" sz="3200" dirty="0">
                <a:solidFill>
                  <a:schemeClr val="tx1"/>
                </a:solidFill>
                <a:latin typeface="Arial" pitchFamily="34" charset="0"/>
                <a:cs typeface="Arial" pitchFamily="34" charset="0"/>
              </a:rPr>
              <a:t>MARKET STORES -MANGOASE</a:t>
            </a:r>
            <a:endParaRPr lang="en-US" sz="3200" dirty="0"/>
          </a:p>
        </p:txBody>
      </p:sp>
      <p:graphicFrame>
        <p:nvGraphicFramePr>
          <p:cNvPr id="2" name="Table 1">
            <a:extLst>
              <a:ext uri="{FF2B5EF4-FFF2-40B4-BE49-F238E27FC236}">
                <a16:creationId xmlns:a16="http://schemas.microsoft.com/office/drawing/2014/main" id="{6150395F-C82E-4F8D-A0A7-25503BBFA8A7}"/>
              </a:ext>
            </a:extLst>
          </p:cNvPr>
          <p:cNvGraphicFramePr>
            <a:graphicFrameLocks noGrp="1"/>
          </p:cNvGraphicFramePr>
          <p:nvPr>
            <p:extLst>
              <p:ext uri="{D42A27DB-BD31-4B8C-83A1-F6EECF244321}">
                <p14:modId xmlns:p14="http://schemas.microsoft.com/office/powerpoint/2010/main" val="1190626367"/>
              </p:ext>
            </p:extLst>
          </p:nvPr>
        </p:nvGraphicFramePr>
        <p:xfrm>
          <a:off x="879474" y="968348"/>
          <a:ext cx="10385945" cy="5105396"/>
        </p:xfrm>
        <a:graphic>
          <a:graphicData uri="http://schemas.openxmlformats.org/drawingml/2006/table">
            <a:tbl>
              <a:tblPr firstRow="1" firstCol="1" bandRow="1"/>
              <a:tblGrid>
                <a:gridCol w="2152044">
                  <a:extLst>
                    <a:ext uri="{9D8B030D-6E8A-4147-A177-3AD203B41FA5}">
                      <a16:colId xmlns:a16="http://schemas.microsoft.com/office/drawing/2014/main" val="2741642079"/>
                    </a:ext>
                  </a:extLst>
                </a:gridCol>
                <a:gridCol w="3727087">
                  <a:extLst>
                    <a:ext uri="{9D8B030D-6E8A-4147-A177-3AD203B41FA5}">
                      <a16:colId xmlns:a16="http://schemas.microsoft.com/office/drawing/2014/main" val="1600509579"/>
                    </a:ext>
                  </a:extLst>
                </a:gridCol>
                <a:gridCol w="4506814">
                  <a:extLst>
                    <a:ext uri="{9D8B030D-6E8A-4147-A177-3AD203B41FA5}">
                      <a16:colId xmlns:a16="http://schemas.microsoft.com/office/drawing/2014/main" val="332906874"/>
                    </a:ext>
                  </a:extLst>
                </a:gridCol>
              </a:tblGrid>
              <a:tr h="778516">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ANMA/MKT/024</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59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EBENZER ASIRIFI</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595"/>
                        </a:lnSpc>
                        <a:spcBef>
                          <a:spcPts val="0"/>
                        </a:spcBef>
                        <a:spcAft>
                          <a:spcPts val="0"/>
                        </a:spcAft>
                      </a:pPr>
                      <a:r>
                        <a:rPr lang="en-US" sz="1400" b="0" kern="1200">
                          <a:solidFill>
                            <a:schemeClr val="tx1"/>
                          </a:solidFill>
                          <a:effectLst/>
                          <a:latin typeface="Arial" panose="020B0604020202020204" pitchFamily="34" charset="0"/>
                          <a:ea typeface="Calibri"/>
                          <a:cs typeface="Arial" panose="020B0604020202020204" pitchFamily="34" charset="0"/>
                        </a:rPr>
                        <a:t>216.00</a:t>
                      </a:r>
                      <a:endParaRPr lang="en-US" sz="1400" b="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7470574"/>
                  </a:ext>
                </a:extLst>
              </a:tr>
              <a:tr h="68495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410"/>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ANMA/MKT/025</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410"/>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BAANU YE DIS</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410"/>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216.00</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2478682"/>
                  </a:ext>
                </a:extLst>
              </a:tr>
              <a:tr h="591394">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ANMA/MKT/026</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REGINA ADJEITEY</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216.00</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7375066"/>
                  </a:ext>
                </a:extLst>
              </a:tr>
              <a:tr h="68495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400"/>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ANMA/MKT/027</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400"/>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MARK QUAYSON</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400"/>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216.00</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5218304"/>
                  </a:ext>
                </a:extLst>
              </a:tr>
              <a:tr h="591394">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ANMA/MKT/028</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MOSES DONKOH</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216.00</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6814610"/>
                  </a:ext>
                </a:extLst>
              </a:tr>
              <a:tr h="591394">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15"/>
                        </a:lnSpc>
                        <a:spcBef>
                          <a:spcPts val="0"/>
                        </a:spcBef>
                        <a:spcAft>
                          <a:spcPts val="0"/>
                        </a:spcAft>
                      </a:pPr>
                      <a:r>
                        <a:rPr lang="en-US" sz="1400" b="0" kern="1200">
                          <a:solidFill>
                            <a:schemeClr val="tx1"/>
                          </a:solidFill>
                          <a:effectLst/>
                          <a:latin typeface="Arial" panose="020B0604020202020204" pitchFamily="34" charset="0"/>
                          <a:ea typeface="Calibri"/>
                          <a:cs typeface="Arial" panose="020B0604020202020204" pitchFamily="34" charset="0"/>
                        </a:rPr>
                        <a:t>ANMA/MKT/029</a:t>
                      </a:r>
                      <a:endParaRPr lang="en-US" sz="1400" b="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1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GIFTY KONADU</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1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216.00</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3641339"/>
                  </a:ext>
                </a:extLst>
              </a:tr>
              <a:tr h="591394">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400" b="0" kern="1200">
                          <a:solidFill>
                            <a:schemeClr val="tx1"/>
                          </a:solidFill>
                          <a:effectLst/>
                          <a:latin typeface="Arial" panose="020B0604020202020204" pitchFamily="34" charset="0"/>
                          <a:ea typeface="Calibri"/>
                          <a:cs typeface="Arial" panose="020B0604020202020204" pitchFamily="34" charset="0"/>
                        </a:rPr>
                        <a:t>ANMA/MKT/030</a:t>
                      </a:r>
                      <a:endParaRPr lang="en-US" sz="1400" b="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VIVIAN AREBERTEY</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400" b="0" kern="1200" dirty="0">
                          <a:solidFill>
                            <a:schemeClr val="tx1"/>
                          </a:solidFill>
                          <a:effectLst/>
                          <a:latin typeface="Arial" panose="020B0604020202020204" pitchFamily="34" charset="0"/>
                          <a:ea typeface="Calibri"/>
                          <a:cs typeface="Arial" panose="020B0604020202020204" pitchFamily="34" charset="0"/>
                        </a:rPr>
                        <a:t>216.00</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1541425"/>
                  </a:ext>
                </a:extLst>
              </a:tr>
              <a:tr h="591394">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TOTAL</a:t>
                      </a: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ts val="1205"/>
                        </a:lnSpc>
                        <a:spcBef>
                          <a:spcPts val="0"/>
                        </a:spcBef>
                        <a:spcAft>
                          <a:spcPts val="0"/>
                        </a:spcAft>
                      </a:pP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ts val="1205"/>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6,480.00</a:t>
                      </a:r>
                    </a:p>
                  </a:txBody>
                  <a:tcPr marL="31521" marR="31521" marT="815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744870"/>
                  </a:ext>
                </a:extLst>
              </a:tr>
            </a:tbl>
          </a:graphicData>
        </a:graphic>
      </p:graphicFrame>
      <p:sp>
        <p:nvSpPr>
          <p:cNvPr id="3" name="Slide Number Placeholder 2">
            <a:extLst>
              <a:ext uri="{FF2B5EF4-FFF2-40B4-BE49-F238E27FC236}">
                <a16:creationId xmlns:a16="http://schemas.microsoft.com/office/drawing/2014/main" id="{AC1C29B2-0FC2-41C5-8D48-777BF6ED7F84}"/>
              </a:ext>
            </a:extLst>
          </p:cNvPr>
          <p:cNvSpPr>
            <a:spLocks noGrp="1"/>
          </p:cNvSpPr>
          <p:nvPr>
            <p:ph type="sldNum" sz="quarter" idx="12"/>
          </p:nvPr>
        </p:nvSpPr>
        <p:spPr>
          <a:xfrm>
            <a:off x="5690338" y="6299265"/>
            <a:ext cx="764215" cy="365125"/>
          </a:xfrm>
        </p:spPr>
        <p:txBody>
          <a:bodyPr/>
          <a:lstStyle/>
          <a:p>
            <a:fld id="{15533715-2A87-4479-A9FC-0DA0C558CFE2}" type="slidenum">
              <a:rPr lang="en-US" smtClean="0"/>
              <a:t>48</a:t>
            </a:fld>
            <a:endParaRPr lang="en-US" dirty="0"/>
          </a:p>
        </p:txBody>
      </p:sp>
    </p:spTree>
    <p:extLst>
      <p:ext uri="{BB962C8B-B14F-4D97-AF65-F5344CB8AC3E}">
        <p14:creationId xmlns:p14="http://schemas.microsoft.com/office/powerpoint/2010/main" val="38319073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56E5F88B-9011-4D02-8489-E0F022D4A761}"/>
              </a:ext>
            </a:extLst>
          </p:cNvPr>
          <p:cNvSpPr txBox="1"/>
          <p:nvPr/>
        </p:nvSpPr>
        <p:spPr>
          <a:xfrm>
            <a:off x="3831277" y="158052"/>
            <a:ext cx="10385946" cy="584775"/>
          </a:xfrm>
          <a:prstGeom prst="rect">
            <a:avLst/>
          </a:prstGeom>
          <a:noFill/>
        </p:spPr>
        <p:txBody>
          <a:bodyPr wrap="square">
            <a:spAutoFit/>
          </a:bodyPr>
          <a:lstStyle/>
          <a:p>
            <a:pPr algn="just"/>
            <a:r>
              <a:rPr lang="en-US" sz="3200" dirty="0">
                <a:solidFill>
                  <a:schemeClr val="tx1"/>
                </a:solidFill>
                <a:latin typeface="Arial" pitchFamily="34" charset="0"/>
                <a:cs typeface="Arial" pitchFamily="34" charset="0"/>
              </a:rPr>
              <a:t>MARKET STORES -</a:t>
            </a:r>
            <a:r>
              <a:rPr lang="en-US" sz="3200" dirty="0">
                <a:latin typeface="Arial" pitchFamily="34" charset="0"/>
                <a:cs typeface="Arial" pitchFamily="34" charset="0"/>
              </a:rPr>
              <a:t>ADWASO</a:t>
            </a:r>
            <a:endParaRPr lang="en-US" sz="3200" dirty="0"/>
          </a:p>
        </p:txBody>
      </p:sp>
      <p:graphicFrame>
        <p:nvGraphicFramePr>
          <p:cNvPr id="3" name="Table 2">
            <a:extLst>
              <a:ext uri="{FF2B5EF4-FFF2-40B4-BE49-F238E27FC236}">
                <a16:creationId xmlns:a16="http://schemas.microsoft.com/office/drawing/2014/main" id="{9414517E-64DB-49F1-AD15-48D57A68EFB4}"/>
              </a:ext>
            </a:extLst>
          </p:cNvPr>
          <p:cNvGraphicFramePr>
            <a:graphicFrameLocks noGrp="1"/>
          </p:cNvGraphicFramePr>
          <p:nvPr>
            <p:extLst>
              <p:ext uri="{D42A27DB-BD31-4B8C-83A1-F6EECF244321}">
                <p14:modId xmlns:p14="http://schemas.microsoft.com/office/powerpoint/2010/main" val="2636331972"/>
              </p:ext>
            </p:extLst>
          </p:nvPr>
        </p:nvGraphicFramePr>
        <p:xfrm>
          <a:off x="341194" y="742827"/>
          <a:ext cx="10781731" cy="5862636"/>
        </p:xfrm>
        <a:graphic>
          <a:graphicData uri="http://schemas.openxmlformats.org/drawingml/2006/table">
            <a:tbl>
              <a:tblPr firstRow="1" firstCol="1" bandRow="1"/>
              <a:tblGrid>
                <a:gridCol w="2619860">
                  <a:extLst>
                    <a:ext uri="{9D8B030D-6E8A-4147-A177-3AD203B41FA5}">
                      <a16:colId xmlns:a16="http://schemas.microsoft.com/office/drawing/2014/main" val="3899104890"/>
                    </a:ext>
                  </a:extLst>
                </a:gridCol>
                <a:gridCol w="4433609">
                  <a:extLst>
                    <a:ext uri="{9D8B030D-6E8A-4147-A177-3AD203B41FA5}">
                      <a16:colId xmlns:a16="http://schemas.microsoft.com/office/drawing/2014/main" val="2731341779"/>
                    </a:ext>
                  </a:extLst>
                </a:gridCol>
                <a:gridCol w="3728262">
                  <a:extLst>
                    <a:ext uri="{9D8B030D-6E8A-4147-A177-3AD203B41FA5}">
                      <a16:colId xmlns:a16="http://schemas.microsoft.com/office/drawing/2014/main" val="3688692660"/>
                    </a:ext>
                  </a:extLst>
                </a:gridCol>
              </a:tblGrid>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1" kern="1200" dirty="0">
                          <a:solidFill>
                            <a:srgbClr val="000000"/>
                          </a:solidFill>
                          <a:effectLst/>
                          <a:latin typeface="Arial"/>
                          <a:ea typeface="Calibri"/>
                          <a:cs typeface="Times New Roman"/>
                        </a:rPr>
                        <a:t>NO.S</a:t>
                      </a:r>
                      <a:endParaRPr lang="en-US" sz="1400" dirty="0">
                        <a:effectLst/>
                        <a:latin typeface="Calibri"/>
                        <a:ea typeface="Calibri"/>
                        <a:cs typeface="Times New Roman"/>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1" kern="1200" dirty="0">
                          <a:solidFill>
                            <a:srgbClr val="000000"/>
                          </a:solidFill>
                          <a:effectLst/>
                          <a:latin typeface="Arial"/>
                          <a:ea typeface="Calibri"/>
                          <a:cs typeface="Times New Roman"/>
                        </a:rPr>
                        <a:t>NAME  OF TENANTS</a:t>
                      </a:r>
                      <a:endParaRPr lang="en-US" sz="1400" dirty="0">
                        <a:effectLst/>
                        <a:latin typeface="Calibri"/>
                        <a:ea typeface="Calibri"/>
                        <a:cs typeface="Times New Roman"/>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1" kern="1200" dirty="0">
                          <a:solidFill>
                            <a:srgbClr val="000000"/>
                          </a:solidFill>
                          <a:effectLst/>
                          <a:latin typeface="Arial"/>
                          <a:ea typeface="Calibri"/>
                          <a:cs typeface="Times New Roman"/>
                        </a:rPr>
                        <a:t>RENT  PER ANNUM    GH¢</a:t>
                      </a:r>
                      <a:endParaRPr lang="en-US" sz="1400" dirty="0">
                        <a:effectLst/>
                        <a:latin typeface="Calibri"/>
                        <a:ea typeface="Calibri"/>
                        <a:cs typeface="Times New Roman"/>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8282976"/>
                  </a:ext>
                </a:extLst>
              </a:tr>
              <a:tr h="240308">
                <a:tc gridSpan="3">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1" kern="1200" dirty="0">
                          <a:solidFill>
                            <a:srgbClr val="000000"/>
                          </a:solidFill>
                          <a:effectLst/>
                          <a:latin typeface="Arial"/>
                          <a:ea typeface="Calibri"/>
                          <a:cs typeface="Times New Roman"/>
                        </a:rPr>
                        <a:t>ADWASO</a:t>
                      </a:r>
                      <a:endParaRPr lang="en-US" sz="1400" dirty="0">
                        <a:effectLst/>
                        <a:latin typeface="Calibri"/>
                        <a:ea typeface="Calibri"/>
                        <a:cs typeface="Times New Roman"/>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43792853"/>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ANMA/MKT/001</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JOOJO ASANTE</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6806996"/>
                  </a:ext>
                </a:extLst>
              </a:tr>
              <a:tr h="335552">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ANMA/MKT/002</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REVENUE OFFICE</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1539783"/>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ANMA/MKT/003</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ENVIRONMENTAL OFFICE</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9679394"/>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ANMA/MKT/004</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SOLOMON IDRUSSU</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300.00</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8354749"/>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ANMA/MKT/005</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DORA ASARE</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8099552"/>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ANMA/MKT/006</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ASIRI BEMPONG</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46521026"/>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ANMA/MKT/007</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J.A SARPONG</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3334290"/>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ANMA/MKT/008</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JANET DADSON</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4252567"/>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ANMA/MKT/009</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GLADYS DUFFOUR</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2791129"/>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ANMA/MKT/010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BLESSED K. TSATSU</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4819051"/>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ANMA/MKT/011</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MENSAH AGBOTA</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5301731"/>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ANMA/MKT/012</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OSEI COLLENCE</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265629"/>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ANMA/MKT/013</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JAMES AIDOO</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9846179"/>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ANMA/MKT/014</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JANET AWUKU</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3615616"/>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ANMA/MKT/015</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YAW NKUM</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50495865"/>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ANMA/MKT/016</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JOYCE ASIEDU</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7758862"/>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ANMA/MKT/017</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CYNTHIA AYI</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1710835"/>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ANMA/MKT/018</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DANIEL OKYERE</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4766698"/>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ANMA/MKT/019</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MARY ISABELLA DADZIE</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9331649"/>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ANMA/MKT/020</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ALBERTA OKATA</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9247593"/>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ANMA/MKT/021</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kern="1200">
                          <a:solidFill>
                            <a:srgbClr val="000000"/>
                          </a:solidFill>
                          <a:effectLst/>
                          <a:latin typeface="Arial" panose="020B0604020202020204" pitchFamily="34" charset="0"/>
                          <a:ea typeface="Calibri"/>
                          <a:cs typeface="Arial" panose="020B0604020202020204" pitchFamily="34" charset="0"/>
                        </a:rPr>
                        <a:t>JULIANA AMANKWA</a:t>
                      </a:r>
                      <a:endParaRPr lang="en-US" sz="1400" b="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kern="1200" dirty="0">
                          <a:solidFill>
                            <a:srgbClr val="000000"/>
                          </a:solidFill>
                          <a:effectLst/>
                          <a:latin typeface="Arial" panose="020B0604020202020204" pitchFamily="34" charset="0"/>
                          <a:ea typeface="Calibri"/>
                          <a:cs typeface="Arial" panose="020B0604020202020204" pitchFamily="34" charset="0"/>
                        </a:rPr>
                        <a:t>300.00</a:t>
                      </a: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571545"/>
                  </a:ext>
                </a:extLst>
              </a:tr>
              <a:tr h="240308">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r>
                        <a:rPr lang="en-US" sz="1400" b="0" dirty="0">
                          <a:effectLst/>
                          <a:latin typeface="Arial" panose="020B0604020202020204" pitchFamily="34" charset="0"/>
                          <a:ea typeface="Calibri"/>
                          <a:cs typeface="Arial" panose="020B0604020202020204" pitchFamily="34" charset="0"/>
                        </a:rPr>
                        <a:t>SUB-TOTAL</a:t>
                      </a: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15000"/>
                        </a:lnSpc>
                        <a:spcBef>
                          <a:spcPts val="0"/>
                        </a:spcBef>
                        <a:spcAft>
                          <a:spcPts val="0"/>
                        </a:spcAft>
                      </a:pPr>
                      <a:endParaRPr lang="en-US" sz="1400" b="0" dirty="0">
                        <a:effectLst/>
                        <a:latin typeface="Arial" panose="020B0604020202020204" pitchFamily="34" charset="0"/>
                        <a:ea typeface="Calibri"/>
                        <a:cs typeface="Arial" panose="020B0604020202020204" pitchFamily="34" charset="0"/>
                      </a:endParaRP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15000"/>
                        </a:lnSpc>
                        <a:spcBef>
                          <a:spcPts val="0"/>
                        </a:spcBef>
                        <a:spcAft>
                          <a:spcPts val="0"/>
                        </a:spcAft>
                      </a:pPr>
                      <a:r>
                        <a:rPr lang="en-US" sz="1400" b="0" dirty="0">
                          <a:effectLst/>
                          <a:latin typeface="Arial" panose="020B0604020202020204" pitchFamily="34" charset="0"/>
                          <a:ea typeface="Calibri"/>
                          <a:cs typeface="Arial" panose="020B0604020202020204" pitchFamily="34" charset="0"/>
                        </a:rPr>
                        <a:t>5,700.00</a:t>
                      </a:r>
                    </a:p>
                  </a:txBody>
                  <a:tcPr marL="46794" marR="46794" marT="845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9243153"/>
                  </a:ext>
                </a:extLst>
              </a:tr>
            </a:tbl>
          </a:graphicData>
        </a:graphic>
      </p:graphicFrame>
      <p:sp>
        <p:nvSpPr>
          <p:cNvPr id="2" name="Slide Number Placeholder 1">
            <a:extLst>
              <a:ext uri="{FF2B5EF4-FFF2-40B4-BE49-F238E27FC236}">
                <a16:creationId xmlns:a16="http://schemas.microsoft.com/office/drawing/2014/main" id="{961932A7-814B-421B-8563-729DD747C35A}"/>
              </a:ext>
            </a:extLst>
          </p:cNvPr>
          <p:cNvSpPr>
            <a:spLocks noGrp="1"/>
          </p:cNvSpPr>
          <p:nvPr>
            <p:ph type="sldNum" sz="quarter" idx="12"/>
          </p:nvPr>
        </p:nvSpPr>
        <p:spPr>
          <a:xfrm>
            <a:off x="5986256" y="6545332"/>
            <a:ext cx="764215" cy="365125"/>
          </a:xfrm>
        </p:spPr>
        <p:txBody>
          <a:bodyPr/>
          <a:lstStyle/>
          <a:p>
            <a:fld id="{15533715-2A87-4479-A9FC-0DA0C558CFE2}" type="slidenum">
              <a:rPr lang="en-US" smtClean="0"/>
              <a:t>49</a:t>
            </a:fld>
            <a:endParaRPr lang="en-US" dirty="0"/>
          </a:p>
        </p:txBody>
      </p:sp>
    </p:spTree>
    <p:extLst>
      <p:ext uri="{BB962C8B-B14F-4D97-AF65-F5344CB8AC3E}">
        <p14:creationId xmlns:p14="http://schemas.microsoft.com/office/powerpoint/2010/main" val="575091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90E06C-C111-46D9-AF3A-D661E5251C6C}"/>
              </a:ext>
            </a:extLst>
          </p:cNvPr>
          <p:cNvPicPr>
            <a:picLocks noChangeAspect="1"/>
          </p:cNvPicPr>
          <p:nvPr/>
        </p:nvPicPr>
        <p:blipFill>
          <a:blip r:embed="rId2"/>
          <a:stretch>
            <a:fillRect/>
          </a:stretch>
        </p:blipFill>
        <p:spPr>
          <a:xfrm>
            <a:off x="10442713" y="5923722"/>
            <a:ext cx="1475833" cy="934277"/>
          </a:xfrm>
          <a:prstGeom prst="rect">
            <a:avLst/>
          </a:prstGeom>
        </p:spPr>
      </p:pic>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382978165"/>
              </p:ext>
            </p:extLst>
          </p:nvPr>
        </p:nvGraphicFramePr>
        <p:xfrm>
          <a:off x="393895" y="520606"/>
          <a:ext cx="11374035" cy="7518928"/>
        </p:xfrm>
        <a:graphic>
          <a:graphicData uri="http://schemas.openxmlformats.org/drawingml/2006/table">
            <a:tbl>
              <a:tblPr firstRow="1" firstCol="1" bandRow="1"/>
              <a:tblGrid>
                <a:gridCol w="11374035">
                  <a:extLst>
                    <a:ext uri="{9D8B030D-6E8A-4147-A177-3AD203B41FA5}">
                      <a16:colId xmlns:a16="http://schemas.microsoft.com/office/drawing/2014/main" val="2976616125"/>
                    </a:ext>
                  </a:extLst>
                </a:gridCol>
              </a:tblGrid>
              <a:tr h="523138">
                <a:tc>
                  <a:txBody>
                    <a:bodyPr/>
                    <a:lstStyle/>
                    <a:p>
                      <a:pPr marL="285750" marR="0" indent="-285750">
                        <a:lnSpc>
                          <a:spcPct val="100000"/>
                        </a:lnSpc>
                        <a:spcBef>
                          <a:spcPts val="0"/>
                        </a:spcBef>
                        <a:spcAft>
                          <a:spcPts val="800"/>
                        </a:spcAft>
                        <a:buFont typeface="Wingdings" panose="05000000000000000000" pitchFamily="2" charset="2"/>
                        <a:buChar char="ü"/>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Improve post-harvest management </a:t>
                      </a:r>
                    </a:p>
                  </a:txBody>
                  <a:tcPr marL="27232" marR="27232" marT="57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523138">
                <a:tc>
                  <a:txBody>
                    <a:bodyPr/>
                    <a:lstStyle/>
                    <a:p>
                      <a:pPr marL="285750" marR="0" indent="-285750">
                        <a:lnSpc>
                          <a:spcPct val="100000"/>
                        </a:lnSpc>
                        <a:spcBef>
                          <a:spcPts val="0"/>
                        </a:spcBef>
                        <a:spcAft>
                          <a:spcPts val="800"/>
                        </a:spcAft>
                        <a:buFont typeface="Wingdings" panose="05000000000000000000" pitchFamily="2" charset="2"/>
                        <a:buChar char="ü"/>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Support entrepreneurs and MSME development</a:t>
                      </a:r>
                    </a:p>
                    <a:p>
                      <a:pPr marL="285750" marR="0" indent="-285750">
                        <a:lnSpc>
                          <a:spcPct val="100000"/>
                        </a:lnSpc>
                        <a:spcBef>
                          <a:spcPts val="0"/>
                        </a:spcBef>
                        <a:spcAft>
                          <a:spcPts val="800"/>
                        </a:spcAft>
                        <a:buFont typeface="Wingdings" panose="05000000000000000000" pitchFamily="2" charset="2"/>
                        <a:buChar char="ü"/>
                      </a:pP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Enhance equitable access to, and participation in quality education at all levels </a:t>
                      </a: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endPar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Ensure equitable, affordable, and quality Universal Health Coverage (UHC) for all.</a:t>
                      </a: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Improve access to safe, reliable and sustainable water supply services for all.</a:t>
                      </a: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endPar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Enhance access to improved and sustainable environmental sanitation services </a:t>
                      </a: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endPar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Promote efficient and sustainable waste management</a:t>
                      </a: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endParaRPr kumimoji="0" lang="en-US" sz="1600" b="0"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r>
                        <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Promote effective maintenance culture </a:t>
                      </a: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Improve decentralized Planning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Improve public access to development information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a:t>
                      </a:r>
                    </a:p>
                    <a:p>
                      <a:pPr marL="285750" marR="0" lvl="0" indent="-285750" algn="l" defTabSz="914400" rtl="0" eaLnBrk="1" fontAlgn="auto" latinLnBrk="0" hangingPunct="1">
                        <a:lnSpc>
                          <a:spcPct val="100000"/>
                        </a:lnSpc>
                        <a:spcBef>
                          <a:spcPts val="0"/>
                        </a:spcBef>
                        <a:spcAft>
                          <a:spcPts val="800"/>
                        </a:spcAft>
                        <a:buClrTx/>
                        <a:buSzTx/>
                        <a:buFont typeface="Wingdings" panose="05000000000000000000" pitchFamily="2" charset="2"/>
                        <a:buChar char="ü"/>
                        <a:tabLst/>
                        <a:defRPr/>
                      </a:pP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marR="0" indent="-285750">
                        <a:lnSpc>
                          <a:spcPct val="100000"/>
                        </a:lnSpc>
                        <a:spcBef>
                          <a:spcPts val="0"/>
                        </a:spcBef>
                        <a:spcAft>
                          <a:spcPts val="800"/>
                        </a:spcAft>
                        <a:buFont typeface="Wingdings" panose="05000000000000000000" pitchFamily="2" charset="2"/>
                        <a:buChar char="ü"/>
                      </a:pP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marR="0" indent="-285750">
                        <a:lnSpc>
                          <a:spcPct val="100000"/>
                        </a:lnSpc>
                        <a:spcBef>
                          <a:spcPts val="0"/>
                        </a:spcBef>
                        <a:spcAft>
                          <a:spcPts val="800"/>
                        </a:spcAft>
                        <a:buFont typeface="Wingdings" panose="05000000000000000000" pitchFamily="2" charset="2"/>
                        <a:buChar char="ü"/>
                      </a:pPr>
                      <a:endParaRPr lang="en-US" sz="16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27232" marR="27232" marT="571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6371946"/>
                  </a:ext>
                </a:extLst>
              </a:tr>
            </a:tbl>
          </a:graphicData>
        </a:graphic>
      </p:graphicFrame>
      <p:sp>
        <p:nvSpPr>
          <p:cNvPr id="7" name="TextBox 6">
            <a:extLst>
              <a:ext uri="{FF2B5EF4-FFF2-40B4-BE49-F238E27FC236}">
                <a16:creationId xmlns:a16="http://schemas.microsoft.com/office/drawing/2014/main" id="{69FBA26A-F45F-4447-B17C-BA0279ADE68A}"/>
              </a:ext>
            </a:extLst>
          </p:cNvPr>
          <p:cNvSpPr txBox="1"/>
          <p:nvPr/>
        </p:nvSpPr>
        <p:spPr>
          <a:xfrm>
            <a:off x="3935896" y="120496"/>
            <a:ext cx="5208104" cy="400110"/>
          </a:xfrm>
          <a:prstGeom prst="rect">
            <a:avLst/>
          </a:prstGeom>
          <a:noFill/>
        </p:spPr>
        <p:txBody>
          <a:bodyPr wrap="square">
            <a:spAutoFit/>
          </a:bodyPr>
          <a:lstStyle/>
          <a:p>
            <a:r>
              <a:rPr kumimoji="0" lang="en-GB" sz="2000" b="1" i="0" u="none" strike="noStrike" kern="1200" cap="none" spc="0" normalizeH="0" baseline="0" noProof="0" dirty="0">
                <a:ln>
                  <a:noFill/>
                </a:ln>
                <a:solidFill>
                  <a:srgbClr val="000000"/>
                </a:solidFill>
                <a:effectLst/>
                <a:uLnTx/>
                <a:uFillTx/>
                <a:latin typeface="Arial"/>
                <a:ea typeface="Times New Roman"/>
                <a:cs typeface="Times New Roman"/>
              </a:rPr>
              <a:t>POLICY OBJECTIVES</a:t>
            </a:r>
            <a:endParaRPr lang="en-US" dirty="0"/>
          </a:p>
        </p:txBody>
      </p:sp>
      <p:sp>
        <p:nvSpPr>
          <p:cNvPr id="3" name="Slide Number Placeholder 2">
            <a:extLst>
              <a:ext uri="{FF2B5EF4-FFF2-40B4-BE49-F238E27FC236}">
                <a16:creationId xmlns:a16="http://schemas.microsoft.com/office/drawing/2014/main" id="{F4B706AD-47EB-437A-B4A4-58DDAFE87ADF}"/>
              </a:ext>
            </a:extLst>
          </p:cNvPr>
          <p:cNvSpPr>
            <a:spLocks noGrp="1"/>
          </p:cNvSpPr>
          <p:nvPr>
            <p:ph type="sldNum" sz="quarter" idx="12"/>
          </p:nvPr>
        </p:nvSpPr>
        <p:spPr>
          <a:xfrm>
            <a:off x="6527409" y="6337394"/>
            <a:ext cx="633046" cy="365125"/>
          </a:xfrm>
        </p:spPr>
        <p:txBody>
          <a:bodyPr/>
          <a:lstStyle/>
          <a:p>
            <a:fld id="{15533715-2A87-4479-A9FC-0DA0C558CFE2}" type="slidenum">
              <a:rPr lang="en-US" smtClean="0"/>
              <a:t>5</a:t>
            </a:fld>
            <a:endParaRPr lang="en-US" dirty="0"/>
          </a:p>
        </p:txBody>
      </p:sp>
    </p:spTree>
    <p:extLst>
      <p:ext uri="{BB962C8B-B14F-4D97-AF65-F5344CB8AC3E}">
        <p14:creationId xmlns:p14="http://schemas.microsoft.com/office/powerpoint/2010/main" val="25800785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361215" y="26961"/>
            <a:ext cx="911835" cy="703998"/>
          </a:xfrm>
          <a:prstGeom prst="rect">
            <a:avLst/>
          </a:prstGeom>
        </p:spPr>
      </p:pic>
      <p:sp>
        <p:nvSpPr>
          <p:cNvPr id="15" name="TextBox 14">
            <a:extLst>
              <a:ext uri="{FF2B5EF4-FFF2-40B4-BE49-F238E27FC236}">
                <a16:creationId xmlns:a16="http://schemas.microsoft.com/office/drawing/2014/main" id="{56E5F88B-9011-4D02-8489-E0F022D4A761}"/>
              </a:ext>
            </a:extLst>
          </p:cNvPr>
          <p:cNvSpPr txBox="1"/>
          <p:nvPr/>
        </p:nvSpPr>
        <p:spPr>
          <a:xfrm>
            <a:off x="2415653" y="114657"/>
            <a:ext cx="11665092" cy="461665"/>
          </a:xfrm>
          <a:prstGeom prst="rect">
            <a:avLst/>
          </a:prstGeom>
          <a:noFill/>
        </p:spPr>
        <p:txBody>
          <a:bodyPr wrap="square">
            <a:spAutoFit/>
          </a:bodyPr>
          <a:lstStyle/>
          <a:p>
            <a:r>
              <a:rPr lang="en-US" sz="2400" b="1" dirty="0">
                <a:solidFill>
                  <a:schemeClr val="tx1"/>
                </a:solidFill>
                <a:latin typeface="Arial"/>
                <a:ea typeface="Calibri"/>
              </a:rPr>
              <a:t>NAMES OF REVENUE COLLECTORS</a:t>
            </a:r>
            <a:endParaRPr lang="en-US" sz="2400" dirty="0"/>
          </a:p>
        </p:txBody>
      </p:sp>
      <p:graphicFrame>
        <p:nvGraphicFramePr>
          <p:cNvPr id="2" name="Table 1">
            <a:extLst>
              <a:ext uri="{FF2B5EF4-FFF2-40B4-BE49-F238E27FC236}">
                <a16:creationId xmlns:a16="http://schemas.microsoft.com/office/drawing/2014/main" id="{6581F91E-A7AE-47A6-BAB7-B36ED0CBC8BE}"/>
              </a:ext>
            </a:extLst>
          </p:cNvPr>
          <p:cNvGraphicFramePr>
            <a:graphicFrameLocks noGrp="1"/>
          </p:cNvGraphicFramePr>
          <p:nvPr>
            <p:extLst>
              <p:ext uri="{D42A27DB-BD31-4B8C-83A1-F6EECF244321}">
                <p14:modId xmlns:p14="http://schemas.microsoft.com/office/powerpoint/2010/main" val="1731128962"/>
              </p:ext>
            </p:extLst>
          </p:nvPr>
        </p:nvGraphicFramePr>
        <p:xfrm>
          <a:off x="559558" y="840234"/>
          <a:ext cx="10713492" cy="5638806"/>
        </p:xfrm>
        <a:graphic>
          <a:graphicData uri="http://schemas.openxmlformats.org/drawingml/2006/table">
            <a:tbl>
              <a:tblPr firstRow="1" firstCol="1" bandRow="1"/>
              <a:tblGrid>
                <a:gridCol w="637080">
                  <a:extLst>
                    <a:ext uri="{9D8B030D-6E8A-4147-A177-3AD203B41FA5}">
                      <a16:colId xmlns:a16="http://schemas.microsoft.com/office/drawing/2014/main" val="1301219902"/>
                    </a:ext>
                  </a:extLst>
                </a:gridCol>
                <a:gridCol w="4486763">
                  <a:extLst>
                    <a:ext uri="{9D8B030D-6E8A-4147-A177-3AD203B41FA5}">
                      <a16:colId xmlns:a16="http://schemas.microsoft.com/office/drawing/2014/main" val="211907400"/>
                    </a:ext>
                  </a:extLst>
                </a:gridCol>
                <a:gridCol w="5589649">
                  <a:extLst>
                    <a:ext uri="{9D8B030D-6E8A-4147-A177-3AD203B41FA5}">
                      <a16:colId xmlns:a16="http://schemas.microsoft.com/office/drawing/2014/main" val="2347406367"/>
                    </a:ext>
                  </a:extLst>
                </a:gridCol>
              </a:tblGrid>
              <a:tr h="366156">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b="1" kern="100" dirty="0">
                          <a:effectLst/>
                          <a:latin typeface="Arial"/>
                          <a:ea typeface="Calibri"/>
                          <a:cs typeface="Times New Roman"/>
                        </a:rPr>
                        <a:t>NO.</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b="1" kern="100" dirty="0">
                          <a:effectLst/>
                          <a:latin typeface="Arial"/>
                          <a:ea typeface="Calibri"/>
                          <a:cs typeface="Times New Roman"/>
                        </a:rPr>
                        <a:t>NAME </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l">
                        <a:lnSpc>
                          <a:spcPct val="107000"/>
                        </a:lnSpc>
                        <a:spcBef>
                          <a:spcPts val="0"/>
                        </a:spcBef>
                        <a:spcAft>
                          <a:spcPts val="0"/>
                        </a:spcAft>
                      </a:pPr>
                      <a:r>
                        <a:rPr lang="en-US" sz="1400" b="1" kern="100" dirty="0">
                          <a:effectLst/>
                          <a:latin typeface="Arial"/>
                          <a:ea typeface="Calibri"/>
                          <a:cs typeface="Times New Roman"/>
                        </a:rPr>
                        <a:t>DESIGNATION</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24541229"/>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1</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RAHMAEN AMANKWAH</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REVENUE SUPERINTENDENT</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2856521"/>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2</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FRANK OTI</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HIGHER REVENUE INSPECTOR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5423833"/>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3</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PATRICK OTU YIRENKYI</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5092074"/>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4</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DANIEL AMOAKO</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132624"/>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5</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JOSEPH BAIDOO DICKO</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4845243"/>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6</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FRANCIS MIREKU</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4567605"/>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7</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ISAAC ASIEDU</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3260639"/>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8</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MAXWELL OPARE KANKAM</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5031745"/>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9</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COMFORT AKURANG</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8472823"/>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10</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GLORIA AHWIRENG</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1061984"/>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11</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ERNEST ATSU</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1907834"/>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12</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GLORIA NYARKO</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8858827"/>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13</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PATRICK NORMENYO</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465054"/>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14</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VICTORIA MARTEY</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4485823"/>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15</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WILLIAM BONSIE</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6452918"/>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16</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EBENEZER AWUAH</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7496550"/>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17</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SOPHIA DEBRAH</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6026811"/>
                  </a:ext>
                </a:extLst>
              </a:tr>
              <a:tr h="292925">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a:effectLst/>
                          <a:latin typeface="Arial"/>
                          <a:ea typeface="Calibri"/>
                          <a:cs typeface="Times New Roman"/>
                        </a:rPr>
                        <a:t>18</a:t>
                      </a:r>
                      <a:endParaRPr lang="en-US" sz="1400" kern="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nSpc>
                          <a:spcPct val="107000"/>
                        </a:lnSpc>
                        <a:spcBef>
                          <a:spcPts val="0"/>
                        </a:spcBef>
                        <a:spcAft>
                          <a:spcPts val="0"/>
                        </a:spcAft>
                      </a:pPr>
                      <a:r>
                        <a:rPr lang="en-US" sz="1400" kern="100" dirty="0">
                          <a:effectLst/>
                          <a:latin typeface="Arial"/>
                          <a:ea typeface="Calibri"/>
                          <a:cs typeface="Times New Roman"/>
                        </a:rPr>
                        <a:t>SAMUEL ADJEI</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Perpetua"/>
                        </a:defRPr>
                      </a:lvl1pPr>
                      <a:lvl2pPr marL="457200" algn="l" defTabSz="914400" rtl="0" eaLnBrk="1" latinLnBrk="0" hangingPunct="1">
                        <a:defRPr sz="1800" kern="1200">
                          <a:solidFill>
                            <a:schemeClr val="tx1"/>
                          </a:solidFill>
                          <a:latin typeface="Perpetua"/>
                        </a:defRPr>
                      </a:lvl2pPr>
                      <a:lvl3pPr marL="914400" algn="l" defTabSz="914400" rtl="0" eaLnBrk="1" latinLnBrk="0" hangingPunct="1">
                        <a:defRPr sz="1800" kern="1200">
                          <a:solidFill>
                            <a:schemeClr val="tx1"/>
                          </a:solidFill>
                          <a:latin typeface="Perpetua"/>
                        </a:defRPr>
                      </a:lvl3pPr>
                      <a:lvl4pPr marL="1371600" algn="l" defTabSz="914400" rtl="0" eaLnBrk="1" latinLnBrk="0" hangingPunct="1">
                        <a:defRPr sz="1800" kern="1200">
                          <a:solidFill>
                            <a:schemeClr val="tx1"/>
                          </a:solidFill>
                          <a:latin typeface="Perpetua"/>
                        </a:defRPr>
                      </a:lvl4pPr>
                      <a:lvl5pPr marL="1828800" algn="l" defTabSz="914400" rtl="0" eaLnBrk="1" latinLnBrk="0" hangingPunct="1">
                        <a:defRPr sz="1800" kern="1200">
                          <a:solidFill>
                            <a:schemeClr val="tx1"/>
                          </a:solidFill>
                          <a:latin typeface="Perpetua"/>
                        </a:defRPr>
                      </a:lvl5pPr>
                      <a:lvl6pPr marL="2286000" algn="l" defTabSz="914400" rtl="0" eaLnBrk="1" latinLnBrk="0" hangingPunct="1">
                        <a:defRPr sz="1800" kern="1200">
                          <a:solidFill>
                            <a:schemeClr val="tx1"/>
                          </a:solidFill>
                          <a:latin typeface="Perpetua"/>
                        </a:defRPr>
                      </a:lvl6pPr>
                      <a:lvl7pPr marL="2743200" algn="l" defTabSz="914400" rtl="0" eaLnBrk="1" latinLnBrk="0" hangingPunct="1">
                        <a:defRPr sz="1800" kern="1200">
                          <a:solidFill>
                            <a:schemeClr val="tx1"/>
                          </a:solidFill>
                          <a:latin typeface="Perpetua"/>
                        </a:defRPr>
                      </a:lvl7pPr>
                      <a:lvl8pPr marL="3200400" algn="l" defTabSz="914400" rtl="0" eaLnBrk="1" latinLnBrk="0" hangingPunct="1">
                        <a:defRPr sz="1800" kern="1200">
                          <a:solidFill>
                            <a:schemeClr val="tx1"/>
                          </a:solidFill>
                          <a:latin typeface="Perpetua"/>
                        </a:defRPr>
                      </a:lvl8pPr>
                      <a:lvl9pPr marL="3657600" algn="l" defTabSz="914400" rtl="0" eaLnBrk="1" latinLnBrk="0" hangingPunct="1">
                        <a:defRPr sz="1800" kern="1200">
                          <a:solidFill>
                            <a:schemeClr val="tx1"/>
                          </a:solidFill>
                          <a:latin typeface="Perpetua"/>
                        </a:defRPr>
                      </a:lvl9pPr>
                    </a:lstStyle>
                    <a:p>
                      <a:pPr marL="0" marR="0" algn="ctr">
                        <a:lnSpc>
                          <a:spcPct val="107000"/>
                        </a:lnSpc>
                        <a:spcBef>
                          <a:spcPts val="0"/>
                        </a:spcBef>
                        <a:spcAft>
                          <a:spcPts val="0"/>
                        </a:spcAft>
                      </a:pPr>
                      <a:r>
                        <a:rPr lang="en-US" sz="1400" kern="100" dirty="0">
                          <a:effectLst/>
                          <a:latin typeface="Arial"/>
                          <a:ea typeface="Calibri"/>
                          <a:cs typeface="Times New Roman"/>
                        </a:rPr>
                        <a:t>COMMISSION COLLECTOR</a:t>
                      </a:r>
                      <a:endParaRPr lang="en-US" sz="1400" kern="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305734"/>
                  </a:ext>
                </a:extLst>
              </a:tr>
            </a:tbl>
          </a:graphicData>
        </a:graphic>
      </p:graphicFrame>
      <p:sp>
        <p:nvSpPr>
          <p:cNvPr id="3" name="Slide Number Placeholder 2">
            <a:extLst>
              <a:ext uri="{FF2B5EF4-FFF2-40B4-BE49-F238E27FC236}">
                <a16:creationId xmlns:a16="http://schemas.microsoft.com/office/drawing/2014/main" id="{C7F0599B-9485-4BEA-B618-532735E71E8E}"/>
              </a:ext>
            </a:extLst>
          </p:cNvPr>
          <p:cNvSpPr>
            <a:spLocks noGrp="1"/>
          </p:cNvSpPr>
          <p:nvPr>
            <p:ph type="sldNum" sz="quarter" idx="12"/>
          </p:nvPr>
        </p:nvSpPr>
        <p:spPr>
          <a:xfrm>
            <a:off x="4821134" y="6479040"/>
            <a:ext cx="764215" cy="365125"/>
          </a:xfrm>
        </p:spPr>
        <p:txBody>
          <a:bodyPr/>
          <a:lstStyle/>
          <a:p>
            <a:fld id="{15533715-2A87-4479-A9FC-0DA0C558CFE2}" type="slidenum">
              <a:rPr lang="en-US" smtClean="0"/>
              <a:t>50</a:t>
            </a:fld>
            <a:endParaRPr lang="en-US" dirty="0"/>
          </a:p>
        </p:txBody>
      </p:sp>
    </p:spTree>
    <p:extLst>
      <p:ext uri="{BB962C8B-B14F-4D97-AF65-F5344CB8AC3E}">
        <p14:creationId xmlns:p14="http://schemas.microsoft.com/office/powerpoint/2010/main" val="33381555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4234501110"/>
              </p:ext>
            </p:extLst>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EE813C07-4A94-493A-8623-DAB4C222CB99}"/>
              </a:ext>
            </a:extLst>
          </p:cNvPr>
          <p:cNvSpPr txBox="1"/>
          <p:nvPr/>
        </p:nvSpPr>
        <p:spPr>
          <a:xfrm>
            <a:off x="373039" y="259308"/>
            <a:ext cx="13841104"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MMDA:  </a:t>
            </a:r>
            <a:r>
              <a:rPr kumimoji="0" lang="en-US" altLang="en-US" sz="1200" b="0" i="0" u="none" strike="noStrike" kern="1200" cap="none" spc="0" normalizeH="0" baseline="0" noProof="0" dirty="0" err="1">
                <a:ln>
                  <a:noFill/>
                </a:ln>
                <a:solidFill>
                  <a:prstClr val="black"/>
                </a:solidFill>
                <a:effectLst/>
                <a:uLnTx/>
                <a:uFillTx/>
                <a:latin typeface="Arial" panose="020B0604020202020204"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Department/Unit:  Central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Cost Centre:  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Programme</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MANAGEMENT AND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14" name="Picture 13">
            <a:extLst>
              <a:ext uri="{FF2B5EF4-FFF2-40B4-BE49-F238E27FC236}">
                <a16:creationId xmlns:a16="http://schemas.microsoft.com/office/drawing/2014/main" id="{36B4201F-DC9F-470C-8B97-ACBDA616FDF7}"/>
              </a:ext>
            </a:extLst>
          </p:cNvPr>
          <p:cNvPicPr>
            <a:picLocks noChangeAspect="1"/>
          </p:cNvPicPr>
          <p:nvPr/>
        </p:nvPicPr>
        <p:blipFill>
          <a:blip r:embed="rId2"/>
          <a:stretch>
            <a:fillRect/>
          </a:stretch>
        </p:blipFill>
        <p:spPr>
          <a:xfrm>
            <a:off x="11208667" y="92873"/>
            <a:ext cx="746583" cy="671401"/>
          </a:xfrm>
          <a:prstGeom prst="rect">
            <a:avLst/>
          </a:prstGeom>
        </p:spPr>
      </p:pic>
      <p:graphicFrame>
        <p:nvGraphicFramePr>
          <p:cNvPr id="9" name="Table 8">
            <a:extLst>
              <a:ext uri="{FF2B5EF4-FFF2-40B4-BE49-F238E27FC236}">
                <a16:creationId xmlns:a16="http://schemas.microsoft.com/office/drawing/2014/main" id="{0C1275AE-5A50-4D3C-A3E3-7E98AC684FF9}"/>
              </a:ext>
            </a:extLst>
          </p:cNvPr>
          <p:cNvGraphicFramePr>
            <a:graphicFrameLocks noGrp="1"/>
          </p:cNvGraphicFramePr>
          <p:nvPr>
            <p:extLst>
              <p:ext uri="{D42A27DB-BD31-4B8C-83A1-F6EECF244321}">
                <p14:modId xmlns:p14="http://schemas.microsoft.com/office/powerpoint/2010/main" val="60158940"/>
              </p:ext>
            </p:extLst>
          </p:nvPr>
        </p:nvGraphicFramePr>
        <p:xfrm>
          <a:off x="327546" y="1158543"/>
          <a:ext cx="11491415" cy="5553500"/>
        </p:xfrm>
        <a:graphic>
          <a:graphicData uri="http://schemas.openxmlformats.org/drawingml/2006/table">
            <a:tbl>
              <a:tblPr firstRow="1" firstCol="1" bandRow="1"/>
              <a:tblGrid>
                <a:gridCol w="614718">
                  <a:extLst>
                    <a:ext uri="{9D8B030D-6E8A-4147-A177-3AD203B41FA5}">
                      <a16:colId xmlns:a16="http://schemas.microsoft.com/office/drawing/2014/main" val="161460425"/>
                    </a:ext>
                  </a:extLst>
                </a:gridCol>
                <a:gridCol w="2864333">
                  <a:extLst>
                    <a:ext uri="{9D8B030D-6E8A-4147-A177-3AD203B41FA5}">
                      <a16:colId xmlns:a16="http://schemas.microsoft.com/office/drawing/2014/main" val="510749359"/>
                    </a:ext>
                  </a:extLst>
                </a:gridCol>
                <a:gridCol w="2197447">
                  <a:extLst>
                    <a:ext uri="{9D8B030D-6E8A-4147-A177-3AD203B41FA5}">
                      <a16:colId xmlns:a16="http://schemas.microsoft.com/office/drawing/2014/main" val="3326262883"/>
                    </a:ext>
                  </a:extLst>
                </a:gridCol>
                <a:gridCol w="1075182">
                  <a:extLst>
                    <a:ext uri="{9D8B030D-6E8A-4147-A177-3AD203B41FA5}">
                      <a16:colId xmlns:a16="http://schemas.microsoft.com/office/drawing/2014/main" val="2473392765"/>
                    </a:ext>
                  </a:extLst>
                </a:gridCol>
                <a:gridCol w="870155">
                  <a:extLst>
                    <a:ext uri="{9D8B030D-6E8A-4147-A177-3AD203B41FA5}">
                      <a16:colId xmlns:a16="http://schemas.microsoft.com/office/drawing/2014/main" val="2269714551"/>
                    </a:ext>
                  </a:extLst>
                </a:gridCol>
                <a:gridCol w="2116994">
                  <a:extLst>
                    <a:ext uri="{9D8B030D-6E8A-4147-A177-3AD203B41FA5}">
                      <a16:colId xmlns:a16="http://schemas.microsoft.com/office/drawing/2014/main" val="4009060174"/>
                    </a:ext>
                  </a:extLst>
                </a:gridCol>
                <a:gridCol w="1752586">
                  <a:extLst>
                    <a:ext uri="{9D8B030D-6E8A-4147-A177-3AD203B41FA5}">
                      <a16:colId xmlns:a16="http://schemas.microsoft.com/office/drawing/2014/main" val="1136062890"/>
                    </a:ext>
                  </a:extLst>
                </a:gridCol>
              </a:tblGrid>
              <a:tr h="698185">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Name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kern="1200" dirty="0">
                          <a:solidFill>
                            <a:schemeClr val="tx1"/>
                          </a:solidFill>
                          <a:effectLst/>
                          <a:latin typeface="Arial" panose="020B0604020202020204" pitchFamily="34" charset="0"/>
                          <a:ea typeface="+mn-ea"/>
                          <a:cs typeface="Arial" panose="020B0604020202020204" pitchFamily="34" charset="0"/>
                        </a:rPr>
                        <a:t>Position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Level</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SSSS Step</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Monthly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Annual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2854947834"/>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ALHAJI SHAMROCK ABDULAI GAFARU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DISTRICT CO-ORDINATING DIRECTOR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23,345.73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280,148.76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5813614"/>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SAMUEL ADJINBARUK</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DEP. DIRECTOR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12,052.12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144,625.48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6571412"/>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SHARON DODOO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ASST. DIR IIB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74,942.40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6350046"/>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ts val="16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4</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FATI MORO ISSAH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ASST. DIR IIB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74,942.40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4689598"/>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5</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ALBERT ADDO-KWAFO OPARE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ASST. DIR IIB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74,942.40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4185338"/>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6</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WINIFRED GYAMFI KANKAM</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ASST. DIR IIA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072401"/>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7</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ANITA MARIAN TETTEH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ASST. DIR.IIB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73,689.68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6383281"/>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8</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JENNIFER ABENA AMOAH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ASST. DIR IIB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74,942.40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2479306"/>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9</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FRANCISCA AKOR-BOAFO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ASST. DIR IIB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6,271.04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75,252.51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7916213"/>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10</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ANTOINNETTE MAWUENA SIAW</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FOREIGN SERVICE OFFICER/ASST DIR IIB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74,942.40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9934573"/>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11</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AUGUSTINE OPOKU AGYEMANG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ASST. DIR IIB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6,041.60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72,499.20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5853507"/>
                  </a:ext>
                </a:extLst>
              </a:tr>
              <a:tr h="36224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12</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GLORIA BOAFOA AMANOR-KWAFO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ASST DIR 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                               8,317.69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99,812.26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5449641"/>
                  </a:ext>
                </a:extLst>
              </a:tr>
              <a:tr h="326765">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SUB-TOTAL</a:t>
                      </a: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0"/>
                        </a:spcAft>
                      </a:pP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0"/>
                        </a:spcAft>
                      </a:pP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0"/>
                        </a:spcAft>
                      </a:pP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1" i="0" u="none" strike="noStrike" dirty="0">
                          <a:solidFill>
                            <a:srgbClr val="000000"/>
                          </a:solidFill>
                          <a:effectLst/>
                          <a:latin typeface="Arial" panose="020B0604020202020204" pitchFamily="34" charset="0"/>
                          <a:cs typeface="Arial" panose="020B0604020202020204" pitchFamily="34" charset="0"/>
                        </a:rPr>
                        <a:t>  100,541.83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1,206,502.01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4441859"/>
                  </a:ext>
                </a:extLst>
              </a:tr>
            </a:tbl>
          </a:graphicData>
        </a:graphic>
      </p:graphicFrame>
      <p:sp>
        <p:nvSpPr>
          <p:cNvPr id="3" name="Slide Number Placeholder 2">
            <a:extLst>
              <a:ext uri="{FF2B5EF4-FFF2-40B4-BE49-F238E27FC236}">
                <a16:creationId xmlns:a16="http://schemas.microsoft.com/office/drawing/2014/main" id="{B9E2AD1A-A61B-4BB0-8258-135D9D717BBB}"/>
              </a:ext>
            </a:extLst>
          </p:cNvPr>
          <p:cNvSpPr>
            <a:spLocks noGrp="1"/>
          </p:cNvSpPr>
          <p:nvPr>
            <p:ph type="sldNum" sz="quarter" idx="12"/>
          </p:nvPr>
        </p:nvSpPr>
        <p:spPr>
          <a:xfrm>
            <a:off x="5546226" y="6541991"/>
            <a:ext cx="764215" cy="365125"/>
          </a:xfrm>
        </p:spPr>
        <p:txBody>
          <a:bodyPr/>
          <a:lstStyle/>
          <a:p>
            <a:fld id="{15533715-2A87-4479-A9FC-0DA0C558CFE2}" type="slidenum">
              <a:rPr lang="en-US" smtClean="0"/>
              <a:t>51</a:t>
            </a:fld>
            <a:endParaRPr lang="en-US" dirty="0"/>
          </a:p>
        </p:txBody>
      </p:sp>
    </p:spTree>
    <p:extLst>
      <p:ext uri="{BB962C8B-B14F-4D97-AF65-F5344CB8AC3E}">
        <p14:creationId xmlns:p14="http://schemas.microsoft.com/office/powerpoint/2010/main" val="15117176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3362992159"/>
              </p:ext>
            </p:extLst>
          </p:nvPr>
        </p:nvGraphicFramePr>
        <p:xfrm>
          <a:off x="2601479" y="8779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EE813C07-4A94-493A-8623-DAB4C222CB99}"/>
              </a:ext>
            </a:extLst>
          </p:cNvPr>
          <p:cNvSpPr txBox="1"/>
          <p:nvPr/>
        </p:nvSpPr>
        <p:spPr>
          <a:xfrm>
            <a:off x="354842" y="331471"/>
            <a:ext cx="13859301"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MMDA:  </a:t>
            </a:r>
            <a:r>
              <a:rPr kumimoji="0" lang="en-US" altLang="en-US" sz="1200" b="0" i="0" u="none" strike="noStrike" kern="1200" cap="none" spc="0" normalizeH="0" baseline="0" noProof="0" dirty="0" err="1">
                <a:ln>
                  <a:noFill/>
                </a:ln>
                <a:solidFill>
                  <a:prstClr val="black"/>
                </a:solidFill>
                <a:effectLst/>
                <a:uLnTx/>
                <a:uFillTx/>
                <a:latin typeface="Arial" panose="020B0604020202020204"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Department/Unit:  Central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Cost Centre:  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Programme</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MANAGEMENT AND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14" name="Picture 13">
            <a:extLst>
              <a:ext uri="{FF2B5EF4-FFF2-40B4-BE49-F238E27FC236}">
                <a16:creationId xmlns:a16="http://schemas.microsoft.com/office/drawing/2014/main" id="{36B4201F-DC9F-470C-8B97-ACBDA616FDF7}"/>
              </a:ext>
            </a:extLst>
          </p:cNvPr>
          <p:cNvPicPr>
            <a:picLocks noChangeAspect="1"/>
          </p:cNvPicPr>
          <p:nvPr/>
        </p:nvPicPr>
        <p:blipFill>
          <a:blip r:embed="rId2"/>
          <a:stretch>
            <a:fillRect/>
          </a:stretch>
        </p:blipFill>
        <p:spPr>
          <a:xfrm>
            <a:off x="11208667" y="92873"/>
            <a:ext cx="746583" cy="671401"/>
          </a:xfrm>
          <a:prstGeom prst="rect">
            <a:avLst/>
          </a:prstGeom>
        </p:spPr>
      </p:pic>
      <p:graphicFrame>
        <p:nvGraphicFramePr>
          <p:cNvPr id="3" name="Table 2">
            <a:extLst>
              <a:ext uri="{FF2B5EF4-FFF2-40B4-BE49-F238E27FC236}">
                <a16:creationId xmlns:a16="http://schemas.microsoft.com/office/drawing/2014/main" id="{9166699A-ED3A-4153-8D75-3D0AC343EEAB}"/>
              </a:ext>
            </a:extLst>
          </p:cNvPr>
          <p:cNvGraphicFramePr>
            <a:graphicFrameLocks noGrp="1"/>
          </p:cNvGraphicFramePr>
          <p:nvPr>
            <p:extLst>
              <p:ext uri="{D42A27DB-BD31-4B8C-83A1-F6EECF244321}">
                <p14:modId xmlns:p14="http://schemas.microsoft.com/office/powerpoint/2010/main" val="1238971024"/>
              </p:ext>
            </p:extLst>
          </p:nvPr>
        </p:nvGraphicFramePr>
        <p:xfrm>
          <a:off x="614147" y="1162468"/>
          <a:ext cx="10594519" cy="5537483"/>
        </p:xfrm>
        <a:graphic>
          <a:graphicData uri="http://schemas.openxmlformats.org/drawingml/2006/table">
            <a:tbl>
              <a:tblPr firstRow="1" firstCol="1" bandRow="1">
                <a:tableStyleId>{5C22544A-7EE6-4342-B048-85BDC9FD1C3A}</a:tableStyleId>
              </a:tblPr>
              <a:tblGrid>
                <a:gridCol w="460632">
                  <a:extLst>
                    <a:ext uri="{9D8B030D-6E8A-4147-A177-3AD203B41FA5}">
                      <a16:colId xmlns:a16="http://schemas.microsoft.com/office/drawing/2014/main" val="984962473"/>
                    </a:ext>
                  </a:extLst>
                </a:gridCol>
                <a:gridCol w="1969937">
                  <a:extLst>
                    <a:ext uri="{9D8B030D-6E8A-4147-A177-3AD203B41FA5}">
                      <a16:colId xmlns:a16="http://schemas.microsoft.com/office/drawing/2014/main" val="2128066175"/>
                    </a:ext>
                  </a:extLst>
                </a:gridCol>
                <a:gridCol w="2539403">
                  <a:extLst>
                    <a:ext uri="{9D8B030D-6E8A-4147-A177-3AD203B41FA5}">
                      <a16:colId xmlns:a16="http://schemas.microsoft.com/office/drawing/2014/main" val="1141794409"/>
                    </a:ext>
                  </a:extLst>
                </a:gridCol>
                <a:gridCol w="768404">
                  <a:extLst>
                    <a:ext uri="{9D8B030D-6E8A-4147-A177-3AD203B41FA5}">
                      <a16:colId xmlns:a16="http://schemas.microsoft.com/office/drawing/2014/main" val="3117977273"/>
                    </a:ext>
                  </a:extLst>
                </a:gridCol>
                <a:gridCol w="960715">
                  <a:extLst>
                    <a:ext uri="{9D8B030D-6E8A-4147-A177-3AD203B41FA5}">
                      <a16:colId xmlns:a16="http://schemas.microsoft.com/office/drawing/2014/main" val="3659066181"/>
                    </a:ext>
                  </a:extLst>
                </a:gridCol>
                <a:gridCol w="2065578">
                  <a:extLst>
                    <a:ext uri="{9D8B030D-6E8A-4147-A177-3AD203B41FA5}">
                      <a16:colId xmlns:a16="http://schemas.microsoft.com/office/drawing/2014/main" val="3892636326"/>
                    </a:ext>
                  </a:extLst>
                </a:gridCol>
                <a:gridCol w="1829850">
                  <a:extLst>
                    <a:ext uri="{9D8B030D-6E8A-4147-A177-3AD203B41FA5}">
                      <a16:colId xmlns:a16="http://schemas.microsoft.com/office/drawing/2014/main" val="1022870465"/>
                    </a:ext>
                  </a:extLst>
                </a:gridCol>
              </a:tblGrid>
              <a:tr h="37669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13</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1108" marR="41108" marT="811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RABI ABANGA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ASST DIR 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8,317.69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99,812.26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46747575"/>
                  </a:ext>
                </a:extLst>
              </a:tr>
              <a:tr h="37669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14</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MARIAN SERWAA MENSAH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SNR.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8,317.69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99,812.26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86384410"/>
                  </a:ext>
                </a:extLst>
              </a:tr>
              <a:tr h="43550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15</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OPARE- ADDO HARRY</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7,268.34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87,220.04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7517227"/>
                  </a:ext>
                </a:extLst>
              </a:tr>
              <a:tr h="43550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16</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SHEILLA AMOAKO MENKU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7,268.34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87,220.04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4117741"/>
                  </a:ext>
                </a:extLst>
              </a:tr>
              <a:tr h="43550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17</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ENGILBERT MOSE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4157003"/>
                  </a:ext>
                </a:extLst>
              </a:tr>
              <a:tr h="533495">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18</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EMELIA ASARE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3659213"/>
                  </a:ext>
                </a:extLst>
              </a:tr>
              <a:tr h="43550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19</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PROSPER JUNIOR OKAI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6280979"/>
                  </a:ext>
                </a:extLst>
              </a:tr>
              <a:tr h="43550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20</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FOUZIA MALIK AWUSATU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ASST.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74,942.40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31899380"/>
                  </a:ext>
                </a:extLst>
              </a:tr>
              <a:tr h="43550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21</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VINCENT ASIEDU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ASST.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74,942.40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67744102"/>
                  </a:ext>
                </a:extLst>
              </a:tr>
              <a:tr h="37669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22</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SELINA ADDO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ASST.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73,689.68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9647148"/>
                  </a:ext>
                </a:extLst>
              </a:tr>
              <a:tr h="37669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23</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LYDIA KWARTENG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ASST.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73,689.68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6156864"/>
                  </a:ext>
                </a:extLst>
              </a:tr>
              <a:tr h="435509">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24</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CATHERINE EFUA MENSAH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ASST. BUDGET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5,276.39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63,316.68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6047209"/>
                  </a:ext>
                </a:extLst>
              </a:tr>
              <a:tr h="448629">
                <a:tc>
                  <a:txBody>
                    <a:bodyPr/>
                    <a:lstStyle/>
                    <a:p>
                      <a:pPr marL="0" marR="0" algn="ctr">
                        <a:lnSpc>
                          <a:spcPct val="115000"/>
                        </a:lnSpc>
                        <a:spcBef>
                          <a:spcPts val="0"/>
                        </a:spcBef>
                        <a:spcAft>
                          <a:spcPts val="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SUB-TOTAL</a:t>
                      </a:r>
                    </a:p>
                    <a:p>
                      <a:pPr marL="0" marR="0">
                        <a:lnSpc>
                          <a:spcPct val="115000"/>
                        </a:lnSpc>
                        <a:spcBef>
                          <a:spcPts val="0"/>
                        </a:spcBef>
                        <a:spcAft>
                          <a:spcPts val="0"/>
                        </a:spcAft>
                      </a:pPr>
                      <a:endParaRPr lang="en-US" sz="1200" b="1"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200" b="1"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200" b="1"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200" b="1"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1" i="0" u="none" strike="noStrike" dirty="0">
                          <a:solidFill>
                            <a:schemeClr val="tx1"/>
                          </a:solidFill>
                          <a:effectLst/>
                          <a:latin typeface="Arial" panose="020B0604020202020204" pitchFamily="34" charset="0"/>
                          <a:cs typeface="Arial" panose="020B0604020202020204" pitchFamily="34" charset="0"/>
                        </a:rPr>
                        <a:t>  82,660.99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1" i="0" u="none" strike="noStrike" dirty="0">
                          <a:solidFill>
                            <a:srgbClr val="000000"/>
                          </a:solidFill>
                          <a:effectLst/>
                          <a:latin typeface="Aptos Narrow"/>
                        </a:rPr>
                        <a:t>  991,931.80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918926"/>
                  </a:ext>
                </a:extLst>
              </a:tr>
            </a:tbl>
          </a:graphicData>
        </a:graphic>
      </p:graphicFrame>
      <p:sp>
        <p:nvSpPr>
          <p:cNvPr id="4" name="Slide Number Placeholder 3">
            <a:extLst>
              <a:ext uri="{FF2B5EF4-FFF2-40B4-BE49-F238E27FC236}">
                <a16:creationId xmlns:a16="http://schemas.microsoft.com/office/drawing/2014/main" id="{772B0080-B875-4379-8F17-8704ABABE7B5}"/>
              </a:ext>
            </a:extLst>
          </p:cNvPr>
          <p:cNvSpPr>
            <a:spLocks noGrp="1"/>
          </p:cNvSpPr>
          <p:nvPr>
            <p:ph type="sldNum" sz="quarter" idx="12"/>
          </p:nvPr>
        </p:nvSpPr>
        <p:spPr>
          <a:xfrm>
            <a:off x="5713892" y="6526529"/>
            <a:ext cx="764215" cy="365125"/>
          </a:xfrm>
        </p:spPr>
        <p:txBody>
          <a:bodyPr/>
          <a:lstStyle/>
          <a:p>
            <a:fld id="{15533715-2A87-4479-A9FC-0DA0C558CFE2}" type="slidenum">
              <a:rPr lang="en-US" smtClean="0"/>
              <a:t>52</a:t>
            </a:fld>
            <a:endParaRPr lang="en-US" dirty="0"/>
          </a:p>
        </p:txBody>
      </p:sp>
    </p:spTree>
    <p:extLst>
      <p:ext uri="{BB962C8B-B14F-4D97-AF65-F5344CB8AC3E}">
        <p14:creationId xmlns:p14="http://schemas.microsoft.com/office/powerpoint/2010/main" val="4029256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01479" y="8779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EE813C07-4A94-493A-8623-DAB4C222CB99}"/>
              </a:ext>
            </a:extLst>
          </p:cNvPr>
          <p:cNvSpPr txBox="1"/>
          <p:nvPr/>
        </p:nvSpPr>
        <p:spPr>
          <a:xfrm>
            <a:off x="354842" y="331471"/>
            <a:ext cx="13859301"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MMDA:  </a:t>
            </a:r>
            <a:r>
              <a:rPr kumimoji="0" lang="en-US" altLang="en-US" sz="1200" b="0" i="0" u="none" strike="noStrike" kern="1200" cap="none" spc="0" normalizeH="0" baseline="0" noProof="0" dirty="0" err="1">
                <a:ln>
                  <a:noFill/>
                </a:ln>
                <a:solidFill>
                  <a:prstClr val="black"/>
                </a:solidFill>
                <a:effectLst/>
                <a:uLnTx/>
                <a:uFillTx/>
                <a:latin typeface="Arial" panose="020B0604020202020204"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Department/Unit:  Central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Cost Centre:  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Programme</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MANAGEMENT AND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14" name="Picture 13">
            <a:extLst>
              <a:ext uri="{FF2B5EF4-FFF2-40B4-BE49-F238E27FC236}">
                <a16:creationId xmlns:a16="http://schemas.microsoft.com/office/drawing/2014/main" id="{36B4201F-DC9F-470C-8B97-ACBDA616FDF7}"/>
              </a:ext>
            </a:extLst>
          </p:cNvPr>
          <p:cNvPicPr>
            <a:picLocks noChangeAspect="1"/>
          </p:cNvPicPr>
          <p:nvPr/>
        </p:nvPicPr>
        <p:blipFill>
          <a:blip r:embed="rId2"/>
          <a:stretch>
            <a:fillRect/>
          </a:stretch>
        </p:blipFill>
        <p:spPr>
          <a:xfrm>
            <a:off x="11208667" y="92873"/>
            <a:ext cx="746583" cy="671401"/>
          </a:xfrm>
          <a:prstGeom prst="rect">
            <a:avLst/>
          </a:prstGeom>
        </p:spPr>
      </p:pic>
      <p:graphicFrame>
        <p:nvGraphicFramePr>
          <p:cNvPr id="4" name="Table 3">
            <a:extLst>
              <a:ext uri="{FF2B5EF4-FFF2-40B4-BE49-F238E27FC236}">
                <a16:creationId xmlns:a16="http://schemas.microsoft.com/office/drawing/2014/main" id="{D9313A7D-67BD-487A-BBBC-432DCED092AE}"/>
              </a:ext>
            </a:extLst>
          </p:cNvPr>
          <p:cNvGraphicFramePr>
            <a:graphicFrameLocks noGrp="1"/>
          </p:cNvGraphicFramePr>
          <p:nvPr>
            <p:extLst>
              <p:ext uri="{D42A27DB-BD31-4B8C-83A1-F6EECF244321}">
                <p14:modId xmlns:p14="http://schemas.microsoft.com/office/powerpoint/2010/main" val="3708401522"/>
              </p:ext>
            </p:extLst>
          </p:nvPr>
        </p:nvGraphicFramePr>
        <p:xfrm>
          <a:off x="354841" y="1162469"/>
          <a:ext cx="11368583" cy="5251980"/>
        </p:xfrm>
        <a:graphic>
          <a:graphicData uri="http://schemas.openxmlformats.org/drawingml/2006/table">
            <a:tbl>
              <a:tblPr firstRow="1" firstCol="1" bandRow="1">
                <a:tableStyleId>{5C22544A-7EE6-4342-B048-85BDC9FD1C3A}</a:tableStyleId>
              </a:tblPr>
              <a:tblGrid>
                <a:gridCol w="432500">
                  <a:extLst>
                    <a:ext uri="{9D8B030D-6E8A-4147-A177-3AD203B41FA5}">
                      <a16:colId xmlns:a16="http://schemas.microsoft.com/office/drawing/2014/main" val="2112122685"/>
                    </a:ext>
                  </a:extLst>
                </a:gridCol>
                <a:gridCol w="2202514">
                  <a:extLst>
                    <a:ext uri="{9D8B030D-6E8A-4147-A177-3AD203B41FA5}">
                      <a16:colId xmlns:a16="http://schemas.microsoft.com/office/drawing/2014/main" val="3717865239"/>
                    </a:ext>
                  </a:extLst>
                </a:gridCol>
                <a:gridCol w="3327073">
                  <a:extLst>
                    <a:ext uri="{9D8B030D-6E8A-4147-A177-3AD203B41FA5}">
                      <a16:colId xmlns:a16="http://schemas.microsoft.com/office/drawing/2014/main" val="455943635"/>
                    </a:ext>
                  </a:extLst>
                </a:gridCol>
                <a:gridCol w="1172363">
                  <a:extLst>
                    <a:ext uri="{9D8B030D-6E8A-4147-A177-3AD203B41FA5}">
                      <a16:colId xmlns:a16="http://schemas.microsoft.com/office/drawing/2014/main" val="2290697768"/>
                    </a:ext>
                  </a:extLst>
                </a:gridCol>
                <a:gridCol w="1076758">
                  <a:extLst>
                    <a:ext uri="{9D8B030D-6E8A-4147-A177-3AD203B41FA5}">
                      <a16:colId xmlns:a16="http://schemas.microsoft.com/office/drawing/2014/main" val="3513720829"/>
                    </a:ext>
                  </a:extLst>
                </a:gridCol>
                <a:gridCol w="1579883">
                  <a:extLst>
                    <a:ext uri="{9D8B030D-6E8A-4147-A177-3AD203B41FA5}">
                      <a16:colId xmlns:a16="http://schemas.microsoft.com/office/drawing/2014/main" val="1370782935"/>
                    </a:ext>
                  </a:extLst>
                </a:gridCol>
                <a:gridCol w="1577492">
                  <a:extLst>
                    <a:ext uri="{9D8B030D-6E8A-4147-A177-3AD203B41FA5}">
                      <a16:colId xmlns:a16="http://schemas.microsoft.com/office/drawing/2014/main" val="910776314"/>
                    </a:ext>
                  </a:extLst>
                </a:gridCol>
              </a:tblGrid>
              <a:tr h="384414">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25</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panose="020B0604020202020204" pitchFamily="34" charset="0"/>
                          <a:cs typeface="Arial" panose="020B0604020202020204" pitchFamily="34" charset="0"/>
                        </a:rPr>
                        <a:t>SUWEBA ALHASSAN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SNR. DEV. PLANNING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8,041.94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96,503.25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2286613"/>
                  </a:ext>
                </a:extLst>
              </a:tr>
              <a:tr h="438910">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26</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9837" marR="39837" marT="78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panose="020B0604020202020204" pitchFamily="34" charset="0"/>
                          <a:cs typeface="Arial" panose="020B0604020202020204" pitchFamily="34" charset="0"/>
                        </a:rPr>
                        <a:t>GIFTY LUCY ADJEI MANSOH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DEV. PLANNING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0108727"/>
                  </a:ext>
                </a:extLst>
              </a:tr>
              <a:tr h="384414">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27</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panose="020B0604020202020204" pitchFamily="34" charset="0"/>
                          <a:cs typeface="Arial" panose="020B0604020202020204" pitchFamily="34" charset="0"/>
                        </a:rPr>
                        <a:t>BERVILYN DANQUAH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ASST. DEV. PLANNING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6,041.60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72,499.20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28179094"/>
                  </a:ext>
                </a:extLst>
              </a:tr>
              <a:tr h="438876">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28</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panose="020B0604020202020204" pitchFamily="34" charset="0"/>
                          <a:cs typeface="Arial" panose="020B0604020202020204" pitchFamily="34" charset="0"/>
                        </a:rPr>
                        <a:t>VERA SERWAA DIAMPONG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ASST. PROCUREMENT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73,689.68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2104933"/>
                  </a:ext>
                </a:extLst>
              </a:tr>
              <a:tr h="384414">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29</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dirty="0">
                          <a:solidFill>
                            <a:srgbClr val="000000"/>
                          </a:solidFill>
                          <a:effectLst/>
                          <a:latin typeface="Arial" panose="020B0604020202020204" pitchFamily="34" charset="0"/>
                          <a:cs typeface="Arial" panose="020B0604020202020204" pitchFamily="34" charset="0"/>
                        </a:rPr>
                        <a:t>LINDA OSEI-NIMAKO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PROCUREMENT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5739692"/>
                  </a:ext>
                </a:extLst>
              </a:tr>
              <a:tr h="438876">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30</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a:solidFill>
                            <a:srgbClr val="000000"/>
                          </a:solidFill>
                          <a:effectLst/>
                          <a:latin typeface="Arial" panose="020B0604020202020204" pitchFamily="34" charset="0"/>
                          <a:cs typeface="Arial" panose="020B0604020202020204" pitchFamily="34" charset="0"/>
                        </a:rPr>
                        <a:t>BELINDA AGYEIWAA ANNOR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PROCUREMENT ASST.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5,457.89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65,494.66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0440279"/>
                  </a:ext>
                </a:extLst>
              </a:tr>
              <a:tr h="636027">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 </a:t>
                      </a:r>
                      <a:endParaRPr lang="en-US" sz="1200" dirty="0">
                        <a:solidFill>
                          <a:schemeClr val="tx1"/>
                        </a:solidFill>
                        <a:effectLst/>
                        <a:latin typeface="Arial" panose="020B0604020202020204" pitchFamily="34" charset="0"/>
                        <a:cs typeface="Arial" panose="020B0604020202020204" pitchFamily="34" charset="0"/>
                      </a:endParaRPr>
                    </a:p>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 </a:t>
                      </a:r>
                      <a:endParaRPr lang="en-US" sz="1200" dirty="0">
                        <a:solidFill>
                          <a:schemeClr val="tx1"/>
                        </a:solidFill>
                        <a:effectLst/>
                        <a:latin typeface="Arial" panose="020B0604020202020204" pitchFamily="34" charset="0"/>
                        <a:cs typeface="Arial" panose="020B0604020202020204" pitchFamily="34" charset="0"/>
                      </a:endParaRPr>
                    </a:p>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31</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a:solidFill>
                            <a:srgbClr val="000000"/>
                          </a:solidFill>
                          <a:effectLst/>
                          <a:latin typeface="Arial" panose="020B0604020202020204" pitchFamily="34" charset="0"/>
                          <a:cs typeface="Arial" panose="020B0604020202020204" pitchFamily="34" charset="0"/>
                        </a:rPr>
                        <a:t>STELLA APPIAH BOAFO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PROCUREMENT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003460"/>
                  </a:ext>
                </a:extLst>
              </a:tr>
              <a:tr h="438876">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32</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a:solidFill>
                            <a:srgbClr val="000000"/>
                          </a:solidFill>
                          <a:effectLst/>
                          <a:latin typeface="Arial" panose="020B0604020202020204" pitchFamily="34" charset="0"/>
                          <a:cs typeface="Arial" panose="020B0604020202020204" pitchFamily="34" charset="0"/>
                        </a:rPr>
                        <a:t>PRINCE ARKO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ASST. PROCUREMENT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5,837.98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70,055.76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3588030"/>
                  </a:ext>
                </a:extLst>
              </a:tr>
              <a:tr h="384414">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33</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a:solidFill>
                            <a:srgbClr val="000000"/>
                          </a:solidFill>
                          <a:effectLst/>
                          <a:latin typeface="Arial" panose="020B0604020202020204" pitchFamily="34" charset="0"/>
                          <a:cs typeface="Arial" panose="020B0604020202020204" pitchFamily="34" charset="0"/>
                        </a:rPr>
                        <a:t>BEATRICE AMA OFOSUAH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SNR. STOREKEEEPER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4,610.72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55,328.69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9818263"/>
                  </a:ext>
                </a:extLst>
              </a:tr>
              <a:tr h="405707">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34</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a:solidFill>
                            <a:srgbClr val="000000"/>
                          </a:solidFill>
                          <a:effectLst/>
                          <a:latin typeface="Arial" panose="020B0604020202020204" pitchFamily="34" charset="0"/>
                          <a:cs typeface="Arial" panose="020B0604020202020204" pitchFamily="34" charset="0"/>
                        </a:rPr>
                        <a:t>WILLIAM YITILER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a:solidFill>
                            <a:srgbClr val="000000"/>
                          </a:solidFill>
                          <a:effectLst/>
                          <a:latin typeface="Arial" panose="020B0604020202020204" pitchFamily="34" charset="0"/>
                          <a:cs typeface="Arial" panose="020B0604020202020204" pitchFamily="34" charset="0"/>
                        </a:rPr>
                        <a:t>ASST. CHIEF EXECUTIVE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7,268.34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87,220.04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359357"/>
                  </a:ext>
                </a:extLst>
              </a:tr>
              <a:tr h="478176">
                <a:tc>
                  <a:txBody>
                    <a:body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35</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100" b="0" i="0" u="none" strike="noStrike">
                          <a:solidFill>
                            <a:srgbClr val="000000"/>
                          </a:solidFill>
                          <a:effectLst/>
                          <a:latin typeface="Arial" panose="020B0604020202020204" pitchFamily="34" charset="0"/>
                          <a:cs typeface="Arial" panose="020B0604020202020204" pitchFamily="34" charset="0"/>
                        </a:rPr>
                        <a:t>PRISCILLA ASANTEWAA YEBOAH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SNR. EXECUTIVE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5,457.31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Arial" panose="020B0604020202020204" pitchFamily="34" charset="0"/>
                          <a:cs typeface="Arial" panose="020B0604020202020204" pitchFamily="34" charset="0"/>
                        </a:rPr>
                        <a:t>                            65,487.75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2759794"/>
                  </a:ext>
                </a:extLst>
              </a:tr>
              <a:tr h="438876">
                <a:tc>
                  <a:txBody>
                    <a:bodyPr/>
                    <a:lstStyle/>
                    <a:p>
                      <a:pPr marL="0" marR="0" algn="ctr">
                        <a:lnSpc>
                          <a:spcPct val="115000"/>
                        </a:lnSpc>
                        <a:spcBef>
                          <a:spcPts val="0"/>
                        </a:spcBef>
                        <a:spcAft>
                          <a:spcPts val="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SUB-TOTAL</a:t>
                      </a:r>
                    </a:p>
                    <a:p>
                      <a:pPr marL="0" marR="0" algn="l">
                        <a:lnSpc>
                          <a:spcPct val="115000"/>
                        </a:lnSpc>
                        <a:spcBef>
                          <a:spcPts val="0"/>
                        </a:spcBef>
                        <a:spcAft>
                          <a:spcPts val="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20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20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70,297.11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843,565.39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701665"/>
                  </a:ext>
                </a:extLst>
              </a:tr>
            </a:tbl>
          </a:graphicData>
        </a:graphic>
      </p:graphicFrame>
      <p:sp>
        <p:nvSpPr>
          <p:cNvPr id="3" name="Slide Number Placeholder 2">
            <a:extLst>
              <a:ext uri="{FF2B5EF4-FFF2-40B4-BE49-F238E27FC236}">
                <a16:creationId xmlns:a16="http://schemas.microsoft.com/office/drawing/2014/main" id="{7079B287-71F1-45C7-B437-B6285390F4B7}"/>
              </a:ext>
            </a:extLst>
          </p:cNvPr>
          <p:cNvSpPr>
            <a:spLocks noGrp="1"/>
          </p:cNvSpPr>
          <p:nvPr>
            <p:ph type="sldNum" sz="quarter" idx="12"/>
          </p:nvPr>
        </p:nvSpPr>
        <p:spPr>
          <a:xfrm>
            <a:off x="5914715" y="6492875"/>
            <a:ext cx="764215" cy="365125"/>
          </a:xfrm>
        </p:spPr>
        <p:txBody>
          <a:bodyPr/>
          <a:lstStyle/>
          <a:p>
            <a:fld id="{15533715-2A87-4479-A9FC-0DA0C558CFE2}" type="slidenum">
              <a:rPr lang="en-US" smtClean="0"/>
              <a:t>53</a:t>
            </a:fld>
            <a:endParaRPr lang="en-US" dirty="0"/>
          </a:p>
        </p:txBody>
      </p:sp>
    </p:spTree>
    <p:extLst>
      <p:ext uri="{BB962C8B-B14F-4D97-AF65-F5344CB8AC3E}">
        <p14:creationId xmlns:p14="http://schemas.microsoft.com/office/powerpoint/2010/main" val="30926892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01479" y="8779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EE813C07-4A94-493A-8623-DAB4C222CB99}"/>
              </a:ext>
            </a:extLst>
          </p:cNvPr>
          <p:cNvSpPr txBox="1"/>
          <p:nvPr/>
        </p:nvSpPr>
        <p:spPr>
          <a:xfrm>
            <a:off x="354842" y="331471"/>
            <a:ext cx="13859301"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MMDA:  </a:t>
            </a:r>
            <a:r>
              <a:rPr kumimoji="0" lang="en-US" altLang="en-US" sz="1200" b="0" i="0" u="none" strike="noStrike" kern="1200" cap="none" spc="0" normalizeH="0" baseline="0" noProof="0" dirty="0" err="1">
                <a:ln>
                  <a:noFill/>
                </a:ln>
                <a:solidFill>
                  <a:prstClr val="black"/>
                </a:solidFill>
                <a:effectLst/>
                <a:uLnTx/>
                <a:uFillTx/>
                <a:latin typeface="Arial" panose="020B0604020202020204"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Department/Unit:  Central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Cost Centre:  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Programme</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MANAGEMENT AND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14" name="Picture 13">
            <a:extLst>
              <a:ext uri="{FF2B5EF4-FFF2-40B4-BE49-F238E27FC236}">
                <a16:creationId xmlns:a16="http://schemas.microsoft.com/office/drawing/2014/main" id="{36B4201F-DC9F-470C-8B97-ACBDA616FDF7}"/>
              </a:ext>
            </a:extLst>
          </p:cNvPr>
          <p:cNvPicPr>
            <a:picLocks noChangeAspect="1"/>
          </p:cNvPicPr>
          <p:nvPr/>
        </p:nvPicPr>
        <p:blipFill>
          <a:blip r:embed="rId2"/>
          <a:stretch>
            <a:fillRect/>
          </a:stretch>
        </p:blipFill>
        <p:spPr>
          <a:xfrm>
            <a:off x="11208667" y="92873"/>
            <a:ext cx="746583" cy="671401"/>
          </a:xfrm>
          <a:prstGeom prst="rect">
            <a:avLst/>
          </a:prstGeom>
        </p:spPr>
      </p:pic>
      <p:graphicFrame>
        <p:nvGraphicFramePr>
          <p:cNvPr id="3" name="Table 2">
            <a:extLst>
              <a:ext uri="{FF2B5EF4-FFF2-40B4-BE49-F238E27FC236}">
                <a16:creationId xmlns:a16="http://schemas.microsoft.com/office/drawing/2014/main" id="{64563DCC-7068-4E45-930E-31EF323F5762}"/>
              </a:ext>
            </a:extLst>
          </p:cNvPr>
          <p:cNvGraphicFramePr>
            <a:graphicFrameLocks noGrp="1"/>
          </p:cNvGraphicFramePr>
          <p:nvPr>
            <p:extLst>
              <p:ext uri="{D42A27DB-BD31-4B8C-83A1-F6EECF244321}">
                <p14:modId xmlns:p14="http://schemas.microsoft.com/office/powerpoint/2010/main" val="3972289320"/>
              </p:ext>
            </p:extLst>
          </p:nvPr>
        </p:nvGraphicFramePr>
        <p:xfrm>
          <a:off x="810393" y="1172937"/>
          <a:ext cx="10467833" cy="5296726"/>
        </p:xfrm>
        <a:graphic>
          <a:graphicData uri="http://schemas.openxmlformats.org/drawingml/2006/table">
            <a:tbl>
              <a:tblPr firstRow="1" firstCol="1" bandRow="1"/>
              <a:tblGrid>
                <a:gridCol w="502047">
                  <a:extLst>
                    <a:ext uri="{9D8B030D-6E8A-4147-A177-3AD203B41FA5}">
                      <a16:colId xmlns:a16="http://schemas.microsoft.com/office/drawing/2014/main" val="3628620566"/>
                    </a:ext>
                  </a:extLst>
                </a:gridCol>
                <a:gridCol w="2007098">
                  <a:extLst>
                    <a:ext uri="{9D8B030D-6E8A-4147-A177-3AD203B41FA5}">
                      <a16:colId xmlns:a16="http://schemas.microsoft.com/office/drawing/2014/main" val="526641451"/>
                    </a:ext>
                  </a:extLst>
                </a:gridCol>
                <a:gridCol w="3085730">
                  <a:extLst>
                    <a:ext uri="{9D8B030D-6E8A-4147-A177-3AD203B41FA5}">
                      <a16:colId xmlns:a16="http://schemas.microsoft.com/office/drawing/2014/main" val="7668629"/>
                    </a:ext>
                  </a:extLst>
                </a:gridCol>
                <a:gridCol w="1014498">
                  <a:extLst>
                    <a:ext uri="{9D8B030D-6E8A-4147-A177-3AD203B41FA5}">
                      <a16:colId xmlns:a16="http://schemas.microsoft.com/office/drawing/2014/main" val="1624257101"/>
                    </a:ext>
                  </a:extLst>
                </a:gridCol>
                <a:gridCol w="981223">
                  <a:extLst>
                    <a:ext uri="{9D8B030D-6E8A-4147-A177-3AD203B41FA5}">
                      <a16:colId xmlns:a16="http://schemas.microsoft.com/office/drawing/2014/main" val="3491152402"/>
                    </a:ext>
                  </a:extLst>
                </a:gridCol>
                <a:gridCol w="1439708">
                  <a:extLst>
                    <a:ext uri="{9D8B030D-6E8A-4147-A177-3AD203B41FA5}">
                      <a16:colId xmlns:a16="http://schemas.microsoft.com/office/drawing/2014/main" val="1799026320"/>
                    </a:ext>
                  </a:extLst>
                </a:gridCol>
                <a:gridCol w="1437529">
                  <a:extLst>
                    <a:ext uri="{9D8B030D-6E8A-4147-A177-3AD203B41FA5}">
                      <a16:colId xmlns:a16="http://schemas.microsoft.com/office/drawing/2014/main" val="3735739066"/>
                    </a:ext>
                  </a:extLst>
                </a:gridCol>
              </a:tblGrid>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b="0" dirty="0">
                          <a:solidFill>
                            <a:schemeClr val="tx1"/>
                          </a:solidFill>
                          <a:effectLst/>
                          <a:latin typeface="Arial" panose="020B0604020202020204" pitchFamily="34" charset="0"/>
                          <a:cs typeface="Arial" panose="020B0604020202020204" pitchFamily="34" charset="0"/>
                        </a:rPr>
                        <a:t>36</a:t>
                      </a:r>
                      <a:endParaRPr lang="en-US" sz="1200" b="0" dirty="0">
                        <a:solidFill>
                          <a:schemeClr val="tx1"/>
                        </a:solidFill>
                        <a:effectLst/>
                        <a:latin typeface="Arial" panose="020B0604020202020204" pitchFamily="34" charset="0"/>
                        <a:ea typeface="Calibri"/>
                        <a:cs typeface="Arial" panose="020B0604020202020204" pitchFamily="34" charset="0"/>
                      </a:endParaRPr>
                    </a:p>
                  </a:txBody>
                  <a:tcPr marL="63735" marR="63735"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JULIANA DUODU SAAH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PRIN.EXECUTIVE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5,837.98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70,055.76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8657485"/>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37</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SARAH TETTEH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STENOGRAPHER GD I</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5,276.39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63,316.68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0691704"/>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38</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FRANCIS KODUA KRAMO</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SNR. PROGRAMMER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7,775.33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93,303.97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7820273"/>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39</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7585" marR="37585" marT="783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PATRICK ADOTEY ALLOTEY</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PROGRAMMER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2541155"/>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40</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JONATHAN QUAYE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COMPUTER OPERATOR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4,238.03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50,856.42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2184084"/>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41</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THOMAS ARYEE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CHIEF.CONSERVANCY HEADMAN</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2,974.57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35,694.87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7253578"/>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42</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JULIANA AYISIBEA</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DAY CARE SUPERVISOR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2,924.85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35,098.20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4948234"/>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43</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AGATHA ADU</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DAY CARE SUPERVISOR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3,025.14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36,301.67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0610301"/>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44</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GIDEON MENSAH KUMASHIE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DIRECTOR OF INTERNAL AUDIT</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23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15,005.00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180,059.99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5331337"/>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45</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GERALD KWADWO OKYERE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INTERNAL AUDITOR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7298817"/>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46</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LETICIA NKRUMAH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INTERNAL AUDITOR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7,268.34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87,220.04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8876941"/>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47</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PEACE GATOR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INTERNAL AUDITOR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85,762.12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6246561"/>
                  </a:ext>
                </a:extLst>
              </a:tr>
              <a:tr h="36712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1000"/>
                        </a:spcAft>
                      </a:pPr>
                      <a:r>
                        <a:rPr lang="en-US" sz="1200" dirty="0">
                          <a:solidFill>
                            <a:schemeClr val="tx1"/>
                          </a:solidFill>
                          <a:effectLst/>
                          <a:latin typeface="Arial" panose="020B0604020202020204" pitchFamily="34" charset="0"/>
                          <a:cs typeface="Arial" panose="020B0604020202020204" pitchFamily="34" charset="0"/>
                        </a:rPr>
                        <a:t>48</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FELICIA OWUSU</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ASSIST. INTERNAL AUDITOR (TRAINEE)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5,644.44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67,733.27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0765874"/>
                  </a:ext>
                </a:extLst>
              </a:tr>
              <a:tr h="418021">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l">
                        <a:lnSpc>
                          <a:spcPct val="115000"/>
                        </a:lnSpc>
                        <a:spcBef>
                          <a:spcPts val="0"/>
                        </a:spcBef>
                        <a:spcAft>
                          <a:spcPts val="100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Calibri"/>
                          <a:cs typeface="Arial" panose="020B0604020202020204" pitchFamily="34" charset="0"/>
                        </a:rPr>
                        <a:t>SUB-TOTAL</a:t>
                      </a:r>
                    </a:p>
                    <a:p>
                      <a:pPr marL="0" marR="0" algn="l">
                        <a:lnSpc>
                          <a:spcPct val="115000"/>
                        </a:lnSpc>
                        <a:spcBef>
                          <a:spcPts val="0"/>
                        </a:spcBef>
                        <a:spcAft>
                          <a:spcPts val="100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81,410.59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976,927.23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72872280"/>
                  </a:ext>
                </a:extLst>
              </a:tr>
            </a:tbl>
          </a:graphicData>
        </a:graphic>
      </p:graphicFrame>
      <p:sp>
        <p:nvSpPr>
          <p:cNvPr id="4" name="Slide Number Placeholder 3">
            <a:extLst>
              <a:ext uri="{FF2B5EF4-FFF2-40B4-BE49-F238E27FC236}">
                <a16:creationId xmlns:a16="http://schemas.microsoft.com/office/drawing/2014/main" id="{05279C0E-D9D6-48A0-98D3-AE75914C47B6}"/>
              </a:ext>
            </a:extLst>
          </p:cNvPr>
          <p:cNvSpPr>
            <a:spLocks noGrp="1"/>
          </p:cNvSpPr>
          <p:nvPr>
            <p:ph type="sldNum" sz="quarter" idx="12"/>
          </p:nvPr>
        </p:nvSpPr>
        <p:spPr>
          <a:xfrm>
            <a:off x="5713892" y="6469663"/>
            <a:ext cx="764215" cy="365125"/>
          </a:xfrm>
        </p:spPr>
        <p:txBody>
          <a:bodyPr/>
          <a:lstStyle/>
          <a:p>
            <a:fld id="{15533715-2A87-4479-A9FC-0DA0C558CFE2}" type="slidenum">
              <a:rPr lang="en-US" smtClean="0"/>
              <a:t>54</a:t>
            </a:fld>
            <a:endParaRPr lang="en-US" dirty="0"/>
          </a:p>
        </p:txBody>
      </p:sp>
    </p:spTree>
    <p:extLst>
      <p:ext uri="{BB962C8B-B14F-4D97-AF65-F5344CB8AC3E}">
        <p14:creationId xmlns:p14="http://schemas.microsoft.com/office/powerpoint/2010/main" val="39141880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01479" y="8779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EE813C07-4A94-493A-8623-DAB4C222CB99}"/>
              </a:ext>
            </a:extLst>
          </p:cNvPr>
          <p:cNvSpPr txBox="1"/>
          <p:nvPr/>
        </p:nvSpPr>
        <p:spPr>
          <a:xfrm>
            <a:off x="354842" y="331471"/>
            <a:ext cx="13859301"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MMDA:  </a:t>
            </a:r>
            <a:r>
              <a:rPr kumimoji="0" lang="en-US" altLang="en-US" sz="1200" b="0" i="0" u="none" strike="noStrike" kern="1200" cap="none" spc="0" normalizeH="0" baseline="0" noProof="0" dirty="0" err="1">
                <a:ln>
                  <a:noFill/>
                </a:ln>
                <a:solidFill>
                  <a:prstClr val="black"/>
                </a:solidFill>
                <a:effectLst/>
                <a:uLnTx/>
                <a:uFillTx/>
                <a:latin typeface="Arial" panose="020B0604020202020204"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Department/Unit:  Central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Cost Centre:  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Programme</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MANAGEMENT AND ADMINISTRATION</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14" name="Picture 13">
            <a:extLst>
              <a:ext uri="{FF2B5EF4-FFF2-40B4-BE49-F238E27FC236}">
                <a16:creationId xmlns:a16="http://schemas.microsoft.com/office/drawing/2014/main" id="{36B4201F-DC9F-470C-8B97-ACBDA616FDF7}"/>
              </a:ext>
            </a:extLst>
          </p:cNvPr>
          <p:cNvPicPr>
            <a:picLocks noChangeAspect="1"/>
          </p:cNvPicPr>
          <p:nvPr/>
        </p:nvPicPr>
        <p:blipFill>
          <a:blip r:embed="rId2"/>
          <a:stretch>
            <a:fillRect/>
          </a:stretch>
        </p:blipFill>
        <p:spPr>
          <a:xfrm>
            <a:off x="11208667" y="92873"/>
            <a:ext cx="746583" cy="671401"/>
          </a:xfrm>
          <a:prstGeom prst="rect">
            <a:avLst/>
          </a:prstGeom>
        </p:spPr>
      </p:pic>
      <p:graphicFrame>
        <p:nvGraphicFramePr>
          <p:cNvPr id="4" name="Table 3">
            <a:extLst>
              <a:ext uri="{FF2B5EF4-FFF2-40B4-BE49-F238E27FC236}">
                <a16:creationId xmlns:a16="http://schemas.microsoft.com/office/drawing/2014/main" id="{145EDD7F-392F-44B3-9CB9-5FA07518C2B4}"/>
              </a:ext>
            </a:extLst>
          </p:cNvPr>
          <p:cNvGraphicFramePr>
            <a:graphicFrameLocks noGrp="1"/>
          </p:cNvGraphicFramePr>
          <p:nvPr>
            <p:extLst>
              <p:ext uri="{D42A27DB-BD31-4B8C-83A1-F6EECF244321}">
                <p14:modId xmlns:p14="http://schemas.microsoft.com/office/powerpoint/2010/main" val="2242968499"/>
              </p:ext>
            </p:extLst>
          </p:nvPr>
        </p:nvGraphicFramePr>
        <p:xfrm>
          <a:off x="354842" y="1335887"/>
          <a:ext cx="11204812" cy="4954576"/>
        </p:xfrm>
        <a:graphic>
          <a:graphicData uri="http://schemas.openxmlformats.org/drawingml/2006/table">
            <a:tbl>
              <a:tblPr firstRow="1" firstCol="1" bandRow="1">
                <a:tableStyleId>{5C22544A-7EE6-4342-B048-85BDC9FD1C3A}</a:tableStyleId>
              </a:tblPr>
              <a:tblGrid>
                <a:gridCol w="462055">
                  <a:extLst>
                    <a:ext uri="{9D8B030D-6E8A-4147-A177-3AD203B41FA5}">
                      <a16:colId xmlns:a16="http://schemas.microsoft.com/office/drawing/2014/main" val="3089439483"/>
                    </a:ext>
                  </a:extLst>
                </a:gridCol>
                <a:gridCol w="1899917">
                  <a:extLst>
                    <a:ext uri="{9D8B030D-6E8A-4147-A177-3AD203B41FA5}">
                      <a16:colId xmlns:a16="http://schemas.microsoft.com/office/drawing/2014/main" val="30429490"/>
                    </a:ext>
                  </a:extLst>
                </a:gridCol>
                <a:gridCol w="3759402">
                  <a:extLst>
                    <a:ext uri="{9D8B030D-6E8A-4147-A177-3AD203B41FA5}">
                      <a16:colId xmlns:a16="http://schemas.microsoft.com/office/drawing/2014/main" val="292726468"/>
                    </a:ext>
                  </a:extLst>
                </a:gridCol>
                <a:gridCol w="1121849">
                  <a:extLst>
                    <a:ext uri="{9D8B030D-6E8A-4147-A177-3AD203B41FA5}">
                      <a16:colId xmlns:a16="http://schemas.microsoft.com/office/drawing/2014/main" val="4233619270"/>
                    </a:ext>
                  </a:extLst>
                </a:gridCol>
                <a:gridCol w="1029989">
                  <a:extLst>
                    <a:ext uri="{9D8B030D-6E8A-4147-A177-3AD203B41FA5}">
                      <a16:colId xmlns:a16="http://schemas.microsoft.com/office/drawing/2014/main" val="3962018796"/>
                    </a:ext>
                  </a:extLst>
                </a:gridCol>
                <a:gridCol w="1514559">
                  <a:extLst>
                    <a:ext uri="{9D8B030D-6E8A-4147-A177-3AD203B41FA5}">
                      <a16:colId xmlns:a16="http://schemas.microsoft.com/office/drawing/2014/main" val="4042841890"/>
                    </a:ext>
                  </a:extLst>
                </a:gridCol>
                <a:gridCol w="1417041">
                  <a:extLst>
                    <a:ext uri="{9D8B030D-6E8A-4147-A177-3AD203B41FA5}">
                      <a16:colId xmlns:a16="http://schemas.microsoft.com/office/drawing/2014/main" val="2981832504"/>
                    </a:ext>
                  </a:extLst>
                </a:gridCol>
              </a:tblGrid>
              <a:tr h="639628">
                <a:tc>
                  <a:txBody>
                    <a:bodyPr/>
                    <a:lstStyle/>
                    <a:p>
                      <a:pPr marL="0" marR="0" algn="ctr">
                        <a:lnSpc>
                          <a:spcPct val="115000"/>
                        </a:lnSpc>
                        <a:spcBef>
                          <a:spcPts val="0"/>
                        </a:spcBef>
                        <a:spcAft>
                          <a:spcPts val="1000"/>
                        </a:spcAft>
                      </a:pPr>
                      <a:r>
                        <a:rPr lang="en-US" sz="1400" b="0" dirty="0">
                          <a:solidFill>
                            <a:schemeClr val="tx1"/>
                          </a:solidFill>
                          <a:effectLst/>
                          <a:latin typeface="Arial" panose="020B0604020202020204" pitchFamily="34" charset="0"/>
                          <a:cs typeface="Arial" panose="020B0604020202020204" pitchFamily="34" charset="0"/>
                        </a:rPr>
                        <a:t>49</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CHARLIESAM YEABOAH AYEH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CHIEF RADIO SURVEYOR/OPERATOR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                               8,459.09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101,509.07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0971351"/>
                  </a:ext>
                </a:extLst>
              </a:tr>
              <a:tr h="533023">
                <a:tc>
                  <a:txBody>
                    <a:bodyPr/>
                    <a:lstStyle/>
                    <a:p>
                      <a:pPr marL="0" marR="0" algn="ctr">
                        <a:lnSpc>
                          <a:spcPct val="115000"/>
                        </a:lnSpc>
                        <a:spcBef>
                          <a:spcPts val="0"/>
                        </a:spcBef>
                        <a:spcAft>
                          <a:spcPts val="1000"/>
                        </a:spcAft>
                      </a:pPr>
                      <a:r>
                        <a:rPr lang="en-US" sz="1400" dirty="0">
                          <a:solidFill>
                            <a:schemeClr val="tx1"/>
                          </a:solidFill>
                          <a:effectLst/>
                          <a:latin typeface="Arial" panose="020B0604020202020204" pitchFamily="34" charset="0"/>
                          <a:cs typeface="Arial" panose="020B0604020202020204" pitchFamily="34" charset="0"/>
                        </a:rPr>
                        <a:t>50</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RAHMAEN AMANKWAH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SENIOR REVENUE SUPERINTENDENT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                               5,937.22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71,246.59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6646533"/>
                  </a:ext>
                </a:extLst>
              </a:tr>
              <a:tr h="533023">
                <a:tc>
                  <a:txBody>
                    <a:bodyPr/>
                    <a:lstStyle/>
                    <a:p>
                      <a:pPr marL="0" marR="0" algn="ctr">
                        <a:lnSpc>
                          <a:spcPct val="115000"/>
                        </a:lnSpc>
                        <a:spcBef>
                          <a:spcPts val="0"/>
                        </a:spcBef>
                        <a:spcAft>
                          <a:spcPts val="1000"/>
                        </a:spcAft>
                      </a:pPr>
                      <a:r>
                        <a:rPr lang="en-US" sz="1400" dirty="0">
                          <a:solidFill>
                            <a:schemeClr val="tx1"/>
                          </a:solidFill>
                          <a:effectLst/>
                          <a:latin typeface="Arial" panose="020B0604020202020204" pitchFamily="34" charset="0"/>
                          <a:cs typeface="Arial" panose="020B0604020202020204" pitchFamily="34" charset="0"/>
                        </a:rPr>
                        <a:t>51</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35287" marR="35287" marT="73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OTI FRANK</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HIGHER REVENUE INSPECTOR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                               3,961.69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47,540.31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2952949"/>
                  </a:ext>
                </a:extLst>
              </a:tr>
              <a:tr h="533023">
                <a:tc>
                  <a:txBody>
                    <a:bodyPr/>
                    <a:lstStyle/>
                    <a:p>
                      <a:pPr marL="0" marR="0" algn="ctr">
                        <a:lnSpc>
                          <a:spcPct val="115000"/>
                        </a:lnSpc>
                        <a:spcBef>
                          <a:spcPts val="0"/>
                        </a:spcBef>
                        <a:spcAft>
                          <a:spcPts val="1000"/>
                        </a:spcAft>
                      </a:pPr>
                      <a:r>
                        <a:rPr lang="en-US" sz="1400" dirty="0">
                          <a:solidFill>
                            <a:schemeClr val="tx1"/>
                          </a:solidFill>
                          <a:effectLst/>
                          <a:latin typeface="Arial" panose="020B0604020202020204" pitchFamily="34" charset="0"/>
                          <a:ea typeface="Calibri"/>
                          <a:cs typeface="Arial" panose="020B0604020202020204" pitchFamily="34" charset="0"/>
                        </a:rPr>
                        <a:t>52</a:t>
                      </a:r>
                    </a:p>
                  </a:txBody>
                  <a:tcPr marL="35287" marR="35287" marT="73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MAWUKO ANAGLI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0" i="0" u="none" strike="noStrike" dirty="0">
                          <a:solidFill>
                            <a:srgbClr val="000000"/>
                          </a:solidFill>
                          <a:effectLst/>
                          <a:latin typeface="Arial" panose="020B0604020202020204" pitchFamily="34" charset="0"/>
                          <a:cs typeface="Arial" panose="020B0604020202020204" pitchFamily="34" charset="0"/>
                        </a:rPr>
                        <a:t> YARD FOREMAN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                5,457.31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65,487.72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3077937"/>
                  </a:ext>
                </a:extLst>
              </a:tr>
              <a:tr h="533023">
                <a:tc>
                  <a:txBody>
                    <a:bodyPr/>
                    <a:lstStyle/>
                    <a:p>
                      <a:pPr marL="0" marR="0" algn="ctr">
                        <a:lnSpc>
                          <a:spcPct val="115000"/>
                        </a:lnSpc>
                        <a:spcBef>
                          <a:spcPts val="0"/>
                        </a:spcBef>
                        <a:spcAft>
                          <a:spcPts val="1000"/>
                        </a:spcAft>
                      </a:pPr>
                      <a:r>
                        <a:rPr lang="en-US" sz="1400" dirty="0">
                          <a:solidFill>
                            <a:schemeClr val="tx1"/>
                          </a:solidFill>
                          <a:effectLst/>
                          <a:latin typeface="Arial" panose="020B0604020202020204" pitchFamily="34" charset="0"/>
                          <a:ea typeface="Calibri"/>
                          <a:cs typeface="Arial" panose="020B0604020202020204" pitchFamily="34" charset="0"/>
                        </a:rPr>
                        <a:t>53</a:t>
                      </a:r>
                    </a:p>
                  </a:txBody>
                  <a:tcPr marL="35287" marR="35287" marT="73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ERIC KUMI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0" i="0" u="none" strike="noStrike" dirty="0">
                          <a:solidFill>
                            <a:srgbClr val="000000"/>
                          </a:solidFill>
                          <a:effectLst/>
                          <a:latin typeface="Arial" panose="020B0604020202020204" pitchFamily="34" charset="0"/>
                          <a:cs typeface="Arial" panose="020B0604020202020204" pitchFamily="34" charset="0"/>
                        </a:rPr>
                        <a:t>YARD FOREMAN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                5,457.31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65,487.72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8043817"/>
                  </a:ext>
                </a:extLst>
              </a:tr>
              <a:tr h="533023">
                <a:tc>
                  <a:txBody>
                    <a:bodyPr/>
                    <a:lstStyle/>
                    <a:p>
                      <a:pPr marL="0" marR="0" algn="ctr">
                        <a:lnSpc>
                          <a:spcPct val="115000"/>
                        </a:lnSpc>
                        <a:spcBef>
                          <a:spcPts val="0"/>
                        </a:spcBef>
                        <a:spcAft>
                          <a:spcPts val="1000"/>
                        </a:spcAft>
                      </a:pPr>
                      <a:r>
                        <a:rPr lang="en-US" sz="1400" dirty="0">
                          <a:solidFill>
                            <a:schemeClr val="tx1"/>
                          </a:solidFill>
                          <a:effectLst/>
                          <a:latin typeface="Arial" panose="020B0604020202020204" pitchFamily="34" charset="0"/>
                          <a:ea typeface="Calibri"/>
                          <a:cs typeface="Arial" panose="020B0604020202020204" pitchFamily="34" charset="0"/>
                        </a:rPr>
                        <a:t>54</a:t>
                      </a:r>
                    </a:p>
                  </a:txBody>
                  <a:tcPr marL="35287" marR="35287" marT="73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EMMANUEL MILES AGBOZO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0" i="0" u="none" strike="noStrike" dirty="0">
                          <a:solidFill>
                            <a:srgbClr val="000000"/>
                          </a:solidFill>
                          <a:effectLst/>
                          <a:latin typeface="Arial" panose="020B0604020202020204" pitchFamily="34" charset="0"/>
                          <a:cs typeface="Arial" panose="020B0604020202020204" pitchFamily="34" charset="0"/>
                        </a:rPr>
                        <a:t>DRIVER GRADE III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                2,467.27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29,607.24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6011939"/>
                  </a:ext>
                </a:extLst>
              </a:tr>
              <a:tr h="533023">
                <a:tc>
                  <a:txBody>
                    <a:bodyPr/>
                    <a:lstStyle/>
                    <a:p>
                      <a:pPr marL="0" marR="0" algn="ctr">
                        <a:lnSpc>
                          <a:spcPct val="115000"/>
                        </a:lnSpc>
                        <a:spcBef>
                          <a:spcPts val="0"/>
                        </a:spcBef>
                        <a:spcAft>
                          <a:spcPts val="1000"/>
                        </a:spcAft>
                      </a:pPr>
                      <a:r>
                        <a:rPr lang="en-US" sz="1400" dirty="0">
                          <a:solidFill>
                            <a:schemeClr val="tx1"/>
                          </a:solidFill>
                          <a:effectLst/>
                          <a:latin typeface="Arial" panose="020B0604020202020204" pitchFamily="34" charset="0"/>
                          <a:ea typeface="Calibri"/>
                          <a:cs typeface="Arial" panose="020B0604020202020204" pitchFamily="34" charset="0"/>
                        </a:rPr>
                        <a:t>55</a:t>
                      </a:r>
                    </a:p>
                  </a:txBody>
                  <a:tcPr marL="35287" marR="35287" marT="735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GEORGE ABRAKWA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0" i="0" u="none" strike="noStrike" dirty="0">
                          <a:solidFill>
                            <a:srgbClr val="000000"/>
                          </a:solidFill>
                          <a:effectLst/>
                          <a:latin typeface="Arial" panose="020B0604020202020204" pitchFamily="34" charset="0"/>
                          <a:cs typeface="Arial" panose="020B0604020202020204" pitchFamily="34" charset="0"/>
                        </a:rPr>
                        <a:t>DRIVER GD III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                2,271.37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27,256.44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7776381"/>
                  </a:ext>
                </a:extLst>
              </a:tr>
              <a:tr h="558405">
                <a:tc>
                  <a:txBody>
                    <a:bodyPr/>
                    <a:lstStyle/>
                    <a:p>
                      <a:pPr marL="0" marR="0" algn="ctr">
                        <a:lnSpc>
                          <a:spcPct val="115000"/>
                        </a:lnSpc>
                        <a:spcBef>
                          <a:spcPts val="0"/>
                        </a:spcBef>
                        <a:spcAft>
                          <a:spcPts val="0"/>
                        </a:spcAft>
                      </a:pP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SUB-TOTAL</a:t>
                      </a:r>
                    </a:p>
                    <a:p>
                      <a:pPr marL="0" marR="0" algn="l">
                        <a:lnSpc>
                          <a:spcPct val="115000"/>
                        </a:lnSpc>
                        <a:spcBef>
                          <a:spcPts val="0"/>
                        </a:spcBef>
                        <a:spcAft>
                          <a:spcPts val="0"/>
                        </a:spcAft>
                      </a:pP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15000"/>
                        </a:lnSpc>
                        <a:spcBef>
                          <a:spcPts val="0"/>
                        </a:spcBef>
                        <a:spcAft>
                          <a:spcPts val="0"/>
                        </a:spcAft>
                      </a:pP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15000"/>
                        </a:lnSpc>
                        <a:spcBef>
                          <a:spcPts val="0"/>
                        </a:spcBef>
                        <a:spcAft>
                          <a:spcPts val="0"/>
                        </a:spcAft>
                      </a:pP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15000"/>
                        </a:lnSpc>
                        <a:spcBef>
                          <a:spcPts val="0"/>
                        </a:spcBef>
                        <a:spcAft>
                          <a:spcPts val="0"/>
                        </a:spcAft>
                      </a:pP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1" i="0" u="none" strike="noStrike" dirty="0">
                          <a:solidFill>
                            <a:schemeClr val="tx1"/>
                          </a:solidFill>
                          <a:effectLst/>
                          <a:latin typeface="Arial" panose="020B0604020202020204" pitchFamily="34" charset="0"/>
                          <a:cs typeface="Arial" panose="020B0604020202020204" pitchFamily="34" charset="0"/>
                        </a:rPr>
                        <a:t>     34,011.26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1" i="0" u="none" strike="noStrike" dirty="0">
                          <a:solidFill>
                            <a:schemeClr val="tx1"/>
                          </a:solidFill>
                          <a:effectLst/>
                          <a:latin typeface="Arial" panose="020B0604020202020204" pitchFamily="34" charset="0"/>
                          <a:cs typeface="Arial" panose="020B0604020202020204" pitchFamily="34" charset="0"/>
                        </a:rPr>
                        <a:t>         408,135.09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206378"/>
                  </a:ext>
                </a:extLst>
              </a:tr>
              <a:tr h="558405">
                <a:tc>
                  <a:txBody>
                    <a:bodyPr/>
                    <a:lstStyle/>
                    <a:p>
                      <a:pPr marL="0" marR="0" algn="ctr">
                        <a:lnSpc>
                          <a:spcPct val="115000"/>
                        </a:lnSpc>
                        <a:spcBef>
                          <a:spcPts val="0"/>
                        </a:spcBef>
                        <a:spcAft>
                          <a:spcPts val="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15000"/>
                        </a:lnSpc>
                        <a:spcBef>
                          <a:spcPts val="0"/>
                        </a:spcBef>
                        <a:spcAft>
                          <a:spcPts val="0"/>
                        </a:spcAft>
                      </a:pPr>
                      <a:r>
                        <a:rPr lang="en-US" sz="1200" dirty="0">
                          <a:solidFill>
                            <a:schemeClr val="tx1"/>
                          </a:solidFill>
                          <a:effectLst/>
                          <a:latin typeface="Arial" panose="020B0604020202020204" pitchFamily="34" charset="0"/>
                          <a:ea typeface="Calibri"/>
                          <a:cs typeface="Arial" panose="020B0604020202020204" pitchFamily="34" charset="0"/>
                        </a:rPr>
                        <a:t>TOTAL</a:t>
                      </a:r>
                    </a:p>
                  </a:txBody>
                  <a:tcPr marL="40640" marR="4064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15000"/>
                        </a:lnSpc>
                        <a:spcBef>
                          <a:spcPts val="0"/>
                        </a:spcBef>
                        <a:spcAft>
                          <a:spcPts val="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15000"/>
                        </a:lnSpc>
                        <a:spcBef>
                          <a:spcPts val="0"/>
                        </a:spcBef>
                        <a:spcAft>
                          <a:spcPts val="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15000"/>
                        </a:lnSpc>
                        <a:spcBef>
                          <a:spcPts val="0"/>
                        </a:spcBef>
                        <a:spcAft>
                          <a:spcPts val="0"/>
                        </a:spcAft>
                      </a:pP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374,888.73</a:t>
                      </a:r>
                    </a:p>
                    <a:p>
                      <a:pPr marL="0" marR="0" algn="r">
                        <a:lnSpc>
                          <a:spcPct val="115000"/>
                        </a:lnSpc>
                        <a:spcBef>
                          <a:spcPts val="0"/>
                        </a:spcBef>
                        <a:spcAft>
                          <a:spcPts val="0"/>
                        </a:spcAft>
                      </a:pPr>
                      <a:endParaRPr lang="en-US" sz="1200" b="1" dirty="0">
                        <a:solidFill>
                          <a:schemeClr val="tx1"/>
                        </a:solidFill>
                        <a:effectLst/>
                        <a:latin typeface="Arial" panose="020B0604020202020204" pitchFamily="34" charset="0"/>
                        <a:ea typeface="Calibri"/>
                        <a:cs typeface="Arial" panose="020B0604020202020204" pitchFamily="34" charset="0"/>
                      </a:endParaRPr>
                    </a:p>
                  </a:txBody>
                  <a:tcPr marL="40640" marR="40640"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r">
                        <a:lnSpc>
                          <a:spcPct val="115000"/>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4,498,664.76</a:t>
                      </a:r>
                    </a:p>
                  </a:txBody>
                  <a:tcPr marL="40640" marR="4064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8582356"/>
                  </a:ext>
                </a:extLst>
              </a:tr>
            </a:tbl>
          </a:graphicData>
        </a:graphic>
      </p:graphicFrame>
      <p:sp>
        <p:nvSpPr>
          <p:cNvPr id="3" name="Slide Number Placeholder 2">
            <a:extLst>
              <a:ext uri="{FF2B5EF4-FFF2-40B4-BE49-F238E27FC236}">
                <a16:creationId xmlns:a16="http://schemas.microsoft.com/office/drawing/2014/main" id="{00253C10-6F06-4812-8971-F54579738B23}"/>
              </a:ext>
            </a:extLst>
          </p:cNvPr>
          <p:cNvSpPr>
            <a:spLocks noGrp="1"/>
          </p:cNvSpPr>
          <p:nvPr>
            <p:ph type="sldNum" sz="quarter" idx="12"/>
          </p:nvPr>
        </p:nvSpPr>
        <p:spPr>
          <a:xfrm>
            <a:off x="5819181" y="6330251"/>
            <a:ext cx="764215" cy="365125"/>
          </a:xfrm>
        </p:spPr>
        <p:txBody>
          <a:bodyPr/>
          <a:lstStyle/>
          <a:p>
            <a:fld id="{15533715-2A87-4479-A9FC-0DA0C558CFE2}" type="slidenum">
              <a:rPr lang="en-US" smtClean="0"/>
              <a:t>55</a:t>
            </a:fld>
            <a:endParaRPr lang="en-US" dirty="0"/>
          </a:p>
        </p:txBody>
      </p:sp>
    </p:spTree>
    <p:extLst>
      <p:ext uri="{BB962C8B-B14F-4D97-AF65-F5344CB8AC3E}">
        <p14:creationId xmlns:p14="http://schemas.microsoft.com/office/powerpoint/2010/main" val="3127022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t>
            </a:r>
            <a:r>
              <a:rPr lang="en-US" sz="1200" dirty="0">
                <a:solidFill>
                  <a:prstClr val="black"/>
                </a:solidFill>
                <a:latin typeface="Arial" panose="020B0604020202020204" pitchFamily="34" charset="0"/>
                <a:cs typeface="Arial" panose="020B0604020202020204" pitchFamily="34" charset="0"/>
              </a:rPr>
              <a:t>Human Resource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MANAGEMENT AND ADMINISTRATION</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D61782C0-D985-4FC4-A439-6173BC639C45}"/>
              </a:ext>
            </a:extLst>
          </p:cNvPr>
          <p:cNvGraphicFramePr>
            <a:graphicFrameLocks noGrp="1"/>
          </p:cNvGraphicFramePr>
          <p:nvPr>
            <p:extLst>
              <p:ext uri="{D42A27DB-BD31-4B8C-83A1-F6EECF244321}">
                <p14:modId xmlns:p14="http://schemas.microsoft.com/office/powerpoint/2010/main" val="4010626353"/>
              </p:ext>
            </p:extLst>
          </p:nvPr>
        </p:nvGraphicFramePr>
        <p:xfrm>
          <a:off x="341194" y="1337751"/>
          <a:ext cx="11122924" cy="4839958"/>
        </p:xfrm>
        <a:graphic>
          <a:graphicData uri="http://schemas.openxmlformats.org/drawingml/2006/table">
            <a:tbl>
              <a:tblPr firstRow="1" firstCol="1" bandRow="1"/>
              <a:tblGrid>
                <a:gridCol w="501032">
                  <a:extLst>
                    <a:ext uri="{9D8B030D-6E8A-4147-A177-3AD203B41FA5}">
                      <a16:colId xmlns:a16="http://schemas.microsoft.com/office/drawing/2014/main" val="3500532787"/>
                    </a:ext>
                  </a:extLst>
                </a:gridCol>
                <a:gridCol w="1680550">
                  <a:extLst>
                    <a:ext uri="{9D8B030D-6E8A-4147-A177-3AD203B41FA5}">
                      <a16:colId xmlns:a16="http://schemas.microsoft.com/office/drawing/2014/main" val="4144424726"/>
                    </a:ext>
                  </a:extLst>
                </a:gridCol>
                <a:gridCol w="2384360">
                  <a:extLst>
                    <a:ext uri="{9D8B030D-6E8A-4147-A177-3AD203B41FA5}">
                      <a16:colId xmlns:a16="http://schemas.microsoft.com/office/drawing/2014/main" val="778464583"/>
                    </a:ext>
                  </a:extLst>
                </a:gridCol>
                <a:gridCol w="715305">
                  <a:extLst>
                    <a:ext uri="{9D8B030D-6E8A-4147-A177-3AD203B41FA5}">
                      <a16:colId xmlns:a16="http://schemas.microsoft.com/office/drawing/2014/main" val="3936183939"/>
                    </a:ext>
                  </a:extLst>
                </a:gridCol>
                <a:gridCol w="953743">
                  <a:extLst>
                    <a:ext uri="{9D8B030D-6E8A-4147-A177-3AD203B41FA5}">
                      <a16:colId xmlns:a16="http://schemas.microsoft.com/office/drawing/2014/main" val="2393338664"/>
                    </a:ext>
                  </a:extLst>
                </a:gridCol>
                <a:gridCol w="2622794">
                  <a:extLst>
                    <a:ext uri="{9D8B030D-6E8A-4147-A177-3AD203B41FA5}">
                      <a16:colId xmlns:a16="http://schemas.microsoft.com/office/drawing/2014/main" val="3925378521"/>
                    </a:ext>
                  </a:extLst>
                </a:gridCol>
                <a:gridCol w="2265140">
                  <a:extLst>
                    <a:ext uri="{9D8B030D-6E8A-4147-A177-3AD203B41FA5}">
                      <a16:colId xmlns:a16="http://schemas.microsoft.com/office/drawing/2014/main" val="3908956373"/>
                    </a:ext>
                  </a:extLst>
                </a:gridCol>
              </a:tblGrid>
              <a:tr h="697783">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Name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Position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Level</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SSSS</a:t>
                      </a:r>
                      <a:r>
                        <a:rPr lang="en-US" sz="1400" kern="1200" baseline="0" dirty="0">
                          <a:solidFill>
                            <a:schemeClr val="tx1"/>
                          </a:solidFill>
                          <a:effectLst/>
                          <a:latin typeface="Arial" panose="020B0604020202020204" pitchFamily="34" charset="0"/>
                          <a:cs typeface="Arial" panose="020B0604020202020204" pitchFamily="34" charset="0"/>
                        </a:rPr>
                        <a:t> </a:t>
                      </a:r>
                      <a:r>
                        <a:rPr lang="en-US" sz="1400" kern="1200" dirty="0">
                          <a:solidFill>
                            <a:schemeClr val="tx1"/>
                          </a:solidFill>
                          <a:effectLst/>
                          <a:latin typeface="Arial" panose="020B0604020202020204" pitchFamily="34" charset="0"/>
                          <a:cs typeface="Arial" panose="020B0604020202020204" pitchFamily="34" charset="0"/>
                        </a:rPr>
                        <a:t>step</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Monthly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Annual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501234152"/>
                  </a:ext>
                </a:extLst>
              </a:tr>
              <a:tr h="99057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1</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ENOCK MARFOH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SENIOR HUMAN RESOURCE MANAGER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                8,317.69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99,812.30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723472"/>
                  </a:ext>
                </a:extLst>
              </a:tr>
              <a:tr h="1125572">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2</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ADWOA ADUBEA APPEADU</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HUMAN RESOURCE MANAGER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7,268.34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87,220.10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5776937"/>
                  </a:ext>
                </a:extLst>
              </a:tr>
              <a:tr h="1125572">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3</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REBECCA WINNIFRED AGYEMANG</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HUMAN RESOURCE MANAGER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7,146.84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85,762.13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6596884"/>
                  </a:ext>
                </a:extLst>
              </a:tr>
              <a:tr h="90045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nSpc>
                          <a:spcPct val="115000"/>
                        </a:lnSpc>
                      </a:pPr>
                      <a:endParaRPr lang="en-US" sz="1400" dirty="0">
                        <a:solidFill>
                          <a:schemeClr val="tx1"/>
                        </a:solidFill>
                        <a:effectLst/>
                        <a:latin typeface="Arial" panose="020B0604020202020204" pitchFamily="34" charset="0"/>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400" b="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TOTAL</a:t>
                      </a: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0"/>
                        </a:spcAft>
                      </a:pPr>
                      <a:r>
                        <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0"/>
                        </a:spcAft>
                      </a:pPr>
                      <a:r>
                        <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22,732.87</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272,794.44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2551591"/>
                  </a:ext>
                </a:extLst>
              </a:tr>
            </a:tbl>
          </a:graphicData>
        </a:graphic>
      </p:graphicFrame>
      <p:sp>
        <p:nvSpPr>
          <p:cNvPr id="4" name="Slide Number Placeholder 3">
            <a:extLst>
              <a:ext uri="{FF2B5EF4-FFF2-40B4-BE49-F238E27FC236}">
                <a16:creationId xmlns:a16="http://schemas.microsoft.com/office/drawing/2014/main" id="{7460FDDE-0841-4FDC-9A04-FD617BE55DA5}"/>
              </a:ext>
            </a:extLst>
          </p:cNvPr>
          <p:cNvSpPr>
            <a:spLocks noGrp="1"/>
          </p:cNvSpPr>
          <p:nvPr>
            <p:ph type="sldNum" sz="quarter" idx="12"/>
          </p:nvPr>
        </p:nvSpPr>
        <p:spPr>
          <a:xfrm>
            <a:off x="5520548" y="6237416"/>
            <a:ext cx="764215" cy="365125"/>
          </a:xfrm>
        </p:spPr>
        <p:txBody>
          <a:bodyPr/>
          <a:lstStyle/>
          <a:p>
            <a:fld id="{15533715-2A87-4479-A9FC-0DA0C558CFE2}" type="slidenum">
              <a:rPr lang="en-US" smtClean="0"/>
              <a:t>56</a:t>
            </a:fld>
            <a:endParaRPr lang="en-US" dirty="0"/>
          </a:p>
        </p:txBody>
      </p:sp>
    </p:spTree>
    <p:extLst>
      <p:ext uri="{BB962C8B-B14F-4D97-AF65-F5344CB8AC3E}">
        <p14:creationId xmlns:p14="http://schemas.microsoft.com/office/powerpoint/2010/main" val="7302174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9573"/>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defTabSz="914400">
              <a:spcBef>
                <a:spcPts val="580"/>
              </a:spcBef>
              <a:buClr>
                <a:srgbClr val="D34817"/>
              </a:buClr>
              <a:buSzPct val="85000"/>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t>
            </a:r>
            <a:r>
              <a:rPr lang="en-US" sz="1200" dirty="0">
                <a:solidFill>
                  <a:prstClr val="black"/>
                </a:solidFill>
                <a:latin typeface="Arial" panose="020B0604020202020204" pitchFamily="34" charset="0"/>
                <a:ea typeface="+mj-ea"/>
                <a:cs typeface="Arial" panose="020B0604020202020204" pitchFamily="34" charset="0"/>
              </a:rPr>
              <a:t>Statistics</a:t>
            </a:r>
            <a:endParaRPr lang="en-US" sz="1200" dirty="0">
              <a:solidFill>
                <a:prstClr val="black"/>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MANAGEMENT AND ADMINISTRATION</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4" name="Table 3">
            <a:extLst>
              <a:ext uri="{FF2B5EF4-FFF2-40B4-BE49-F238E27FC236}">
                <a16:creationId xmlns:a16="http://schemas.microsoft.com/office/drawing/2014/main" id="{EBDA0970-FCFC-4FBD-AB87-2A19BAC9024B}"/>
              </a:ext>
            </a:extLst>
          </p:cNvPr>
          <p:cNvGraphicFramePr>
            <a:graphicFrameLocks noGrp="1"/>
          </p:cNvGraphicFramePr>
          <p:nvPr>
            <p:extLst>
              <p:ext uri="{D42A27DB-BD31-4B8C-83A1-F6EECF244321}">
                <p14:modId xmlns:p14="http://schemas.microsoft.com/office/powerpoint/2010/main" val="3598937240"/>
              </p:ext>
            </p:extLst>
          </p:nvPr>
        </p:nvGraphicFramePr>
        <p:xfrm>
          <a:off x="435143" y="1665939"/>
          <a:ext cx="11179101" cy="3147974"/>
        </p:xfrm>
        <a:graphic>
          <a:graphicData uri="http://schemas.openxmlformats.org/drawingml/2006/table">
            <a:tbl>
              <a:tblPr firstRow="1" firstCol="1" bandRow="1"/>
              <a:tblGrid>
                <a:gridCol w="495171">
                  <a:extLst>
                    <a:ext uri="{9D8B030D-6E8A-4147-A177-3AD203B41FA5}">
                      <a16:colId xmlns:a16="http://schemas.microsoft.com/office/drawing/2014/main" val="934744418"/>
                    </a:ext>
                  </a:extLst>
                </a:gridCol>
                <a:gridCol w="1558789">
                  <a:extLst>
                    <a:ext uri="{9D8B030D-6E8A-4147-A177-3AD203B41FA5}">
                      <a16:colId xmlns:a16="http://schemas.microsoft.com/office/drawing/2014/main" val="3703867443"/>
                    </a:ext>
                  </a:extLst>
                </a:gridCol>
                <a:gridCol w="2676334">
                  <a:extLst>
                    <a:ext uri="{9D8B030D-6E8A-4147-A177-3AD203B41FA5}">
                      <a16:colId xmlns:a16="http://schemas.microsoft.com/office/drawing/2014/main" val="2498290987"/>
                    </a:ext>
                  </a:extLst>
                </a:gridCol>
                <a:gridCol w="1309914">
                  <a:extLst>
                    <a:ext uri="{9D8B030D-6E8A-4147-A177-3AD203B41FA5}">
                      <a16:colId xmlns:a16="http://schemas.microsoft.com/office/drawing/2014/main" val="1025659243"/>
                    </a:ext>
                  </a:extLst>
                </a:gridCol>
                <a:gridCol w="1209151">
                  <a:extLst>
                    <a:ext uri="{9D8B030D-6E8A-4147-A177-3AD203B41FA5}">
                      <a16:colId xmlns:a16="http://schemas.microsoft.com/office/drawing/2014/main" val="159828052"/>
                    </a:ext>
                  </a:extLst>
                </a:gridCol>
                <a:gridCol w="1813727">
                  <a:extLst>
                    <a:ext uri="{9D8B030D-6E8A-4147-A177-3AD203B41FA5}">
                      <a16:colId xmlns:a16="http://schemas.microsoft.com/office/drawing/2014/main" val="1904117387"/>
                    </a:ext>
                  </a:extLst>
                </a:gridCol>
                <a:gridCol w="2116015">
                  <a:extLst>
                    <a:ext uri="{9D8B030D-6E8A-4147-A177-3AD203B41FA5}">
                      <a16:colId xmlns:a16="http://schemas.microsoft.com/office/drawing/2014/main" val="2556251094"/>
                    </a:ext>
                  </a:extLst>
                </a:gridCol>
              </a:tblGrid>
              <a:tr h="77143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Name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Position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Level</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SSSS step</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Monthly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Annual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755917729"/>
                  </a:ext>
                </a:extLst>
              </a:tr>
              <a:tr h="628690">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1</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JOSEPHINE NTISFUL</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ASST. STATISTICIAN</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                6,041.60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72,499.2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5185723"/>
                  </a:ext>
                </a:extLst>
              </a:tr>
              <a:tr h="935459">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2</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SARAH NAA LAMIOKOR KODA</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ASST. STATISTICIAN</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6,041.60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72,499.2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6778948"/>
                  </a:ext>
                </a:extLst>
              </a:tr>
              <a:tr h="812388">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nSpc>
                          <a:spcPct val="115000"/>
                        </a:lnSpc>
                      </a:pPr>
                      <a:endParaRPr lang="en-US" sz="1400" dirty="0">
                        <a:solidFill>
                          <a:schemeClr val="tx1"/>
                        </a:solidFill>
                        <a:effectLst/>
                        <a:latin typeface="Arial" panose="020B0604020202020204" pitchFamily="34" charset="0"/>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effectLst/>
                          <a:latin typeface="Arial" panose="020B0604020202020204" pitchFamily="34" charset="0"/>
                          <a:ea typeface="Calibri" panose="020F0502020204030204" pitchFamily="34" charset="0"/>
                          <a:cs typeface="Arial" panose="020B0604020202020204" pitchFamily="34" charset="0"/>
                        </a:rPr>
                        <a:t>TOTALS</a:t>
                      </a: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12,083.20</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144,998.40</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6154230"/>
                  </a:ext>
                </a:extLst>
              </a:tr>
            </a:tbl>
          </a:graphicData>
        </a:graphic>
      </p:graphicFrame>
      <p:sp>
        <p:nvSpPr>
          <p:cNvPr id="3" name="Slide Number Placeholder 2">
            <a:extLst>
              <a:ext uri="{FF2B5EF4-FFF2-40B4-BE49-F238E27FC236}">
                <a16:creationId xmlns:a16="http://schemas.microsoft.com/office/drawing/2014/main" id="{CE8767CA-C19D-4061-88F0-250F29A84D7E}"/>
              </a:ext>
            </a:extLst>
          </p:cNvPr>
          <p:cNvSpPr>
            <a:spLocks noGrp="1"/>
          </p:cNvSpPr>
          <p:nvPr>
            <p:ph type="sldNum" sz="quarter" idx="12"/>
          </p:nvPr>
        </p:nvSpPr>
        <p:spPr>
          <a:xfrm>
            <a:off x="5846477" y="6009582"/>
            <a:ext cx="764215" cy="365125"/>
          </a:xfrm>
        </p:spPr>
        <p:txBody>
          <a:bodyPr/>
          <a:lstStyle/>
          <a:p>
            <a:fld id="{15533715-2A87-4479-A9FC-0DA0C558CFE2}" type="slidenum">
              <a:rPr lang="en-US" smtClean="0"/>
              <a:t>57</a:t>
            </a:fld>
            <a:endParaRPr lang="en-US" dirty="0"/>
          </a:p>
        </p:txBody>
      </p:sp>
    </p:spTree>
    <p:extLst>
      <p:ext uri="{BB962C8B-B14F-4D97-AF65-F5344CB8AC3E}">
        <p14:creationId xmlns:p14="http://schemas.microsoft.com/office/powerpoint/2010/main" val="14694924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4">
            <a:extLst>
              <a:ext uri="{FF2B5EF4-FFF2-40B4-BE49-F238E27FC236}">
                <a16:creationId xmlns:a16="http://schemas.microsoft.com/office/drawing/2014/main" id="{C0987134-928D-4E82-9F97-2DD067866F10}"/>
              </a:ext>
            </a:extLst>
          </p:cNvPr>
          <p:cNvGraphicFramePr>
            <a:graphicFrameLocks noGrp="1"/>
          </p:cNvGraphicFramePr>
          <p:nvPr>
            <p:extLst>
              <p:ext uri="{D42A27DB-BD31-4B8C-83A1-F6EECF244321}">
                <p14:modId xmlns:p14="http://schemas.microsoft.com/office/powerpoint/2010/main" val="2203127743"/>
              </p:ext>
            </p:extLst>
          </p:nvPr>
        </p:nvGraphicFramePr>
        <p:xfrm>
          <a:off x="529395" y="953916"/>
          <a:ext cx="11254855" cy="5464028"/>
        </p:xfrm>
        <a:graphic>
          <a:graphicData uri="http://schemas.openxmlformats.org/drawingml/2006/table">
            <a:tbl>
              <a:tblPr firstRow="1" firstCol="1" bandRow="1"/>
              <a:tblGrid>
                <a:gridCol w="480867">
                  <a:extLst>
                    <a:ext uri="{9D8B030D-6E8A-4147-A177-3AD203B41FA5}">
                      <a16:colId xmlns:a16="http://schemas.microsoft.com/office/drawing/2014/main" val="927994278"/>
                    </a:ext>
                  </a:extLst>
                </a:gridCol>
                <a:gridCol w="2165695">
                  <a:extLst>
                    <a:ext uri="{9D8B030D-6E8A-4147-A177-3AD203B41FA5}">
                      <a16:colId xmlns:a16="http://schemas.microsoft.com/office/drawing/2014/main" val="3861969652"/>
                    </a:ext>
                  </a:extLst>
                </a:gridCol>
                <a:gridCol w="2944624">
                  <a:extLst>
                    <a:ext uri="{9D8B030D-6E8A-4147-A177-3AD203B41FA5}">
                      <a16:colId xmlns:a16="http://schemas.microsoft.com/office/drawing/2014/main" val="3374241358"/>
                    </a:ext>
                  </a:extLst>
                </a:gridCol>
                <a:gridCol w="468049">
                  <a:extLst>
                    <a:ext uri="{9D8B030D-6E8A-4147-A177-3AD203B41FA5}">
                      <a16:colId xmlns:a16="http://schemas.microsoft.com/office/drawing/2014/main" val="2918001268"/>
                    </a:ext>
                  </a:extLst>
                </a:gridCol>
                <a:gridCol w="770632">
                  <a:extLst>
                    <a:ext uri="{9D8B030D-6E8A-4147-A177-3AD203B41FA5}">
                      <a16:colId xmlns:a16="http://schemas.microsoft.com/office/drawing/2014/main" val="1454051061"/>
                    </a:ext>
                  </a:extLst>
                </a:gridCol>
                <a:gridCol w="2308687">
                  <a:extLst>
                    <a:ext uri="{9D8B030D-6E8A-4147-A177-3AD203B41FA5}">
                      <a16:colId xmlns:a16="http://schemas.microsoft.com/office/drawing/2014/main" val="4016622430"/>
                    </a:ext>
                  </a:extLst>
                </a:gridCol>
                <a:gridCol w="2116301">
                  <a:extLst>
                    <a:ext uri="{9D8B030D-6E8A-4147-A177-3AD203B41FA5}">
                      <a16:colId xmlns:a16="http://schemas.microsoft.com/office/drawing/2014/main" val="2456969812"/>
                    </a:ext>
                  </a:extLst>
                </a:gridCol>
              </a:tblGrid>
              <a:tr h="470889">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Sn</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Name</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Position</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ea typeface="+mn-ea"/>
                          <a:cs typeface="Arial" panose="020B0604020202020204" pitchFamily="34" charset="0"/>
                        </a:rPr>
                        <a:t>level</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ea typeface="+mn-ea"/>
                          <a:cs typeface="Arial" panose="020B0604020202020204" pitchFamily="34" charset="0"/>
                        </a:rPr>
                        <a:t>SSSS</a:t>
                      </a:r>
                      <a:r>
                        <a:rPr lang="en-US" sz="1400" b="1" kern="1200" baseline="0" dirty="0">
                          <a:solidFill>
                            <a:schemeClr val="tx1"/>
                          </a:solidFill>
                          <a:effectLst/>
                          <a:latin typeface="Arial" panose="020B0604020202020204" pitchFamily="34" charset="0"/>
                          <a:ea typeface="+mn-ea"/>
                          <a:cs typeface="Arial" panose="020B0604020202020204" pitchFamily="34" charset="0"/>
                        </a:rPr>
                        <a:t> Step</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Monthly consolidated salary</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Annual consolidated salary</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557710850"/>
                  </a:ext>
                </a:extLst>
              </a:tr>
              <a:tr h="40339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1</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ANGELINA NAGERTEY</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PRIN. 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21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12,052.13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144,625.58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9261855"/>
                  </a:ext>
                </a:extLst>
              </a:tr>
              <a:tr h="43198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2</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FLORENCE OWUSUA PARRY</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PRIN. 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21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11,652.57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139,830.86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3620957"/>
                  </a:ext>
                </a:extLst>
              </a:tr>
              <a:tr h="40339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3</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FRANCIS ARTHUR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PRIN. 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11,652.57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139,830.86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752548"/>
                  </a:ext>
                </a:extLst>
              </a:tr>
              <a:tr h="43198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4</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BARBARA AGYEIWAA AMOAH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SNR. 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8,459.09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101,509.14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1764804"/>
                  </a:ext>
                </a:extLst>
              </a:tr>
              <a:tr h="43198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5</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EMMANUEL SEFENU TOGOBO</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SNR. 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8,178.65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98,143.75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386614"/>
                  </a:ext>
                </a:extLst>
              </a:tr>
              <a:tr h="43198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6</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JUSTICE MATTHEW AKYINA</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PRIN. SOCIAL DEV. ASSIT.</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7</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7,907.51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94,890.17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7556544"/>
                  </a:ext>
                </a:extLst>
              </a:tr>
              <a:tr h="40339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7</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MABEL BENNEH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PRIN. MASS EDU.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7,645.36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91,744.37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1566341"/>
                  </a:ext>
                </a:extLst>
              </a:tr>
              <a:tr h="43198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8</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DOREEN DEDE ASHIRIFIE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SNR. 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8,041.94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96,503.28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1594988"/>
                  </a:ext>
                </a:extLst>
              </a:tr>
              <a:tr h="252582">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9</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ROSEMARY AMOAKO</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ASS. 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6,245.20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74,942.40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1372064"/>
                  </a:ext>
                </a:extLst>
              </a:tr>
              <a:tr h="40339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10</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ELLEN POMAA OWUSU</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7,146.84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85,762.13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3373918"/>
                  </a:ext>
                </a:extLst>
              </a:tr>
              <a:tr h="40339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0" kern="1200" dirty="0">
                          <a:solidFill>
                            <a:schemeClr val="tx1"/>
                          </a:solidFill>
                          <a:effectLst/>
                          <a:latin typeface="Arial" panose="020B0604020202020204" pitchFamily="34" charset="0"/>
                          <a:cs typeface="Arial" panose="020B0604020202020204" pitchFamily="34" charset="0"/>
                        </a:rPr>
                        <a:t>11</a:t>
                      </a:r>
                      <a:endParaRPr lang="en-US" sz="1400" b="0" dirty="0">
                        <a:solidFill>
                          <a:schemeClr val="tx1"/>
                        </a:solidFill>
                        <a:effectLst/>
                        <a:latin typeface="Arial" panose="020B0604020202020204" pitchFamily="34" charset="0"/>
                        <a:ea typeface="Calibri"/>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NII NARH OBODAI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SEN. 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8,178.65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98,143.75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7936127"/>
                  </a:ext>
                </a:extLst>
              </a:tr>
              <a:tr h="265579">
                <a:tc>
                  <a:txBody>
                    <a:bodyPr/>
                    <a:lstStyle/>
                    <a:p>
                      <a:pPr marL="0" marR="0" algn="ctr">
                        <a:lnSpc>
                          <a:spcPct val="115000"/>
                        </a:lnSpc>
                        <a:spcBef>
                          <a:spcPts val="0"/>
                        </a:spcBef>
                        <a:spcAft>
                          <a:spcPts val="0"/>
                        </a:spcAft>
                      </a:pPr>
                      <a:r>
                        <a:rPr lang="en-US" sz="1400" b="0" dirty="0">
                          <a:solidFill>
                            <a:schemeClr val="tx1"/>
                          </a:solidFill>
                          <a:effectLst/>
                          <a:latin typeface="Arial" panose="020B0604020202020204" pitchFamily="34" charset="0"/>
                          <a:ea typeface="Calibri"/>
                          <a:cs typeface="Arial" panose="020B0604020202020204" pitchFamily="34" charset="0"/>
                        </a:rPr>
                        <a:t>12</a:t>
                      </a: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DORIS DZIGBODI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SNR. ASST.SOCIAL DEV.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17</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7,645.36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91,744.32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6199013"/>
                  </a:ext>
                </a:extLst>
              </a:tr>
              <a:tr h="27212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a:lnSpc>
                          <a:spcPct val="115000"/>
                        </a:lnSpc>
                      </a:pPr>
                      <a:endParaRPr lang="en-US" sz="1400" b="0" dirty="0">
                        <a:solidFill>
                          <a:schemeClr val="tx1"/>
                        </a:solidFill>
                        <a:effectLst/>
                        <a:latin typeface="Arial" panose="020B0604020202020204" pitchFamily="34" charset="0"/>
                        <a:cs typeface="Arial" panose="020B0604020202020204" pitchFamily="34" charset="0"/>
                      </a:endParaRPr>
                    </a:p>
                  </a:txBody>
                  <a:tcPr marL="30748" marR="30748" marT="5694"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TOTALS</a:t>
                      </a: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nSpc>
                          <a:spcPct val="115000"/>
                        </a:lnSpc>
                      </a:pP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a:lnSpc>
                          <a:spcPct val="115000"/>
                        </a:lnSpc>
                      </a:pP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a:lnSpc>
                          <a:spcPct val="115000"/>
                        </a:lnSpc>
                      </a:pP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48" marR="30748" marT="5694"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1" i="0" u="none" strike="noStrike" dirty="0">
                          <a:solidFill>
                            <a:schemeClr val="tx1"/>
                          </a:solidFill>
                          <a:effectLst/>
                          <a:latin typeface="Arial" panose="020B0604020202020204" pitchFamily="34" charset="0"/>
                          <a:ea typeface="Calibri" panose="020F0502020204030204" pitchFamily="34" charset="0"/>
                          <a:cs typeface="Arial" panose="020B0604020202020204" pitchFamily="34" charset="0"/>
                        </a:rPr>
                        <a:t>104,805.86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1" i="0" u="none" strike="noStrike" dirty="0">
                          <a:solidFill>
                            <a:schemeClr val="tx1"/>
                          </a:solidFill>
                          <a:effectLst/>
                          <a:latin typeface="Arial" panose="020B0604020202020204" pitchFamily="34" charset="0"/>
                          <a:ea typeface="Calibri" panose="020F0502020204030204" pitchFamily="34" charset="0"/>
                          <a:cs typeface="Arial" panose="020B0604020202020204" pitchFamily="34" charset="0"/>
                        </a:rPr>
                        <a:t>            1,257,670.32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1792996"/>
                  </a:ext>
                </a:extLst>
              </a:tr>
            </a:tbl>
          </a:graphicData>
        </a:graphic>
      </p:graphicFrame>
      <p:sp>
        <p:nvSpPr>
          <p:cNvPr id="14" name="TextBox 13">
            <a:extLst>
              <a:ext uri="{FF2B5EF4-FFF2-40B4-BE49-F238E27FC236}">
                <a16:creationId xmlns:a16="http://schemas.microsoft.com/office/drawing/2014/main" id="{F9CE5E39-37D0-45B3-B1E6-EF90135A9643}"/>
              </a:ext>
            </a:extLst>
          </p:cNvPr>
          <p:cNvSpPr txBox="1"/>
          <p:nvPr/>
        </p:nvSpPr>
        <p:spPr>
          <a:xfrm>
            <a:off x="468573" y="13836"/>
            <a:ext cx="13745570"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AA2B1E"/>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AA2B1E"/>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SOCIAL WELFARE DEPARTMENT </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AA2B1E"/>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SOCIAL SERVICE DELIVERY</a:t>
            </a:r>
          </a:p>
        </p:txBody>
      </p:sp>
      <p:pic>
        <p:nvPicPr>
          <p:cNvPr id="15" name="Picture 14">
            <a:extLst>
              <a:ext uri="{FF2B5EF4-FFF2-40B4-BE49-F238E27FC236}">
                <a16:creationId xmlns:a16="http://schemas.microsoft.com/office/drawing/2014/main" id="{99E5DEC9-2EC0-4E28-910C-9794418E38A8}"/>
              </a:ext>
            </a:extLst>
          </p:cNvPr>
          <p:cNvPicPr>
            <a:picLocks noChangeAspect="1"/>
          </p:cNvPicPr>
          <p:nvPr/>
        </p:nvPicPr>
        <p:blipFill>
          <a:blip r:embed="rId2"/>
          <a:stretch>
            <a:fillRect/>
          </a:stretch>
        </p:blipFill>
        <p:spPr>
          <a:xfrm>
            <a:off x="10594271" y="158052"/>
            <a:ext cx="911835" cy="703998"/>
          </a:xfrm>
          <a:prstGeom prst="rect">
            <a:avLst/>
          </a:prstGeom>
        </p:spPr>
      </p:pic>
      <p:sp>
        <p:nvSpPr>
          <p:cNvPr id="3" name="Slide Number Placeholder 2">
            <a:extLst>
              <a:ext uri="{FF2B5EF4-FFF2-40B4-BE49-F238E27FC236}">
                <a16:creationId xmlns:a16="http://schemas.microsoft.com/office/drawing/2014/main" id="{4B3E4C93-B987-45BF-8600-784CF5643C20}"/>
              </a:ext>
            </a:extLst>
          </p:cNvPr>
          <p:cNvSpPr>
            <a:spLocks noGrp="1"/>
          </p:cNvSpPr>
          <p:nvPr>
            <p:ph type="sldNum" sz="quarter" idx="12"/>
          </p:nvPr>
        </p:nvSpPr>
        <p:spPr>
          <a:xfrm>
            <a:off x="5928363" y="6451448"/>
            <a:ext cx="764215" cy="365125"/>
          </a:xfrm>
        </p:spPr>
        <p:txBody>
          <a:bodyPr/>
          <a:lstStyle/>
          <a:p>
            <a:fld id="{15533715-2A87-4479-A9FC-0DA0C558CFE2}" type="slidenum">
              <a:rPr lang="en-US" smtClean="0"/>
              <a:t>58</a:t>
            </a:fld>
            <a:endParaRPr lang="en-US" dirty="0"/>
          </a:p>
        </p:txBody>
      </p:sp>
    </p:spTree>
    <p:extLst>
      <p:ext uri="{BB962C8B-B14F-4D97-AF65-F5344CB8AC3E}">
        <p14:creationId xmlns:p14="http://schemas.microsoft.com/office/powerpoint/2010/main" val="4607799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Birth and Death</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SOCIAL SERVICE DELIVERY</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4" name="Table 3">
            <a:extLst>
              <a:ext uri="{FF2B5EF4-FFF2-40B4-BE49-F238E27FC236}">
                <a16:creationId xmlns:a16="http://schemas.microsoft.com/office/drawing/2014/main" id="{046FA6D6-7598-4C8C-9F88-4E3AC1160DF5}"/>
              </a:ext>
            </a:extLst>
          </p:cNvPr>
          <p:cNvGraphicFramePr>
            <a:graphicFrameLocks noGrp="1"/>
          </p:cNvGraphicFramePr>
          <p:nvPr>
            <p:extLst>
              <p:ext uri="{D42A27DB-BD31-4B8C-83A1-F6EECF244321}">
                <p14:modId xmlns:p14="http://schemas.microsoft.com/office/powerpoint/2010/main" val="1752442318"/>
              </p:ext>
            </p:extLst>
          </p:nvPr>
        </p:nvGraphicFramePr>
        <p:xfrm>
          <a:off x="339724" y="1695056"/>
          <a:ext cx="11124393" cy="3211762"/>
        </p:xfrm>
        <a:graphic>
          <a:graphicData uri="http://schemas.openxmlformats.org/drawingml/2006/table">
            <a:tbl>
              <a:tblPr firstRow="1" firstCol="1" bandRow="1"/>
              <a:tblGrid>
                <a:gridCol w="498018">
                  <a:extLst>
                    <a:ext uri="{9D8B030D-6E8A-4147-A177-3AD203B41FA5}">
                      <a16:colId xmlns:a16="http://schemas.microsoft.com/office/drawing/2014/main" val="2776150450"/>
                    </a:ext>
                  </a:extLst>
                </a:gridCol>
                <a:gridCol w="1550392">
                  <a:extLst>
                    <a:ext uri="{9D8B030D-6E8A-4147-A177-3AD203B41FA5}">
                      <a16:colId xmlns:a16="http://schemas.microsoft.com/office/drawing/2014/main" val="4230325187"/>
                    </a:ext>
                  </a:extLst>
                </a:gridCol>
                <a:gridCol w="2930756">
                  <a:extLst>
                    <a:ext uri="{9D8B030D-6E8A-4147-A177-3AD203B41FA5}">
                      <a16:colId xmlns:a16="http://schemas.microsoft.com/office/drawing/2014/main" val="2098419368"/>
                    </a:ext>
                  </a:extLst>
                </a:gridCol>
                <a:gridCol w="1378349">
                  <a:extLst>
                    <a:ext uri="{9D8B030D-6E8A-4147-A177-3AD203B41FA5}">
                      <a16:colId xmlns:a16="http://schemas.microsoft.com/office/drawing/2014/main" val="427990306"/>
                    </a:ext>
                  </a:extLst>
                </a:gridCol>
                <a:gridCol w="1150974">
                  <a:extLst>
                    <a:ext uri="{9D8B030D-6E8A-4147-A177-3AD203B41FA5}">
                      <a16:colId xmlns:a16="http://schemas.microsoft.com/office/drawing/2014/main" val="2615980469"/>
                    </a:ext>
                  </a:extLst>
                </a:gridCol>
                <a:gridCol w="1807952">
                  <a:extLst>
                    <a:ext uri="{9D8B030D-6E8A-4147-A177-3AD203B41FA5}">
                      <a16:colId xmlns:a16="http://schemas.microsoft.com/office/drawing/2014/main" val="3083656028"/>
                    </a:ext>
                  </a:extLst>
                </a:gridCol>
                <a:gridCol w="1807952">
                  <a:extLst>
                    <a:ext uri="{9D8B030D-6E8A-4147-A177-3AD203B41FA5}">
                      <a16:colId xmlns:a16="http://schemas.microsoft.com/office/drawing/2014/main" val="2375047519"/>
                    </a:ext>
                  </a:extLst>
                </a:gridCol>
              </a:tblGrid>
              <a:tr h="63208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Name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Position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Level</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SSSS Step</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Monthly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Annual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284137864"/>
                  </a:ext>
                </a:extLst>
              </a:tr>
              <a:tr h="58979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ZAYNAH AYEBEA ADU</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ASST. REGISTRAR OF BIRTHS AND DEATHS</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6,245.20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74,942.40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30430210"/>
                  </a:ext>
                </a:extLst>
              </a:tr>
              <a:tr h="424410">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JOYCE AYIM OKYERE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ASSISTANT REGISTRAR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5,937.22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71,246.53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648069"/>
                  </a:ext>
                </a:extLst>
              </a:tr>
              <a:tr h="58979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ERNEST OPARE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ASSISTANT REGISTRAR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5,937.22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71,246.53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7897940"/>
                  </a:ext>
                </a:extLst>
              </a:tr>
              <a:tr h="424410">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KENNEDY ISSAH BALLAH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ASST.T REGISTRAR OF BIRTHS AND DEATHS</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6,140.81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73,689.70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2706085"/>
                  </a:ext>
                </a:extLst>
              </a:tr>
              <a:tr h="52759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nSpc>
                          <a:spcPct val="115000"/>
                        </a:lnSpc>
                      </a:pPr>
                      <a:endParaRPr lang="en-US"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400" b="1" dirty="0">
                          <a:effectLst/>
                          <a:latin typeface="Arial" panose="020B0604020202020204" pitchFamily="34" charset="0"/>
                          <a:ea typeface="Calibri" panose="020F0502020204030204" pitchFamily="34" charset="0"/>
                          <a:cs typeface="Arial" panose="020B0604020202020204" pitchFamily="34" charset="0"/>
                        </a:rPr>
                        <a:t> </a:t>
                      </a:r>
                      <a:r>
                        <a:rPr lang="en-US" sz="1400" b="1" kern="1200" dirty="0">
                          <a:effectLst/>
                          <a:latin typeface="Arial" panose="020B0604020202020204" pitchFamily="34" charset="0"/>
                          <a:ea typeface="Calibri" panose="020F0502020204030204" pitchFamily="34" charset="0"/>
                          <a:cs typeface="Arial" panose="020B0604020202020204" pitchFamily="34" charset="0"/>
                        </a:rPr>
                        <a:t>TOTAL</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24,260.44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291,125.28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8517339"/>
                  </a:ext>
                </a:extLst>
              </a:tr>
            </a:tbl>
          </a:graphicData>
        </a:graphic>
      </p:graphicFrame>
      <p:sp>
        <p:nvSpPr>
          <p:cNvPr id="3" name="Slide Number Placeholder 2">
            <a:extLst>
              <a:ext uri="{FF2B5EF4-FFF2-40B4-BE49-F238E27FC236}">
                <a16:creationId xmlns:a16="http://schemas.microsoft.com/office/drawing/2014/main" id="{CF072C24-1864-4761-A974-F7231EC9D284}"/>
              </a:ext>
            </a:extLst>
          </p:cNvPr>
          <p:cNvSpPr>
            <a:spLocks noGrp="1"/>
          </p:cNvSpPr>
          <p:nvPr>
            <p:ph type="sldNum" sz="quarter" idx="12"/>
          </p:nvPr>
        </p:nvSpPr>
        <p:spPr>
          <a:xfrm>
            <a:off x="5519812" y="6102487"/>
            <a:ext cx="764215" cy="365125"/>
          </a:xfrm>
        </p:spPr>
        <p:txBody>
          <a:bodyPr/>
          <a:lstStyle/>
          <a:p>
            <a:fld id="{15533715-2A87-4479-A9FC-0DA0C558CFE2}" type="slidenum">
              <a:rPr lang="en-US" smtClean="0"/>
              <a:t>59</a:t>
            </a:fld>
            <a:endParaRPr lang="en-US" dirty="0"/>
          </a:p>
        </p:txBody>
      </p:sp>
    </p:spTree>
    <p:extLst>
      <p:ext uri="{BB962C8B-B14F-4D97-AF65-F5344CB8AC3E}">
        <p14:creationId xmlns:p14="http://schemas.microsoft.com/office/powerpoint/2010/main" val="1990524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90E06C-C111-46D9-AF3A-D661E5251C6C}"/>
              </a:ext>
            </a:extLst>
          </p:cNvPr>
          <p:cNvPicPr>
            <a:picLocks noChangeAspect="1"/>
          </p:cNvPicPr>
          <p:nvPr/>
        </p:nvPicPr>
        <p:blipFill>
          <a:blip r:embed="rId2"/>
          <a:stretch>
            <a:fillRect/>
          </a:stretch>
        </p:blipFill>
        <p:spPr>
          <a:xfrm>
            <a:off x="11015130" y="6215269"/>
            <a:ext cx="1031096" cy="642729"/>
          </a:xfrm>
          <a:prstGeom prst="rect">
            <a:avLst/>
          </a:prstGeom>
        </p:spPr>
      </p:pic>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719478212"/>
              </p:ext>
            </p:extLst>
          </p:nvPr>
        </p:nvGraphicFramePr>
        <p:xfrm>
          <a:off x="431164" y="477078"/>
          <a:ext cx="11615061" cy="7062724"/>
        </p:xfrm>
        <a:graphic>
          <a:graphicData uri="http://schemas.openxmlformats.org/drawingml/2006/table">
            <a:tbl>
              <a:tblPr firstRow="1" firstCol="1" bandRow="1"/>
              <a:tblGrid>
                <a:gridCol w="11615061">
                  <a:extLst>
                    <a:ext uri="{9D8B030D-6E8A-4147-A177-3AD203B41FA5}">
                      <a16:colId xmlns:a16="http://schemas.microsoft.com/office/drawing/2014/main" val="2976616125"/>
                    </a:ext>
                  </a:extLst>
                </a:gridCol>
              </a:tblGrid>
              <a:tr h="2481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728250">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indent="0" algn="just">
                        <a:lnSpc>
                          <a:spcPct val="100000"/>
                        </a:lnSpc>
                        <a:spcAft>
                          <a:spcPts val="0"/>
                        </a:spcAft>
                        <a:buFont typeface="Wingdings" panose="05000000000000000000" pitchFamily="2" charset="2"/>
                        <a:buNone/>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Farming remains the major pre-occupation of the people. Crops mostly cultivated are cassava, plantain, cocoyam, maize and vegetables, Gari and palm oil processing are the only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agro</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-processing ventures</a:t>
                      </a: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8925672"/>
                  </a:ext>
                </a:extLst>
              </a:tr>
              <a:tr h="3309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4032573"/>
                  </a:ext>
                </a:extLst>
              </a:tr>
              <a:tr h="3309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3107750"/>
                  </a:ext>
                </a:extLst>
              </a:tr>
              <a:tr h="138711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Akwapim North Municipality has one(1) Government Hospital, one (1) Private hospital, (31) community-based health planning and services  (CHPS) compounds and 4 clinics,</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0703091"/>
                  </a:ext>
                </a:extLst>
              </a:tr>
              <a:tr h="1099063">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The urban centers within the Municipality are Mostly clean with refuse being managed by the Assembly through contracted service providers. Refuse containers are regularly carried to the final disposal site at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Kwamoso</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t>
                      </a:r>
                    </a:p>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6345953"/>
                  </a:ext>
                </a:extLst>
              </a:tr>
              <a:tr h="3309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147961"/>
                  </a:ext>
                </a:extLst>
              </a:tr>
              <a:tr h="133910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Agriculture being the mainstay of the economy of the Municipality offers employment to about 60% of the population. The Municipality is endowed with arable land suitable for cultivation of cassava, Plantain, maize, pawpaw, oranges and vegetables such as cabbage, lettuce, carrots, sweet green pepper, okra and garden eggs.  Livestock rearing is also done in the area.</a:t>
                      </a:r>
                    </a:p>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128500"/>
                  </a:ext>
                </a:extLst>
              </a:tr>
              <a:tr h="3309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093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481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4816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grpSp>
        <p:nvGrpSpPr>
          <p:cNvPr id="5" name="Group 4">
            <a:extLst>
              <a:ext uri="{FF2B5EF4-FFF2-40B4-BE49-F238E27FC236}">
                <a16:creationId xmlns:a16="http://schemas.microsoft.com/office/drawing/2014/main" id="{660F6736-E026-4EF6-A81F-700539A0391F}"/>
              </a:ext>
            </a:extLst>
          </p:cNvPr>
          <p:cNvGrpSpPr/>
          <p:nvPr/>
        </p:nvGrpSpPr>
        <p:grpSpPr>
          <a:xfrm>
            <a:off x="273454" y="414881"/>
            <a:ext cx="3176120" cy="512772"/>
            <a:chOff x="200728" y="692939"/>
            <a:chExt cx="2848325" cy="466725"/>
          </a:xfrm>
          <a:solidFill>
            <a:srgbClr val="9B2D1F">
              <a:lumMod val="60000"/>
              <a:lumOff val="40000"/>
            </a:srgbClr>
          </a:solidFill>
        </p:grpSpPr>
        <p:grpSp>
          <p:nvGrpSpPr>
            <p:cNvPr id="6" name="Group 5">
              <a:extLst>
                <a:ext uri="{FF2B5EF4-FFF2-40B4-BE49-F238E27FC236}">
                  <a16:creationId xmlns:a16="http://schemas.microsoft.com/office/drawing/2014/main" id="{4D5FD223-EAE3-41DC-AD4E-8C43D381C9B6}"/>
                </a:ext>
              </a:extLst>
            </p:cNvPr>
            <p:cNvGrpSpPr/>
            <p:nvPr/>
          </p:nvGrpSpPr>
          <p:grpSpPr>
            <a:xfrm>
              <a:off x="302701" y="692940"/>
              <a:ext cx="2746352" cy="466724"/>
              <a:chOff x="468785" y="723900"/>
              <a:chExt cx="2580268" cy="466724"/>
            </a:xfrm>
            <a:grpFill/>
          </p:grpSpPr>
          <p:sp>
            <p:nvSpPr>
              <p:cNvPr id="10" name="Flowchart: Delay 9">
                <a:extLst>
                  <a:ext uri="{FF2B5EF4-FFF2-40B4-BE49-F238E27FC236}">
                    <a16:creationId xmlns:a16="http://schemas.microsoft.com/office/drawing/2014/main" id="{3A40B1CD-5CBF-4D61-89D6-C6E6E1BE1FA7}"/>
                  </a:ext>
                </a:extLst>
              </p:cNvPr>
              <p:cNvSpPr/>
              <p:nvPr/>
            </p:nvSpPr>
            <p:spPr>
              <a:xfrm>
                <a:off x="2705101" y="723900"/>
                <a:ext cx="343952" cy="466723"/>
              </a:xfrm>
              <a:prstGeom prst="flowChartDelay">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sym typeface="Arial"/>
                </a:endParaRPr>
              </a:p>
            </p:txBody>
          </p:sp>
          <p:sp>
            <p:nvSpPr>
              <p:cNvPr id="11" name="Rounded Rectangle 26">
                <a:extLst>
                  <a:ext uri="{FF2B5EF4-FFF2-40B4-BE49-F238E27FC236}">
                    <a16:creationId xmlns:a16="http://schemas.microsoft.com/office/drawing/2014/main" id="{D93A5BF7-3E3E-4592-836D-C33482C6D440}"/>
                  </a:ext>
                </a:extLst>
              </p:cNvPr>
              <p:cNvSpPr/>
              <p:nvPr/>
            </p:nvSpPr>
            <p:spPr>
              <a:xfrm>
                <a:off x="468785" y="723900"/>
                <a:ext cx="2312515" cy="466724"/>
              </a:xfrm>
              <a:prstGeom prst="roundRec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grpSp>
        <p:sp>
          <p:nvSpPr>
            <p:cNvPr id="9" name="Donut 24">
              <a:extLst>
                <a:ext uri="{FF2B5EF4-FFF2-40B4-BE49-F238E27FC236}">
                  <a16:creationId xmlns:a16="http://schemas.microsoft.com/office/drawing/2014/main" id="{C5D61D18-0535-4590-A4A6-8C5BF8DEB83D}"/>
                </a:ext>
              </a:extLst>
            </p:cNvPr>
            <p:cNvSpPr/>
            <p:nvPr/>
          </p:nvSpPr>
          <p:spPr>
            <a:xfrm>
              <a:off x="200728" y="692939"/>
              <a:ext cx="452298" cy="466724"/>
            </a:xfrm>
            <a:prstGeom prst="donut">
              <a:avLst/>
            </a:prstGeom>
            <a:grp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grpSp>
        <p:nvGrpSpPr>
          <p:cNvPr id="12" name="Group 11">
            <a:extLst>
              <a:ext uri="{FF2B5EF4-FFF2-40B4-BE49-F238E27FC236}">
                <a16:creationId xmlns:a16="http://schemas.microsoft.com/office/drawing/2014/main" id="{854F6764-FE72-4D1D-B480-3C6CF5C39AA9}"/>
              </a:ext>
            </a:extLst>
          </p:cNvPr>
          <p:cNvGrpSpPr/>
          <p:nvPr/>
        </p:nvGrpSpPr>
        <p:grpSpPr>
          <a:xfrm>
            <a:off x="333151" y="1876413"/>
            <a:ext cx="3116423" cy="512773"/>
            <a:chOff x="312547" y="692939"/>
            <a:chExt cx="2736506" cy="466725"/>
          </a:xfrm>
          <a:solidFill>
            <a:srgbClr val="0070C0"/>
          </a:solidFill>
        </p:grpSpPr>
        <p:grpSp>
          <p:nvGrpSpPr>
            <p:cNvPr id="13" name="Group 12">
              <a:extLst>
                <a:ext uri="{FF2B5EF4-FFF2-40B4-BE49-F238E27FC236}">
                  <a16:creationId xmlns:a16="http://schemas.microsoft.com/office/drawing/2014/main" id="{00FEF531-CB83-4511-9DDC-74BBBF267CD1}"/>
                </a:ext>
              </a:extLst>
            </p:cNvPr>
            <p:cNvGrpSpPr/>
            <p:nvPr/>
          </p:nvGrpSpPr>
          <p:grpSpPr>
            <a:xfrm>
              <a:off x="371475" y="692940"/>
              <a:ext cx="2677578" cy="466724"/>
              <a:chOff x="533400" y="723900"/>
              <a:chExt cx="2515653" cy="466724"/>
            </a:xfrm>
            <a:grpFill/>
          </p:grpSpPr>
          <p:sp>
            <p:nvSpPr>
              <p:cNvPr id="15" name="Flowchart: Delay 14">
                <a:extLst>
                  <a:ext uri="{FF2B5EF4-FFF2-40B4-BE49-F238E27FC236}">
                    <a16:creationId xmlns:a16="http://schemas.microsoft.com/office/drawing/2014/main" id="{62CC8E0D-2F55-4B25-A9AD-0F95AEDFEFA0}"/>
                  </a:ext>
                </a:extLst>
              </p:cNvPr>
              <p:cNvSpPr/>
              <p:nvPr/>
            </p:nvSpPr>
            <p:spPr>
              <a:xfrm>
                <a:off x="2705101" y="723900"/>
                <a:ext cx="343952" cy="466723"/>
              </a:xfrm>
              <a:prstGeom prst="flowChartDelay">
                <a:avLst/>
              </a:prstGeom>
              <a:grpFill/>
              <a:ln w="25400" cap="flat" cmpd="sng" algn="ctr">
                <a:noFill/>
                <a:prstDash val="solid"/>
              </a:ln>
              <a:effectLst/>
            </p:spPr>
            <p:txBody>
              <a:bodyPr rtlCol="0" anchor="ctr"/>
              <a:lstStyle/>
              <a:p>
                <a:pPr algn="ctr" defTabSz="914400">
                  <a:defRPr/>
                </a:pPr>
                <a:endParaRPr lang="en-US" kern="0">
                  <a:solidFill>
                    <a:prstClr val="white"/>
                  </a:solidFill>
                  <a:latin typeface="Times New Roman" panose="02020603050405020304" pitchFamily="18" charset="0"/>
                  <a:cs typeface="Times New Roman" panose="02020603050405020304" pitchFamily="18" charset="0"/>
                  <a:sym typeface="Arial"/>
                </a:endParaRPr>
              </a:p>
            </p:txBody>
          </p:sp>
          <p:sp>
            <p:nvSpPr>
              <p:cNvPr id="16" name="Rounded Rectangle 12">
                <a:extLst>
                  <a:ext uri="{FF2B5EF4-FFF2-40B4-BE49-F238E27FC236}">
                    <a16:creationId xmlns:a16="http://schemas.microsoft.com/office/drawing/2014/main" id="{F18C1626-2F4B-44A6-9A01-ECABCC912E58}"/>
                  </a:ext>
                </a:extLst>
              </p:cNvPr>
              <p:cNvSpPr/>
              <p:nvPr/>
            </p:nvSpPr>
            <p:spPr>
              <a:xfrm>
                <a:off x="533400" y="723900"/>
                <a:ext cx="2247900" cy="466724"/>
              </a:xfrm>
              <a:prstGeom prst="roundRect">
                <a:avLst/>
              </a:prstGeom>
              <a:grpFill/>
              <a:ln w="25400" cap="flat" cmpd="sng" algn="ctr">
                <a:noFill/>
                <a:prstDash val="solid"/>
              </a:ln>
              <a:effectLst/>
            </p:spPr>
            <p:txBody>
              <a:bodyPr rtlCol="0" anchor="ctr"/>
              <a:lstStyle/>
              <a:p>
                <a:pPr algn="ctr" defTabSz="914400">
                  <a:defRPr/>
                </a:pPr>
                <a:endParaRPr lang="en-US" kern="0">
                  <a:solidFill>
                    <a:prstClr val="white"/>
                  </a:solidFill>
                  <a:latin typeface="Times New Roman" panose="02020603050405020304" pitchFamily="18" charset="0"/>
                  <a:cs typeface="Times New Roman" panose="02020603050405020304" pitchFamily="18" charset="0"/>
                  <a:sym typeface="Arial"/>
                </a:endParaRPr>
              </a:p>
            </p:txBody>
          </p:sp>
        </p:grpSp>
        <p:sp>
          <p:nvSpPr>
            <p:cNvPr id="14" name="Donut 20">
              <a:extLst>
                <a:ext uri="{FF2B5EF4-FFF2-40B4-BE49-F238E27FC236}">
                  <a16:creationId xmlns:a16="http://schemas.microsoft.com/office/drawing/2014/main" id="{E23A08AB-BF73-4765-9929-2A52CA18BDB7}"/>
                </a:ext>
              </a:extLst>
            </p:cNvPr>
            <p:cNvSpPr/>
            <p:nvPr/>
          </p:nvSpPr>
          <p:spPr>
            <a:xfrm>
              <a:off x="312547" y="692939"/>
              <a:ext cx="452298" cy="466724"/>
            </a:xfrm>
            <a:prstGeom prst="donut">
              <a:avLst/>
            </a:prstGeom>
            <a:grpFill/>
            <a:ln w="25400" cap="flat" cmpd="sng" algn="ctr">
              <a:solidFill>
                <a:srgbClr val="81D5FF"/>
              </a:solidFill>
              <a:prstDash val="solid"/>
            </a:ln>
            <a:effectLst/>
          </p:spPr>
          <p:txBody>
            <a:bodyPr rtlCol="0" anchor="ctr"/>
            <a:lstStyle/>
            <a:p>
              <a:pPr algn="ctr" defTabSz="914400">
                <a:defRPr/>
              </a:pPr>
              <a:endParaRPr lang="en-US" kern="0">
                <a:solidFill>
                  <a:prstClr val="black"/>
                </a:solidFill>
                <a:latin typeface="Times New Roman" panose="02020603050405020304" pitchFamily="18" charset="0"/>
                <a:cs typeface="Times New Roman" panose="02020603050405020304" pitchFamily="18" charset="0"/>
                <a:sym typeface="Arial"/>
              </a:endParaRPr>
            </a:p>
          </p:txBody>
        </p:sp>
      </p:grpSp>
      <p:grpSp>
        <p:nvGrpSpPr>
          <p:cNvPr id="17" name="Group 16">
            <a:extLst>
              <a:ext uri="{FF2B5EF4-FFF2-40B4-BE49-F238E27FC236}">
                <a16:creationId xmlns:a16="http://schemas.microsoft.com/office/drawing/2014/main" id="{832A03AA-E71A-471F-8555-99C8C19280A9}"/>
              </a:ext>
            </a:extLst>
          </p:cNvPr>
          <p:cNvGrpSpPr/>
          <p:nvPr/>
        </p:nvGrpSpPr>
        <p:grpSpPr>
          <a:xfrm>
            <a:off x="375463" y="3213652"/>
            <a:ext cx="3176120" cy="629478"/>
            <a:chOff x="200728" y="692939"/>
            <a:chExt cx="2848325" cy="466725"/>
          </a:xfrm>
        </p:grpSpPr>
        <p:grpSp>
          <p:nvGrpSpPr>
            <p:cNvPr id="18" name="Group 17">
              <a:extLst>
                <a:ext uri="{FF2B5EF4-FFF2-40B4-BE49-F238E27FC236}">
                  <a16:creationId xmlns:a16="http://schemas.microsoft.com/office/drawing/2014/main" id="{22317671-EF01-4EAF-981E-D27782DB1817}"/>
                </a:ext>
              </a:extLst>
            </p:cNvPr>
            <p:cNvGrpSpPr/>
            <p:nvPr/>
          </p:nvGrpSpPr>
          <p:grpSpPr>
            <a:xfrm>
              <a:off x="302701" y="692940"/>
              <a:ext cx="2746352" cy="466724"/>
              <a:chOff x="468785" y="723900"/>
              <a:chExt cx="2580268" cy="466724"/>
            </a:xfrm>
            <a:solidFill>
              <a:srgbClr val="78909C">
                <a:lumMod val="20000"/>
                <a:lumOff val="80000"/>
              </a:srgbClr>
            </a:solidFill>
          </p:grpSpPr>
          <p:sp>
            <p:nvSpPr>
              <p:cNvPr id="20" name="Flowchart: Delay 19">
                <a:extLst>
                  <a:ext uri="{FF2B5EF4-FFF2-40B4-BE49-F238E27FC236}">
                    <a16:creationId xmlns:a16="http://schemas.microsoft.com/office/drawing/2014/main" id="{BD68DFA4-5D28-4C40-8481-6CCAC292E84E}"/>
                  </a:ext>
                </a:extLst>
              </p:cNvPr>
              <p:cNvSpPr/>
              <p:nvPr/>
            </p:nvSpPr>
            <p:spPr>
              <a:xfrm>
                <a:off x="2705101" y="723900"/>
                <a:ext cx="343952" cy="466723"/>
              </a:xfrm>
              <a:prstGeom prst="flowChartDelay">
                <a:avLst/>
              </a:prstGeom>
              <a:solidFill>
                <a:srgbClr val="595959"/>
              </a:solidFill>
              <a:ln w="25400" cap="flat" cmpd="sng" algn="ctr">
                <a:noFill/>
                <a:prstDash val="solid"/>
              </a:ln>
              <a:effectLst/>
            </p:spPr>
            <p:txBody>
              <a:bodyPr rtlCol="0" anchor="ctr"/>
              <a:lstStyle/>
              <a:p>
                <a:pPr algn="ctr" defTabSz="914400">
                  <a:buClr>
                    <a:srgbClr val="000000"/>
                  </a:buClr>
                  <a:buFont typeface="Arial"/>
                  <a:buNone/>
                  <a:defRPr/>
                </a:pPr>
                <a:endParaRPr lang="en-US" kern="0">
                  <a:solidFill>
                    <a:srgbClr val="FFFFFF"/>
                  </a:solidFill>
                  <a:latin typeface="Arial" panose="020B0604020202020204" pitchFamily="34" charset="0"/>
                  <a:cs typeface="Arial" panose="020B0604020202020204" pitchFamily="34" charset="0"/>
                  <a:sym typeface="Arial"/>
                </a:endParaRPr>
              </a:p>
            </p:txBody>
          </p:sp>
          <p:sp>
            <p:nvSpPr>
              <p:cNvPr id="21" name="Rounded Rectangle 26">
                <a:extLst>
                  <a:ext uri="{FF2B5EF4-FFF2-40B4-BE49-F238E27FC236}">
                    <a16:creationId xmlns:a16="http://schemas.microsoft.com/office/drawing/2014/main" id="{311C6DDD-76E1-4557-9023-821B31B74652}"/>
                  </a:ext>
                </a:extLst>
              </p:cNvPr>
              <p:cNvSpPr/>
              <p:nvPr/>
            </p:nvSpPr>
            <p:spPr>
              <a:xfrm>
                <a:off x="468785" y="723900"/>
                <a:ext cx="2312515" cy="466724"/>
              </a:xfrm>
              <a:prstGeom prst="roundRect">
                <a:avLst/>
              </a:prstGeom>
              <a:solidFill>
                <a:srgbClr val="595959"/>
              </a:solidFill>
              <a:ln w="25400" cap="flat" cmpd="sng" algn="ctr">
                <a:noFill/>
                <a:prstDash val="solid"/>
              </a:ln>
              <a:effectLst/>
            </p:spPr>
            <p:txBody>
              <a:bodyPr rtlCol="0" anchor="ctr"/>
              <a:lstStyle/>
              <a:p>
                <a:pPr algn="ctr" defTabSz="914400">
                  <a:buClr>
                    <a:srgbClr val="000000"/>
                  </a:buClr>
                  <a:buFont typeface="Arial"/>
                  <a:buNone/>
                  <a:defRPr/>
                </a:pPr>
                <a:endParaRPr lang="en-US" kern="0">
                  <a:solidFill>
                    <a:srgbClr val="FFFFFF"/>
                  </a:solidFill>
                  <a:latin typeface="Arial" panose="020B0604020202020204" pitchFamily="34" charset="0"/>
                  <a:cs typeface="Arial" panose="020B0604020202020204" pitchFamily="34" charset="0"/>
                  <a:sym typeface="Arial"/>
                </a:endParaRPr>
              </a:p>
            </p:txBody>
          </p:sp>
        </p:grpSp>
        <p:sp>
          <p:nvSpPr>
            <p:cNvPr id="19" name="Donut 24">
              <a:extLst>
                <a:ext uri="{FF2B5EF4-FFF2-40B4-BE49-F238E27FC236}">
                  <a16:creationId xmlns:a16="http://schemas.microsoft.com/office/drawing/2014/main" id="{2B1ED852-5F78-4921-8B9B-5DBD136FC22A}"/>
                </a:ext>
              </a:extLst>
            </p:cNvPr>
            <p:cNvSpPr/>
            <p:nvPr/>
          </p:nvSpPr>
          <p:spPr>
            <a:xfrm>
              <a:off x="200728" y="692939"/>
              <a:ext cx="452298" cy="466724"/>
            </a:xfrm>
            <a:prstGeom prst="donut">
              <a:avLst/>
            </a:prstGeom>
            <a:solidFill>
              <a:srgbClr val="FFC000"/>
            </a:solidFill>
            <a:ln w="25400" cap="flat" cmpd="sng" algn="ctr">
              <a:noFill/>
              <a:prstDash val="solid"/>
            </a:ln>
            <a:effectLst/>
          </p:spPr>
          <p:txBody>
            <a:bodyPr rtlCol="0" anchor="ctr"/>
            <a:lstStyle/>
            <a:p>
              <a:pPr algn="ctr" defTabSz="914400">
                <a:buClr>
                  <a:srgbClr val="000000"/>
                </a:buClr>
                <a:buFont typeface="Arial"/>
                <a:buNone/>
                <a:defRPr/>
              </a:pPr>
              <a:endParaRPr lang="en-US" kern="0">
                <a:solidFill>
                  <a:srgbClr val="000000"/>
                </a:solidFill>
                <a:latin typeface="Arial" panose="020B0604020202020204" pitchFamily="34" charset="0"/>
                <a:cs typeface="Arial" panose="020B0604020202020204" pitchFamily="34" charset="0"/>
                <a:sym typeface="Arial"/>
              </a:endParaRPr>
            </a:p>
          </p:txBody>
        </p:sp>
      </p:grpSp>
      <p:pic>
        <p:nvPicPr>
          <p:cNvPr id="22" name="Picture 21">
            <a:extLst>
              <a:ext uri="{FF2B5EF4-FFF2-40B4-BE49-F238E27FC236}">
                <a16:creationId xmlns:a16="http://schemas.microsoft.com/office/drawing/2014/main" id="{62517619-85BC-4DF4-9980-8A865E5DD45A}"/>
              </a:ext>
            </a:extLst>
          </p:cNvPr>
          <p:cNvPicPr>
            <a:picLocks noChangeAspect="1"/>
          </p:cNvPicPr>
          <p:nvPr/>
        </p:nvPicPr>
        <p:blipFill>
          <a:blip r:embed="rId3"/>
          <a:stretch>
            <a:fillRect/>
          </a:stretch>
        </p:blipFill>
        <p:spPr>
          <a:xfrm>
            <a:off x="273454" y="4572000"/>
            <a:ext cx="3176120" cy="523460"/>
          </a:xfrm>
          <a:prstGeom prst="rect">
            <a:avLst/>
          </a:prstGeom>
        </p:spPr>
      </p:pic>
      <p:sp>
        <p:nvSpPr>
          <p:cNvPr id="23" name="TextBox 22">
            <a:extLst>
              <a:ext uri="{FF2B5EF4-FFF2-40B4-BE49-F238E27FC236}">
                <a16:creationId xmlns:a16="http://schemas.microsoft.com/office/drawing/2014/main" id="{48602508-AE11-4651-B172-CA147BDC7BDD}"/>
              </a:ext>
            </a:extLst>
          </p:cNvPr>
          <p:cNvSpPr txBox="1"/>
          <p:nvPr/>
        </p:nvSpPr>
        <p:spPr>
          <a:xfrm>
            <a:off x="489171" y="477077"/>
            <a:ext cx="8654829" cy="369332"/>
          </a:xfrm>
          <a:prstGeom prst="rect">
            <a:avLst/>
          </a:prstGeom>
          <a:noFill/>
        </p:spPr>
        <p:txBody>
          <a:bodyPr wrap="square">
            <a:spAutoFit/>
          </a:bodyPr>
          <a:lstStyle/>
          <a:p>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ECONOMY</a:t>
            </a:r>
            <a:endParaRPr lang="en-US" dirty="0"/>
          </a:p>
        </p:txBody>
      </p:sp>
      <p:sp>
        <p:nvSpPr>
          <p:cNvPr id="24" name="TextBox 23">
            <a:extLst>
              <a:ext uri="{FF2B5EF4-FFF2-40B4-BE49-F238E27FC236}">
                <a16:creationId xmlns:a16="http://schemas.microsoft.com/office/drawing/2014/main" id="{3924BC4D-4FC1-43D7-A590-66BC9BD41C3D}"/>
              </a:ext>
            </a:extLst>
          </p:cNvPr>
          <p:cNvSpPr txBox="1"/>
          <p:nvPr/>
        </p:nvSpPr>
        <p:spPr>
          <a:xfrm>
            <a:off x="905906" y="1987726"/>
            <a:ext cx="2228561" cy="342145"/>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HEALTH SERVICES</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6" name="TextBox 25">
            <a:extLst>
              <a:ext uri="{FF2B5EF4-FFF2-40B4-BE49-F238E27FC236}">
                <a16:creationId xmlns:a16="http://schemas.microsoft.com/office/drawing/2014/main" id="{3A59E5CF-E02C-448B-8CD8-7594D3581F16}"/>
              </a:ext>
            </a:extLst>
          </p:cNvPr>
          <p:cNvSpPr txBox="1"/>
          <p:nvPr/>
        </p:nvSpPr>
        <p:spPr>
          <a:xfrm>
            <a:off x="905906" y="3331245"/>
            <a:ext cx="8238094" cy="394210"/>
          </a:xfrm>
          <a:prstGeom prst="rect">
            <a:avLst/>
          </a:prstGeom>
          <a:noFill/>
        </p:spPr>
        <p:txBody>
          <a:bodyPr wrap="square">
            <a:spAutoFit/>
          </a:bodyPr>
          <a:lstStyle/>
          <a:p>
            <a:pPr marL="0" marR="0" lvl="0" indent="0" algn="just" defTabSz="914400" rtl="0" eaLnBrk="1" fontAlgn="auto" latinLnBrk="0" hangingPunct="1">
              <a:lnSpc>
                <a:spcPct val="120000"/>
              </a:lnSpc>
              <a:spcBef>
                <a:spcPct val="2000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SANITATION</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28" name="TextBox 27">
            <a:extLst>
              <a:ext uri="{FF2B5EF4-FFF2-40B4-BE49-F238E27FC236}">
                <a16:creationId xmlns:a16="http://schemas.microsoft.com/office/drawing/2014/main" id="{80BCE1BA-ED94-46AC-94A6-07C7DF069BA8}"/>
              </a:ext>
            </a:extLst>
          </p:cNvPr>
          <p:cNvSpPr txBox="1"/>
          <p:nvPr/>
        </p:nvSpPr>
        <p:spPr>
          <a:xfrm>
            <a:off x="816194" y="4571998"/>
            <a:ext cx="2633380" cy="3693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AGRICULTURE</a:t>
            </a:r>
          </a:p>
        </p:txBody>
      </p:sp>
      <p:sp>
        <p:nvSpPr>
          <p:cNvPr id="30" name="TextBox 29">
            <a:extLst>
              <a:ext uri="{FF2B5EF4-FFF2-40B4-BE49-F238E27FC236}">
                <a16:creationId xmlns:a16="http://schemas.microsoft.com/office/drawing/2014/main" id="{390A1169-0F3E-44D6-96CC-03F628BF8A0E}"/>
              </a:ext>
            </a:extLst>
          </p:cNvPr>
          <p:cNvSpPr txBox="1"/>
          <p:nvPr/>
        </p:nvSpPr>
        <p:spPr>
          <a:xfrm>
            <a:off x="3551582" y="132522"/>
            <a:ext cx="5592417" cy="400110"/>
          </a:xfrm>
          <a:prstGeom prst="rect">
            <a:avLst/>
          </a:prstGeom>
          <a:noFill/>
        </p:spPr>
        <p:txBody>
          <a:bodyPr wrap="square">
            <a:spAutoFit/>
          </a:bodyPr>
          <a:lstStyle/>
          <a:p>
            <a:r>
              <a:rPr kumimoji="0" lang="en-GB" sz="20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STRATEGIC OVERVIEW CONT’D</a:t>
            </a:r>
            <a:endParaRPr lang="en-US" dirty="0"/>
          </a:p>
        </p:txBody>
      </p:sp>
      <p:sp>
        <p:nvSpPr>
          <p:cNvPr id="3" name="Slide Number Placeholder 2">
            <a:extLst>
              <a:ext uri="{FF2B5EF4-FFF2-40B4-BE49-F238E27FC236}">
                <a16:creationId xmlns:a16="http://schemas.microsoft.com/office/drawing/2014/main" id="{97A76070-066E-4087-A228-12582C6244E7}"/>
              </a:ext>
            </a:extLst>
          </p:cNvPr>
          <p:cNvSpPr>
            <a:spLocks noGrp="1"/>
          </p:cNvSpPr>
          <p:nvPr>
            <p:ph type="sldNum" sz="quarter" idx="12"/>
          </p:nvPr>
        </p:nvSpPr>
        <p:spPr>
          <a:xfrm>
            <a:off x="5325588" y="6100256"/>
            <a:ext cx="764215" cy="497647"/>
          </a:xfrm>
        </p:spPr>
        <p:txBody>
          <a:bodyPr/>
          <a:lstStyle/>
          <a:p>
            <a:fld id="{15533715-2A87-4479-A9FC-0DA0C558CFE2}" type="slidenum">
              <a:rPr lang="en-US" smtClean="0"/>
              <a:t>6</a:t>
            </a:fld>
            <a:endParaRPr lang="en-US" dirty="0"/>
          </a:p>
        </p:txBody>
      </p:sp>
    </p:spTree>
    <p:extLst>
      <p:ext uri="{BB962C8B-B14F-4D97-AF65-F5344CB8AC3E}">
        <p14:creationId xmlns:p14="http://schemas.microsoft.com/office/powerpoint/2010/main" val="21080928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t>
            </a:r>
            <a:r>
              <a:rPr lang="en-US" sz="1200" dirty="0">
                <a:solidFill>
                  <a:prstClr val="black"/>
                </a:solidFill>
                <a:latin typeface="Arial" panose="020B0604020202020204" pitchFamily="34" charset="0"/>
                <a:cs typeface="Arial" panose="020B0604020202020204" pitchFamily="34" charset="0"/>
              </a:rPr>
              <a:t>Environmental Health</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SOCIAL SERVICE DELIVERY</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01AE5D99-DA9A-407A-AAB9-D61C6D7ACE74}"/>
              </a:ext>
            </a:extLst>
          </p:cNvPr>
          <p:cNvGraphicFramePr>
            <a:graphicFrameLocks noGrp="1"/>
          </p:cNvGraphicFramePr>
          <p:nvPr>
            <p:extLst>
              <p:ext uri="{D42A27DB-BD31-4B8C-83A1-F6EECF244321}">
                <p14:modId xmlns:p14="http://schemas.microsoft.com/office/powerpoint/2010/main" val="2010784810"/>
              </p:ext>
            </p:extLst>
          </p:nvPr>
        </p:nvGraphicFramePr>
        <p:xfrm>
          <a:off x="313898" y="1326521"/>
          <a:ext cx="11558555" cy="5030035"/>
        </p:xfrm>
        <a:graphic>
          <a:graphicData uri="http://schemas.openxmlformats.org/drawingml/2006/table">
            <a:tbl>
              <a:tblPr firstRow="1" firstCol="1" bandRow="1"/>
              <a:tblGrid>
                <a:gridCol w="422796">
                  <a:extLst>
                    <a:ext uri="{9D8B030D-6E8A-4147-A177-3AD203B41FA5}">
                      <a16:colId xmlns:a16="http://schemas.microsoft.com/office/drawing/2014/main" val="1523802540"/>
                    </a:ext>
                  </a:extLst>
                </a:gridCol>
                <a:gridCol w="2187381">
                  <a:extLst>
                    <a:ext uri="{9D8B030D-6E8A-4147-A177-3AD203B41FA5}">
                      <a16:colId xmlns:a16="http://schemas.microsoft.com/office/drawing/2014/main" val="2567321323"/>
                    </a:ext>
                  </a:extLst>
                </a:gridCol>
                <a:gridCol w="2986431">
                  <a:extLst>
                    <a:ext uri="{9D8B030D-6E8A-4147-A177-3AD203B41FA5}">
                      <a16:colId xmlns:a16="http://schemas.microsoft.com/office/drawing/2014/main" val="2296797012"/>
                    </a:ext>
                  </a:extLst>
                </a:gridCol>
                <a:gridCol w="713450">
                  <a:extLst>
                    <a:ext uri="{9D8B030D-6E8A-4147-A177-3AD203B41FA5}">
                      <a16:colId xmlns:a16="http://schemas.microsoft.com/office/drawing/2014/main" val="473531538"/>
                    </a:ext>
                  </a:extLst>
                </a:gridCol>
                <a:gridCol w="1271439">
                  <a:extLst>
                    <a:ext uri="{9D8B030D-6E8A-4147-A177-3AD203B41FA5}">
                      <a16:colId xmlns:a16="http://schemas.microsoft.com/office/drawing/2014/main" val="1957762450"/>
                    </a:ext>
                  </a:extLst>
                </a:gridCol>
                <a:gridCol w="1988528">
                  <a:extLst>
                    <a:ext uri="{9D8B030D-6E8A-4147-A177-3AD203B41FA5}">
                      <a16:colId xmlns:a16="http://schemas.microsoft.com/office/drawing/2014/main" val="4157952820"/>
                    </a:ext>
                  </a:extLst>
                </a:gridCol>
                <a:gridCol w="1988530">
                  <a:extLst>
                    <a:ext uri="{9D8B030D-6E8A-4147-A177-3AD203B41FA5}">
                      <a16:colId xmlns:a16="http://schemas.microsoft.com/office/drawing/2014/main" val="4008495140"/>
                    </a:ext>
                  </a:extLst>
                </a:gridCol>
              </a:tblGrid>
              <a:tr h="506672">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Sn</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Name</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200" kern="1200" dirty="0">
                          <a:solidFill>
                            <a:schemeClr val="tx1"/>
                          </a:solidFill>
                          <a:effectLst/>
                          <a:latin typeface="Arial" panose="020B0604020202020204" pitchFamily="34" charset="0"/>
                          <a:ea typeface="+mn-ea"/>
                          <a:cs typeface="Arial" panose="020B0604020202020204" pitchFamily="34" charset="0"/>
                        </a:rPr>
                        <a:t>Position</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Level</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SSSS step</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Monthly</a:t>
                      </a:r>
                      <a:r>
                        <a:rPr lang="en-US" sz="1200" kern="1200" baseline="0" dirty="0">
                          <a:solidFill>
                            <a:schemeClr val="tx1"/>
                          </a:solidFill>
                          <a:effectLst/>
                          <a:latin typeface="Arial" panose="020B0604020202020204" pitchFamily="34" charset="0"/>
                          <a:cs typeface="Arial" panose="020B0604020202020204" pitchFamily="34" charset="0"/>
                        </a:rPr>
                        <a:t> C</a:t>
                      </a:r>
                      <a:r>
                        <a:rPr lang="en-US" sz="1200" kern="1200" dirty="0">
                          <a:solidFill>
                            <a:schemeClr val="tx1"/>
                          </a:solidFill>
                          <a:effectLst/>
                          <a:latin typeface="Arial" panose="020B0604020202020204" pitchFamily="34" charset="0"/>
                          <a:cs typeface="Arial" panose="020B0604020202020204" pitchFamily="34" charset="0"/>
                        </a:rPr>
                        <a:t>onsolidated</a:t>
                      </a:r>
                      <a:r>
                        <a:rPr lang="en-US" sz="1200" kern="1200" baseline="0" dirty="0">
                          <a:solidFill>
                            <a:schemeClr val="tx1"/>
                          </a:solidFill>
                          <a:effectLst/>
                          <a:latin typeface="Arial" panose="020B0604020202020204" pitchFamily="34" charset="0"/>
                          <a:cs typeface="Arial" panose="020B0604020202020204" pitchFamily="34" charset="0"/>
                        </a:rPr>
                        <a:t> salary</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200" kern="1200" dirty="0">
                          <a:solidFill>
                            <a:schemeClr val="tx1"/>
                          </a:solidFill>
                          <a:effectLst/>
                          <a:latin typeface="Arial" panose="020B0604020202020204" pitchFamily="34" charset="0"/>
                          <a:cs typeface="Arial" panose="020B0604020202020204" pitchFamily="34" charset="0"/>
                        </a:rPr>
                        <a:t>Annual Consolidated salary</a:t>
                      </a:r>
                      <a:endParaRPr lang="en-US" sz="12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111933806"/>
                  </a:ext>
                </a:extLst>
              </a:tr>
              <a:tr h="463483">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1</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JULIUS HOTORWU DZONYRAH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PUBLIC HEALTH ENGINEER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85,762.13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583974"/>
                  </a:ext>
                </a:extLst>
              </a:tr>
              <a:tr h="463483">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2</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WILLIAM AMPADU ODURO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ENVIRONMENTAL HEALTH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85,762.13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2176405"/>
                  </a:ext>
                </a:extLst>
              </a:tr>
              <a:tr h="38223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3</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CANNICE NAA ANSAH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ASSIST. CHIEF ENV. HEALTH ASS.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5,837.98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70,055.70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18804"/>
                  </a:ext>
                </a:extLst>
              </a:tr>
              <a:tr h="323831">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4</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DANIEL AYIH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ASSIST. CHIEF ENV. HEALTH OFF.</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7,775.34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93,304.05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9506181"/>
                  </a:ext>
                </a:extLst>
              </a:tr>
              <a:tr h="463483">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5</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PATIENCE GYENTI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ASSIST. PUBLIC HEALTH ENGINEER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5,937.21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71,246.53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3360916"/>
                  </a:ext>
                </a:extLst>
              </a:tr>
              <a:tr h="463483">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6</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JULIANA ANIMA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HEAD CONSERVACY/SANITARY/REFUSE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2,389.20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28,670.43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0774945"/>
                  </a:ext>
                </a:extLst>
              </a:tr>
              <a:tr h="289540">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7</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DIANA EGYIRI BOAH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LABOURER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2,018.56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24,222.72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3283185"/>
                  </a:ext>
                </a:extLst>
              </a:tr>
              <a:tr h="46520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8</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KWAKU ATINKPAE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HEAD CONSERVACY/SANITARY/REFUSE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2,349.25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28,191.05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2934145"/>
                  </a:ext>
                </a:extLst>
              </a:tr>
              <a:tr h="46520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9</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SAMUEL AMO THOMPSON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ENVIRONMENTAL HEALTH OFFICER II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5,016.20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60,194.36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82030873"/>
                  </a:ext>
                </a:extLst>
              </a:tr>
              <a:tr h="464465">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10</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SALLY AGBEMASI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SENIOR ENVIRONMENTAL HEALTH ASSISTANT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4,238.04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50,856.47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7284518"/>
                  </a:ext>
                </a:extLst>
              </a:tr>
              <a:tr h="278949">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a:lnSpc>
                          <a:spcPct val="115000"/>
                        </a:lnSpc>
                      </a:pPr>
                      <a:endParaRPr lang="en-US" sz="1400" b="1" dirty="0">
                        <a:solidFill>
                          <a:schemeClr val="tx1"/>
                        </a:solidFill>
                        <a:effectLst/>
                        <a:latin typeface="Arial" panose="020B0604020202020204" pitchFamily="34" charset="0"/>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SUB-TOTAL</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a:lnSpc>
                          <a:spcPct val="115000"/>
                        </a:lnSpc>
                      </a:pPr>
                      <a:endParaRPr lang="en-US" sz="1400" b="1" dirty="0">
                        <a:solidFill>
                          <a:schemeClr val="tx1"/>
                        </a:solidFill>
                        <a:effectLst/>
                        <a:latin typeface="Arial" panose="020B0604020202020204" pitchFamily="34" charset="0"/>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a:lnSpc>
                          <a:spcPct val="115000"/>
                        </a:lnSpc>
                      </a:pPr>
                      <a:endParaRPr lang="en-US" sz="1400" b="1" dirty="0">
                        <a:solidFill>
                          <a:schemeClr val="tx1"/>
                        </a:solidFill>
                        <a:effectLst/>
                        <a:latin typeface="Arial" panose="020B0604020202020204" pitchFamily="34" charset="0"/>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a:lnSpc>
                          <a:spcPct val="115000"/>
                        </a:lnSpc>
                      </a:pPr>
                      <a:endParaRPr lang="en-US" sz="1400" b="1" dirty="0">
                        <a:solidFill>
                          <a:schemeClr val="tx1"/>
                        </a:solidFill>
                        <a:effectLst/>
                        <a:latin typeface="Arial" panose="020B0604020202020204" pitchFamily="34" charset="0"/>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49,855.46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598,265.52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3381760"/>
                  </a:ext>
                </a:extLst>
              </a:tr>
            </a:tbl>
          </a:graphicData>
        </a:graphic>
      </p:graphicFrame>
      <p:sp>
        <p:nvSpPr>
          <p:cNvPr id="4" name="Slide Number Placeholder 3">
            <a:extLst>
              <a:ext uri="{FF2B5EF4-FFF2-40B4-BE49-F238E27FC236}">
                <a16:creationId xmlns:a16="http://schemas.microsoft.com/office/drawing/2014/main" id="{48220B81-DB4E-4F9A-BBC9-44225431E17B}"/>
              </a:ext>
            </a:extLst>
          </p:cNvPr>
          <p:cNvSpPr>
            <a:spLocks noGrp="1"/>
          </p:cNvSpPr>
          <p:nvPr>
            <p:ph type="sldNum" sz="quarter" idx="12"/>
          </p:nvPr>
        </p:nvSpPr>
        <p:spPr>
          <a:xfrm>
            <a:off x="5914716" y="6545359"/>
            <a:ext cx="764215" cy="365125"/>
          </a:xfrm>
        </p:spPr>
        <p:txBody>
          <a:bodyPr/>
          <a:lstStyle/>
          <a:p>
            <a:fld id="{15533715-2A87-4479-A9FC-0DA0C558CFE2}" type="slidenum">
              <a:rPr lang="en-US" smtClean="0"/>
              <a:t>60</a:t>
            </a:fld>
            <a:endParaRPr lang="en-US" dirty="0"/>
          </a:p>
        </p:txBody>
      </p:sp>
    </p:spTree>
    <p:extLst>
      <p:ext uri="{BB962C8B-B14F-4D97-AF65-F5344CB8AC3E}">
        <p14:creationId xmlns:p14="http://schemas.microsoft.com/office/powerpoint/2010/main" val="6769460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t>
            </a:r>
            <a:r>
              <a:rPr lang="en-US" sz="1200" dirty="0">
                <a:solidFill>
                  <a:prstClr val="black"/>
                </a:solidFill>
                <a:latin typeface="Arial" panose="020B0604020202020204" pitchFamily="34" charset="0"/>
                <a:cs typeface="Arial" panose="020B0604020202020204" pitchFamily="34" charset="0"/>
              </a:rPr>
              <a:t>Environmental Health</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SOCIAL SERVICE DELIVERY</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01AE5D99-DA9A-407A-AAB9-D61C6D7ACE74}"/>
              </a:ext>
            </a:extLst>
          </p:cNvPr>
          <p:cNvGraphicFramePr>
            <a:graphicFrameLocks noGrp="1"/>
          </p:cNvGraphicFramePr>
          <p:nvPr>
            <p:extLst>
              <p:ext uri="{D42A27DB-BD31-4B8C-83A1-F6EECF244321}">
                <p14:modId xmlns:p14="http://schemas.microsoft.com/office/powerpoint/2010/main" val="737366254"/>
              </p:ext>
            </p:extLst>
          </p:nvPr>
        </p:nvGraphicFramePr>
        <p:xfrm>
          <a:off x="313899" y="1326522"/>
          <a:ext cx="11505062" cy="4053734"/>
        </p:xfrm>
        <a:graphic>
          <a:graphicData uri="http://schemas.openxmlformats.org/drawingml/2006/table">
            <a:tbl>
              <a:tblPr firstRow="1" firstCol="1" bandRow="1"/>
              <a:tblGrid>
                <a:gridCol w="420839">
                  <a:extLst>
                    <a:ext uri="{9D8B030D-6E8A-4147-A177-3AD203B41FA5}">
                      <a16:colId xmlns:a16="http://schemas.microsoft.com/office/drawing/2014/main" val="1523802540"/>
                    </a:ext>
                  </a:extLst>
                </a:gridCol>
                <a:gridCol w="2177258">
                  <a:extLst>
                    <a:ext uri="{9D8B030D-6E8A-4147-A177-3AD203B41FA5}">
                      <a16:colId xmlns:a16="http://schemas.microsoft.com/office/drawing/2014/main" val="2567321323"/>
                    </a:ext>
                  </a:extLst>
                </a:gridCol>
                <a:gridCol w="2851635">
                  <a:extLst>
                    <a:ext uri="{9D8B030D-6E8A-4147-A177-3AD203B41FA5}">
                      <a16:colId xmlns:a16="http://schemas.microsoft.com/office/drawing/2014/main" val="2296797012"/>
                    </a:ext>
                  </a:extLst>
                </a:gridCol>
                <a:gridCol w="831123">
                  <a:extLst>
                    <a:ext uri="{9D8B030D-6E8A-4147-A177-3AD203B41FA5}">
                      <a16:colId xmlns:a16="http://schemas.microsoft.com/office/drawing/2014/main" val="473531538"/>
                    </a:ext>
                  </a:extLst>
                </a:gridCol>
                <a:gridCol w="1265555">
                  <a:extLst>
                    <a:ext uri="{9D8B030D-6E8A-4147-A177-3AD203B41FA5}">
                      <a16:colId xmlns:a16="http://schemas.microsoft.com/office/drawing/2014/main" val="1957762450"/>
                    </a:ext>
                  </a:extLst>
                </a:gridCol>
                <a:gridCol w="1979325">
                  <a:extLst>
                    <a:ext uri="{9D8B030D-6E8A-4147-A177-3AD203B41FA5}">
                      <a16:colId xmlns:a16="http://schemas.microsoft.com/office/drawing/2014/main" val="4157952820"/>
                    </a:ext>
                  </a:extLst>
                </a:gridCol>
                <a:gridCol w="1979327">
                  <a:extLst>
                    <a:ext uri="{9D8B030D-6E8A-4147-A177-3AD203B41FA5}">
                      <a16:colId xmlns:a16="http://schemas.microsoft.com/office/drawing/2014/main" val="4008495140"/>
                    </a:ext>
                  </a:extLst>
                </a:gridCol>
              </a:tblGrid>
              <a:tr h="47689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600" kern="1200" dirty="0">
                          <a:solidFill>
                            <a:schemeClr val="tx1"/>
                          </a:solidFill>
                          <a:effectLst/>
                          <a:latin typeface="Arial" panose="020B0604020202020204" pitchFamily="34" charset="0"/>
                          <a:cs typeface="Arial" panose="020B0604020202020204" pitchFamily="34" charset="0"/>
                        </a:rPr>
                        <a:t>Sn</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600" kern="1200" dirty="0">
                          <a:solidFill>
                            <a:schemeClr val="tx1"/>
                          </a:solidFill>
                          <a:effectLst/>
                          <a:latin typeface="Arial" panose="020B0604020202020204" pitchFamily="34" charset="0"/>
                          <a:cs typeface="Arial" panose="020B0604020202020204" pitchFamily="34" charset="0"/>
                        </a:rPr>
                        <a:t>Name</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600" kern="1200" dirty="0">
                          <a:solidFill>
                            <a:schemeClr val="tx1"/>
                          </a:solidFill>
                          <a:effectLst/>
                          <a:latin typeface="Arial" panose="020B0604020202020204" pitchFamily="34" charset="0"/>
                          <a:ea typeface="+mn-ea"/>
                          <a:cs typeface="Arial" panose="020B0604020202020204" pitchFamily="34" charset="0"/>
                        </a:rPr>
                        <a:t>Position</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600" kern="1200" dirty="0">
                          <a:solidFill>
                            <a:schemeClr val="tx1"/>
                          </a:solidFill>
                          <a:effectLst/>
                          <a:latin typeface="Arial" panose="020B0604020202020204" pitchFamily="34" charset="0"/>
                          <a:cs typeface="Arial" panose="020B0604020202020204" pitchFamily="34" charset="0"/>
                        </a:rPr>
                        <a:t>Level</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600" kern="1200" dirty="0">
                          <a:solidFill>
                            <a:schemeClr val="tx1"/>
                          </a:solidFill>
                          <a:effectLst/>
                          <a:latin typeface="Arial" panose="020B0604020202020204" pitchFamily="34" charset="0"/>
                          <a:cs typeface="Arial" panose="020B0604020202020204" pitchFamily="34" charset="0"/>
                        </a:rPr>
                        <a:t>SSSS step</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600" kern="1200" dirty="0">
                          <a:solidFill>
                            <a:schemeClr val="tx1"/>
                          </a:solidFill>
                          <a:effectLst/>
                          <a:latin typeface="Arial" panose="020B0604020202020204" pitchFamily="34" charset="0"/>
                          <a:cs typeface="Arial" panose="020B0604020202020204" pitchFamily="34" charset="0"/>
                        </a:rPr>
                        <a:t>Monthly</a:t>
                      </a:r>
                      <a:r>
                        <a:rPr lang="en-US" sz="1600" kern="1200" baseline="0" dirty="0">
                          <a:solidFill>
                            <a:schemeClr val="tx1"/>
                          </a:solidFill>
                          <a:effectLst/>
                          <a:latin typeface="Arial" panose="020B0604020202020204" pitchFamily="34" charset="0"/>
                          <a:cs typeface="Arial" panose="020B0604020202020204" pitchFamily="34" charset="0"/>
                        </a:rPr>
                        <a:t> C</a:t>
                      </a:r>
                      <a:r>
                        <a:rPr lang="en-US" sz="1600" kern="1200" dirty="0">
                          <a:solidFill>
                            <a:schemeClr val="tx1"/>
                          </a:solidFill>
                          <a:effectLst/>
                          <a:latin typeface="Arial" panose="020B0604020202020204" pitchFamily="34" charset="0"/>
                          <a:cs typeface="Arial" panose="020B0604020202020204" pitchFamily="34" charset="0"/>
                        </a:rPr>
                        <a:t>onsolidated</a:t>
                      </a:r>
                      <a:r>
                        <a:rPr lang="en-US" sz="1600" kern="1200" baseline="0" dirty="0">
                          <a:solidFill>
                            <a:schemeClr val="tx1"/>
                          </a:solidFill>
                          <a:effectLst/>
                          <a:latin typeface="Arial" panose="020B0604020202020204" pitchFamily="34" charset="0"/>
                          <a:cs typeface="Arial" panose="020B0604020202020204" pitchFamily="34" charset="0"/>
                        </a:rPr>
                        <a:t> salary</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600" kern="1200" dirty="0">
                          <a:solidFill>
                            <a:schemeClr val="tx1"/>
                          </a:solidFill>
                          <a:effectLst/>
                          <a:latin typeface="Arial" panose="020B0604020202020204" pitchFamily="34" charset="0"/>
                          <a:cs typeface="Arial" panose="020B0604020202020204" pitchFamily="34" charset="0"/>
                        </a:rPr>
                        <a:t>Annual Consolidated salary</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111933806"/>
                  </a:ext>
                </a:extLst>
              </a:tr>
              <a:tr h="299865">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11</a:t>
                      </a: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PRISCILLA MAWUKO AHIABOR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ENVIRONMENTAL HEALTH ASSISTANT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3,895.47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46,745.66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583974"/>
                  </a:ext>
                </a:extLst>
              </a:tr>
              <a:tr h="326029">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12</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ABIGAIL SAM</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ENVIRONMENTAL HEALTH ANALYST</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85,762.13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2176405"/>
                  </a:ext>
                </a:extLst>
              </a:tr>
              <a:tr h="359771">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13</a:t>
                      </a: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SHARON SABUTEY</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ENVIRONMENTAL HEALTH ASSISTANT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3,895.47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46,745.66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818804"/>
                  </a:ext>
                </a:extLst>
              </a:tr>
              <a:tr h="304800">
                <a:tc>
                  <a:txBody>
                    <a:bodyPr/>
                    <a:lstStyle/>
                    <a:p>
                      <a:pPr marL="0" marR="0" algn="ctr">
                        <a:lnSpc>
                          <a:spcPct val="115000"/>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14.</a:t>
                      </a: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MILLICENT ASARE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HEAD SANITARY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2,591.97</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31,103.64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9506181"/>
                  </a:ext>
                </a:extLst>
              </a:tr>
              <a:tr h="304800">
                <a:tc>
                  <a:txBody>
                    <a:bodyPr/>
                    <a:lstStyle/>
                    <a:p>
                      <a:pPr marL="0" marR="0" algn="ctr">
                        <a:lnSpc>
                          <a:spcPct val="115000"/>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15</a:t>
                      </a: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THOMAS ARYEE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CHIEF.CONSERVANCY HEADMAN</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2974.58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35,694.96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3360916"/>
                  </a:ext>
                </a:extLst>
              </a:tr>
              <a:tr h="304800">
                <a:tc>
                  <a:txBody>
                    <a:bodyPr/>
                    <a:lstStyle/>
                    <a:p>
                      <a:pPr marL="0" marR="0" algn="ctr">
                        <a:lnSpc>
                          <a:spcPct val="115000"/>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16.</a:t>
                      </a: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VERONICA YAA ASI</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HEAD SANITARY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2974.58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35,694.96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0774945"/>
                  </a:ext>
                </a:extLst>
              </a:tr>
              <a:tr h="272525">
                <a:tc>
                  <a:txBody>
                    <a:bodyPr/>
                    <a:lstStyle/>
                    <a:p>
                      <a:pPr marL="0" marR="0" algn="ctr">
                        <a:lnSpc>
                          <a:spcPct val="115000"/>
                        </a:lnSpc>
                        <a:spcBef>
                          <a:spcPts val="0"/>
                        </a:spcBef>
                        <a:spcAft>
                          <a:spcPts val="0"/>
                        </a:spcAft>
                      </a:pPr>
                      <a:r>
                        <a:rPr lang="en-US" sz="1400" b="1" dirty="0">
                          <a:solidFill>
                            <a:schemeClr val="tx1"/>
                          </a:solidFill>
                          <a:effectLst/>
                          <a:latin typeface="Arial" panose="020B0604020202020204" pitchFamily="34" charset="0"/>
                          <a:ea typeface="Calibri"/>
                          <a:cs typeface="Arial" panose="020B0604020202020204" pitchFamily="34" charset="0"/>
                        </a:rPr>
                        <a:t>17.</a:t>
                      </a: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ANTHONY KWAKU NDANDO</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ASST SECURITY GUARD</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2,875.96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34,511.52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3283185"/>
                  </a:ext>
                </a:extLst>
              </a:tr>
              <a:tr h="43786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a:lnSpc>
                          <a:spcPct val="115000"/>
                        </a:lnSpc>
                      </a:pPr>
                      <a:endParaRPr lang="en-US" sz="1400" b="1" dirty="0">
                        <a:solidFill>
                          <a:schemeClr val="tx1"/>
                        </a:solidFill>
                        <a:effectLst/>
                        <a:latin typeface="Arial" panose="020B0604020202020204" pitchFamily="34" charset="0"/>
                        <a:cs typeface="Arial" panose="020B0604020202020204" pitchFamily="34" charset="0"/>
                      </a:endParaRP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TOTAL</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a:lnSpc>
                          <a:spcPct val="115000"/>
                        </a:lnSpc>
                      </a:pPr>
                      <a:endParaRPr lang="en-US" sz="1400" b="1" dirty="0">
                        <a:solidFill>
                          <a:schemeClr val="tx1"/>
                        </a:solidFill>
                        <a:effectLst/>
                        <a:latin typeface="Arial" panose="020B0604020202020204" pitchFamily="34" charset="0"/>
                        <a:cs typeface="Arial" panose="020B0604020202020204" pitchFamily="34" charset="0"/>
                      </a:endParaRPr>
                    </a:p>
                  </a:txBody>
                  <a:tcPr marL="42952" marR="42952" marT="767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76,210.34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914,524.08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2934145"/>
                  </a:ext>
                </a:extLst>
              </a:tr>
            </a:tbl>
          </a:graphicData>
        </a:graphic>
      </p:graphicFrame>
      <p:sp>
        <p:nvSpPr>
          <p:cNvPr id="4" name="Slide Number Placeholder 3">
            <a:extLst>
              <a:ext uri="{FF2B5EF4-FFF2-40B4-BE49-F238E27FC236}">
                <a16:creationId xmlns:a16="http://schemas.microsoft.com/office/drawing/2014/main" id="{9E7F648C-8742-43F8-B79C-3345DAADCF61}"/>
              </a:ext>
            </a:extLst>
          </p:cNvPr>
          <p:cNvSpPr>
            <a:spLocks noGrp="1"/>
          </p:cNvSpPr>
          <p:nvPr>
            <p:ph type="sldNum" sz="quarter" idx="12"/>
          </p:nvPr>
        </p:nvSpPr>
        <p:spPr>
          <a:xfrm>
            <a:off x="5302215" y="6250917"/>
            <a:ext cx="764215" cy="365125"/>
          </a:xfrm>
        </p:spPr>
        <p:txBody>
          <a:bodyPr/>
          <a:lstStyle/>
          <a:p>
            <a:fld id="{15533715-2A87-4479-A9FC-0DA0C558CFE2}" type="slidenum">
              <a:rPr lang="en-US" smtClean="0"/>
              <a:t>61</a:t>
            </a:fld>
            <a:endParaRPr lang="en-US"/>
          </a:p>
        </p:txBody>
      </p:sp>
    </p:spTree>
    <p:extLst>
      <p:ext uri="{BB962C8B-B14F-4D97-AF65-F5344CB8AC3E}">
        <p14:creationId xmlns:p14="http://schemas.microsoft.com/office/powerpoint/2010/main" val="10635768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1743448930"/>
              </p:ext>
            </p:extLst>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Works</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INFRASTRUCTURE DEVELOPMENT</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9" name="Table 8">
            <a:extLst>
              <a:ext uri="{FF2B5EF4-FFF2-40B4-BE49-F238E27FC236}">
                <a16:creationId xmlns:a16="http://schemas.microsoft.com/office/drawing/2014/main" id="{C3E2D297-D764-41F4-A646-C5DCBD38FAF4}"/>
              </a:ext>
            </a:extLst>
          </p:cNvPr>
          <p:cNvGraphicFramePr>
            <a:graphicFrameLocks noGrp="1"/>
          </p:cNvGraphicFramePr>
          <p:nvPr>
            <p:extLst>
              <p:ext uri="{D42A27DB-BD31-4B8C-83A1-F6EECF244321}">
                <p14:modId xmlns:p14="http://schemas.microsoft.com/office/powerpoint/2010/main" val="2230458102"/>
              </p:ext>
            </p:extLst>
          </p:nvPr>
        </p:nvGraphicFramePr>
        <p:xfrm>
          <a:off x="159288" y="1218171"/>
          <a:ext cx="11686969" cy="5231813"/>
        </p:xfrm>
        <a:graphic>
          <a:graphicData uri="http://schemas.openxmlformats.org/drawingml/2006/table">
            <a:tbl>
              <a:tblPr firstRow="1" firstCol="1" bandRow="1">
                <a:tableStyleId>{5C22544A-7EE6-4342-B048-85BDC9FD1C3A}</a:tableStyleId>
              </a:tblPr>
              <a:tblGrid>
                <a:gridCol w="470667">
                  <a:extLst>
                    <a:ext uri="{9D8B030D-6E8A-4147-A177-3AD203B41FA5}">
                      <a16:colId xmlns:a16="http://schemas.microsoft.com/office/drawing/2014/main" val="760435892"/>
                    </a:ext>
                  </a:extLst>
                </a:gridCol>
                <a:gridCol w="2470999">
                  <a:extLst>
                    <a:ext uri="{9D8B030D-6E8A-4147-A177-3AD203B41FA5}">
                      <a16:colId xmlns:a16="http://schemas.microsoft.com/office/drawing/2014/main" val="3449077441"/>
                    </a:ext>
                  </a:extLst>
                </a:gridCol>
                <a:gridCol w="2765170">
                  <a:extLst>
                    <a:ext uri="{9D8B030D-6E8A-4147-A177-3AD203B41FA5}">
                      <a16:colId xmlns:a16="http://schemas.microsoft.com/office/drawing/2014/main" val="2765355436"/>
                    </a:ext>
                  </a:extLst>
                </a:gridCol>
                <a:gridCol w="647167">
                  <a:extLst>
                    <a:ext uri="{9D8B030D-6E8A-4147-A177-3AD203B41FA5}">
                      <a16:colId xmlns:a16="http://schemas.microsoft.com/office/drawing/2014/main" val="2058597876"/>
                    </a:ext>
                  </a:extLst>
                </a:gridCol>
                <a:gridCol w="706000">
                  <a:extLst>
                    <a:ext uri="{9D8B030D-6E8A-4147-A177-3AD203B41FA5}">
                      <a16:colId xmlns:a16="http://schemas.microsoft.com/office/drawing/2014/main" val="455273666"/>
                    </a:ext>
                  </a:extLst>
                </a:gridCol>
                <a:gridCol w="2069542">
                  <a:extLst>
                    <a:ext uri="{9D8B030D-6E8A-4147-A177-3AD203B41FA5}">
                      <a16:colId xmlns:a16="http://schemas.microsoft.com/office/drawing/2014/main" val="3851884701"/>
                    </a:ext>
                  </a:extLst>
                </a:gridCol>
                <a:gridCol w="2557424">
                  <a:extLst>
                    <a:ext uri="{9D8B030D-6E8A-4147-A177-3AD203B41FA5}">
                      <a16:colId xmlns:a16="http://schemas.microsoft.com/office/drawing/2014/main" val="3234387641"/>
                    </a:ext>
                  </a:extLst>
                </a:gridCol>
              </a:tblGrid>
              <a:tr h="508560">
                <a:tc>
                  <a:txBody>
                    <a:body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SN</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Name</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ea typeface="+mn-ea"/>
                          <a:cs typeface="Arial" panose="020B0604020202020204" pitchFamily="34" charset="0"/>
                        </a:rPr>
                        <a:t>Position</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Level</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SSSS Step</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Monthly Consolidated Salary</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Annual Consolidated Salary</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025300946"/>
                  </a:ext>
                </a:extLst>
              </a:tr>
              <a:tr h="450922">
                <a:tc>
                  <a:txBody>
                    <a:bodyPr/>
                    <a:lstStyle/>
                    <a:p>
                      <a:pPr marL="0" marR="0" algn="l">
                        <a:lnSpc>
                          <a:spcPct val="115000"/>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1</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MOHAMMED DANJUMAH AHMED</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SENIOR ENGINEER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7,775.34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93,304.05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864317"/>
                  </a:ext>
                </a:extLst>
              </a:tr>
              <a:tr h="506984">
                <a:tc>
                  <a:txBody>
                    <a:bodyPr/>
                    <a:lstStyle/>
                    <a:p>
                      <a:pPr marL="0" marR="0" algn="l">
                        <a:lnSpc>
                          <a:spcPts val="1345"/>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2</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IMORO HUDU KONLAN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TECHNICIAN ENGINEER/ENGINEERING TECHNIC</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6,569.15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78,829.76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3792314"/>
                  </a:ext>
                </a:extLst>
              </a:tr>
              <a:tr h="450922">
                <a:tc>
                  <a:txBody>
                    <a:bodyPr/>
                    <a:lstStyle/>
                    <a:p>
                      <a:pPr marL="0" marR="0" algn="l">
                        <a:lnSpc>
                          <a:spcPct val="115000"/>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3</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MARTIN YAO DEGBOR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PRINCIPAL TECHNICIAN ENGINEER/PRINCIPAL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8,178.65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98,143.75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1072283"/>
                  </a:ext>
                </a:extLst>
              </a:tr>
              <a:tr h="460474">
                <a:tc>
                  <a:txBody>
                    <a:bodyPr/>
                    <a:lstStyle/>
                    <a:p>
                      <a:pPr marL="0" marR="0" algn="l">
                        <a:lnSpc>
                          <a:spcPct val="115000"/>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4</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ALBERTA SEFA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TECHNICIAN ENGINEER/ENGINEERING TECHNIC</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5,457.31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65,487.73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0480656"/>
                  </a:ext>
                </a:extLst>
              </a:tr>
              <a:tr h="451025">
                <a:tc>
                  <a:txBody>
                    <a:bodyPr/>
                    <a:lstStyle/>
                    <a:p>
                      <a:pPr marL="0" marR="0" algn="l">
                        <a:lnSpc>
                          <a:spcPct val="115000"/>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5</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GODWIN KORANTENG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ASSISTANT ENGINEER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74,942.40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4110384"/>
                  </a:ext>
                </a:extLst>
              </a:tr>
              <a:tr h="460474">
                <a:tc>
                  <a:txBody>
                    <a:bodyPr/>
                    <a:lstStyle/>
                    <a:p>
                      <a:pPr marL="0" marR="0" algn="l">
                        <a:lnSpc>
                          <a:spcPct val="115000"/>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6</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GIDEON ASARE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PRINCIPAL TECHNICAL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5,937.21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71,246.53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1923985"/>
                  </a:ext>
                </a:extLst>
              </a:tr>
              <a:tr h="460474">
                <a:tc>
                  <a:txBody>
                    <a:bodyPr/>
                    <a:lstStyle/>
                    <a:p>
                      <a:pPr marL="0" marR="0" algn="l">
                        <a:lnSpc>
                          <a:spcPct val="115000"/>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7</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MICHAEL MENSAH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ASSISTANT QUANTITY SURVEYOR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73,689.70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9750831"/>
                  </a:ext>
                </a:extLst>
              </a:tr>
              <a:tr h="366819">
                <a:tc>
                  <a:txBody>
                    <a:bodyPr/>
                    <a:lstStyle/>
                    <a:p>
                      <a:pPr marL="0" marR="0" algn="l">
                        <a:lnSpc>
                          <a:spcPct val="115000"/>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8</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JERRY RICHMOND ODOOM</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ASSISTANT ENGINEER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73,689.70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61386901"/>
                  </a:ext>
                </a:extLst>
              </a:tr>
              <a:tr h="299059">
                <a:tc>
                  <a:txBody>
                    <a:bodyPr/>
                    <a:lstStyle/>
                    <a:p>
                      <a:pPr marL="0" marR="0" algn="l">
                        <a:lnSpc>
                          <a:spcPct val="115000"/>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9</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ERIC EUGENE AMOAKO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TECHNICIAN ENGINEER TECHNIC</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6,569.15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78,829.76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98190957"/>
                  </a:ext>
                </a:extLst>
              </a:tr>
              <a:tr h="265471">
                <a:tc>
                  <a:txBody>
                    <a:bodyPr/>
                    <a:lstStyle/>
                    <a:p>
                      <a:pPr marL="0" marR="0" algn="l">
                        <a:lnSpc>
                          <a:spcPct val="115000"/>
                        </a:lnSpc>
                        <a:spcBef>
                          <a:spcPts val="0"/>
                        </a:spcBef>
                        <a:spcAft>
                          <a:spcPts val="0"/>
                        </a:spcAft>
                      </a:pPr>
                      <a:r>
                        <a:rPr lang="en-US" sz="1100" kern="1200" dirty="0">
                          <a:solidFill>
                            <a:schemeClr val="tx1"/>
                          </a:solidFill>
                          <a:effectLst/>
                          <a:latin typeface="Arial" panose="020B0604020202020204" pitchFamily="34" charset="0"/>
                          <a:cs typeface="Arial" panose="020B0604020202020204" pitchFamily="34" charset="0"/>
                        </a:rPr>
                        <a:t>10</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FRANCIS BUDU KORANTENG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TECHNICIAN ENGINEERTECHNIC</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5,457.31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65,487.73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9530341"/>
                  </a:ext>
                </a:extLst>
              </a:tr>
              <a:tr h="255692">
                <a:tc>
                  <a:txBody>
                    <a:bodyPr/>
                    <a:lstStyle/>
                    <a:p>
                      <a:pPr marL="0" marR="0" algn="l">
                        <a:lnSpc>
                          <a:spcPct val="115000"/>
                        </a:lnSpc>
                        <a:spcBef>
                          <a:spcPts val="0"/>
                        </a:spcBef>
                        <a:spcAft>
                          <a:spcPts val="0"/>
                        </a:spcAft>
                      </a:pPr>
                      <a:r>
                        <a:rPr lang="en-US" sz="1100" dirty="0">
                          <a:solidFill>
                            <a:schemeClr val="tx1"/>
                          </a:solidFill>
                          <a:effectLst/>
                          <a:latin typeface="Arial" panose="020B0604020202020204" pitchFamily="34" charset="0"/>
                          <a:ea typeface="Calibri"/>
                          <a:cs typeface="Arial" panose="020B0604020202020204" pitchFamily="34" charset="0"/>
                        </a:rPr>
                        <a:t>11</a:t>
                      </a:r>
                    </a:p>
                  </a:txBody>
                  <a:tcPr marL="30711" marR="30711" marT="614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a:solidFill>
                            <a:srgbClr val="000000"/>
                          </a:solidFill>
                          <a:effectLst/>
                          <a:latin typeface="Times New Roman" panose="02020603050405020304" pitchFamily="18" charset="0"/>
                        </a:rPr>
                        <a:t>BENJAMIN AMPOFO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Times New Roman" panose="02020603050405020304" pitchFamily="18" charset="0"/>
                        </a:rPr>
                        <a:t>TRADESMAN GD 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3,830.35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45,964.4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7700464"/>
                  </a:ext>
                </a:extLst>
              </a:tr>
              <a:tr h="294937">
                <a:tc>
                  <a:txBody>
                    <a:bodyPr/>
                    <a:lstStyle/>
                    <a:p>
                      <a:pPr algn="ctr">
                        <a:lnSpc>
                          <a:spcPct val="115000"/>
                        </a:lnSpc>
                      </a:pPr>
                      <a:endParaRPr lang="en-US" sz="1100" dirty="0">
                        <a:solidFill>
                          <a:schemeClr val="tx1"/>
                        </a:solidFill>
                        <a:effectLst/>
                        <a:latin typeface="Arial" panose="020B0604020202020204" pitchFamily="34" charset="0"/>
                        <a:cs typeface="Arial" panose="020B0604020202020204" pitchFamily="34" charset="0"/>
                      </a:endParaRPr>
                    </a:p>
                  </a:txBody>
                  <a:tcPr marL="30711" marR="30711" marT="6142"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TOTALS</a:t>
                      </a:r>
                    </a:p>
                  </a:txBody>
                  <a:tcPr marL="30711" marR="30711" marT="61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pP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11" marR="30711" marT="61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pP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11" marR="30711" marT="61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pP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0711" marR="30711" marT="614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68,301.29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819,615.48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3175050"/>
                  </a:ext>
                </a:extLst>
              </a:tr>
            </a:tbl>
          </a:graphicData>
        </a:graphic>
      </p:graphicFrame>
      <p:sp>
        <p:nvSpPr>
          <p:cNvPr id="3" name="Slide Number Placeholder 2">
            <a:extLst>
              <a:ext uri="{FF2B5EF4-FFF2-40B4-BE49-F238E27FC236}">
                <a16:creationId xmlns:a16="http://schemas.microsoft.com/office/drawing/2014/main" id="{8D927004-1ABA-4724-8DC8-73A3E8028FF8}"/>
              </a:ext>
            </a:extLst>
          </p:cNvPr>
          <p:cNvSpPr>
            <a:spLocks noGrp="1"/>
          </p:cNvSpPr>
          <p:nvPr>
            <p:ph type="sldNum" sz="quarter" idx="12"/>
          </p:nvPr>
        </p:nvSpPr>
        <p:spPr>
          <a:xfrm>
            <a:off x="5713892" y="6456123"/>
            <a:ext cx="764215" cy="365125"/>
          </a:xfrm>
        </p:spPr>
        <p:txBody>
          <a:bodyPr/>
          <a:lstStyle/>
          <a:p>
            <a:fld id="{15533715-2A87-4479-A9FC-0DA0C558CFE2}" type="slidenum">
              <a:rPr lang="en-US" smtClean="0"/>
              <a:t>62</a:t>
            </a:fld>
            <a:endParaRPr lang="en-US" dirty="0"/>
          </a:p>
        </p:txBody>
      </p:sp>
    </p:spTree>
    <p:extLst>
      <p:ext uri="{BB962C8B-B14F-4D97-AF65-F5344CB8AC3E}">
        <p14:creationId xmlns:p14="http://schemas.microsoft.com/office/powerpoint/2010/main" val="40967700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Urban Roads</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INFRASTRUCTURE DEVELOPMENT</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4" name="Table 3">
            <a:extLst>
              <a:ext uri="{FF2B5EF4-FFF2-40B4-BE49-F238E27FC236}">
                <a16:creationId xmlns:a16="http://schemas.microsoft.com/office/drawing/2014/main" id="{8AE9DCD7-A39B-48EA-8ECA-ACAB8D09F89D}"/>
              </a:ext>
            </a:extLst>
          </p:cNvPr>
          <p:cNvGraphicFramePr>
            <a:graphicFrameLocks noGrp="1"/>
          </p:cNvGraphicFramePr>
          <p:nvPr>
            <p:extLst>
              <p:ext uri="{D42A27DB-BD31-4B8C-83A1-F6EECF244321}">
                <p14:modId xmlns:p14="http://schemas.microsoft.com/office/powerpoint/2010/main" val="3628880414"/>
              </p:ext>
            </p:extLst>
          </p:nvPr>
        </p:nvGraphicFramePr>
        <p:xfrm>
          <a:off x="385671" y="1450697"/>
          <a:ext cx="11232107" cy="4449118"/>
        </p:xfrm>
        <a:graphic>
          <a:graphicData uri="http://schemas.openxmlformats.org/drawingml/2006/table">
            <a:tbl>
              <a:tblPr firstRow="1" firstCol="1" bandRow="1"/>
              <a:tblGrid>
                <a:gridCol w="502839">
                  <a:extLst>
                    <a:ext uri="{9D8B030D-6E8A-4147-A177-3AD203B41FA5}">
                      <a16:colId xmlns:a16="http://schemas.microsoft.com/office/drawing/2014/main" val="2285087508"/>
                    </a:ext>
                  </a:extLst>
                </a:gridCol>
                <a:gridCol w="1565403">
                  <a:extLst>
                    <a:ext uri="{9D8B030D-6E8A-4147-A177-3AD203B41FA5}">
                      <a16:colId xmlns:a16="http://schemas.microsoft.com/office/drawing/2014/main" val="542720836"/>
                    </a:ext>
                  </a:extLst>
                </a:gridCol>
                <a:gridCol w="2959134">
                  <a:extLst>
                    <a:ext uri="{9D8B030D-6E8A-4147-A177-3AD203B41FA5}">
                      <a16:colId xmlns:a16="http://schemas.microsoft.com/office/drawing/2014/main" val="2439639388"/>
                    </a:ext>
                  </a:extLst>
                </a:gridCol>
                <a:gridCol w="1391697">
                  <a:extLst>
                    <a:ext uri="{9D8B030D-6E8A-4147-A177-3AD203B41FA5}">
                      <a16:colId xmlns:a16="http://schemas.microsoft.com/office/drawing/2014/main" val="720293351"/>
                    </a:ext>
                  </a:extLst>
                </a:gridCol>
                <a:gridCol w="1162116">
                  <a:extLst>
                    <a:ext uri="{9D8B030D-6E8A-4147-A177-3AD203B41FA5}">
                      <a16:colId xmlns:a16="http://schemas.microsoft.com/office/drawing/2014/main" val="3871060973"/>
                    </a:ext>
                  </a:extLst>
                </a:gridCol>
                <a:gridCol w="1825459">
                  <a:extLst>
                    <a:ext uri="{9D8B030D-6E8A-4147-A177-3AD203B41FA5}">
                      <a16:colId xmlns:a16="http://schemas.microsoft.com/office/drawing/2014/main" val="1038614464"/>
                    </a:ext>
                  </a:extLst>
                </a:gridCol>
                <a:gridCol w="1825459">
                  <a:extLst>
                    <a:ext uri="{9D8B030D-6E8A-4147-A177-3AD203B41FA5}">
                      <a16:colId xmlns:a16="http://schemas.microsoft.com/office/drawing/2014/main" val="100912429"/>
                    </a:ext>
                  </a:extLst>
                </a:gridCol>
              </a:tblGrid>
              <a:tr h="745901">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Name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Position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Level</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SSSS</a:t>
                      </a:r>
                      <a:r>
                        <a:rPr lang="en-US" sz="1400" kern="1200" baseline="0" dirty="0">
                          <a:solidFill>
                            <a:schemeClr val="tx1"/>
                          </a:solidFill>
                          <a:effectLst/>
                          <a:latin typeface="Arial" panose="020B0604020202020204" pitchFamily="34" charset="0"/>
                          <a:cs typeface="Arial" panose="020B0604020202020204" pitchFamily="34" charset="0"/>
                        </a:rPr>
                        <a:t> </a:t>
                      </a:r>
                      <a:r>
                        <a:rPr lang="en-US" sz="1400" kern="1200" dirty="0">
                          <a:solidFill>
                            <a:schemeClr val="tx1"/>
                          </a:solidFill>
                          <a:effectLst/>
                          <a:latin typeface="Arial" panose="020B0604020202020204" pitchFamily="34" charset="0"/>
                          <a:cs typeface="Arial" panose="020B0604020202020204" pitchFamily="34" charset="0"/>
                        </a:rPr>
                        <a:t>step</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Monthly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Annual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141362190"/>
                  </a:ext>
                </a:extLst>
              </a:tr>
              <a:tr h="929341">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1</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JOHN KPABITEY MATEY</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PRIN. TECH ENGINEER/PRIN.</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7,268.34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87,220.10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226777"/>
                  </a:ext>
                </a:extLst>
              </a:tr>
              <a:tr h="849323">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2</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DANIEL NANA ADU BOAHENE</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TECHNICIAN ENGINEER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5,670.88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68,050.56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29595875"/>
                  </a:ext>
                </a:extLst>
              </a:tr>
              <a:tr h="859809">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3</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5390" marR="45390" marT="8406"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HAYFORD AKWESI OSEI YEBOAH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TECHNICIAN ENGINEER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5,457.89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65,494.68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2861051"/>
                  </a:ext>
                </a:extLst>
              </a:tr>
              <a:tr h="106474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nSpc>
                          <a:spcPct val="115000"/>
                        </a:lnSpc>
                      </a:pPr>
                      <a:endParaRPr lang="en-US" sz="1400" dirty="0">
                        <a:solidFill>
                          <a:schemeClr val="tx1"/>
                        </a:solidFill>
                        <a:effectLst/>
                        <a:latin typeface="Arial" panose="020B0604020202020204" pitchFamily="34" charset="0"/>
                        <a:cs typeface="Arial" panose="020B0604020202020204" pitchFamily="34" charset="0"/>
                      </a:endParaRPr>
                    </a:p>
                  </a:txBody>
                  <a:tcPr marL="45390" marR="45390" marT="8406"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TOTAL</a:t>
                      </a: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endParaRPr lang="en-US" sz="14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390" marR="45390" marT="8406"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18,397.11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220,765.32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0799505"/>
                  </a:ext>
                </a:extLst>
              </a:tr>
            </a:tbl>
          </a:graphicData>
        </a:graphic>
      </p:graphicFrame>
      <p:sp>
        <p:nvSpPr>
          <p:cNvPr id="3" name="Slide Number Placeholder 2">
            <a:extLst>
              <a:ext uri="{FF2B5EF4-FFF2-40B4-BE49-F238E27FC236}">
                <a16:creationId xmlns:a16="http://schemas.microsoft.com/office/drawing/2014/main" id="{7A45B34B-F32C-4B32-9166-E9EFBE4D0B12}"/>
              </a:ext>
            </a:extLst>
          </p:cNvPr>
          <p:cNvSpPr>
            <a:spLocks noGrp="1"/>
          </p:cNvSpPr>
          <p:nvPr>
            <p:ph type="sldNum" sz="quarter" idx="12"/>
          </p:nvPr>
        </p:nvSpPr>
        <p:spPr>
          <a:xfrm>
            <a:off x="5619616" y="6377560"/>
            <a:ext cx="764215" cy="365125"/>
          </a:xfrm>
        </p:spPr>
        <p:txBody>
          <a:bodyPr/>
          <a:lstStyle/>
          <a:p>
            <a:fld id="{15533715-2A87-4479-A9FC-0DA0C558CFE2}" type="slidenum">
              <a:rPr lang="en-US" smtClean="0"/>
              <a:t>63</a:t>
            </a:fld>
            <a:endParaRPr lang="en-US" dirty="0"/>
          </a:p>
        </p:txBody>
      </p:sp>
    </p:spTree>
    <p:extLst>
      <p:ext uri="{BB962C8B-B14F-4D97-AF65-F5344CB8AC3E}">
        <p14:creationId xmlns:p14="http://schemas.microsoft.com/office/powerpoint/2010/main" val="38125048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t>
            </a:r>
            <a:r>
              <a:rPr lang="en-US" sz="1200" dirty="0">
                <a:solidFill>
                  <a:prstClr val="black"/>
                </a:solidFill>
                <a:latin typeface="Arial" panose="020B0604020202020204" pitchFamily="34" charset="0"/>
                <a:cs typeface="Arial" panose="020B0604020202020204" pitchFamily="34" charset="0"/>
              </a:rPr>
              <a:t>Physical Planning</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INFRASTRUCTURE DEVELOPMENT</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0C023375-6506-4B45-9CF0-9F698B781562}"/>
              </a:ext>
            </a:extLst>
          </p:cNvPr>
          <p:cNvGraphicFramePr>
            <a:graphicFrameLocks noGrp="1"/>
          </p:cNvGraphicFramePr>
          <p:nvPr>
            <p:extLst>
              <p:ext uri="{D42A27DB-BD31-4B8C-83A1-F6EECF244321}">
                <p14:modId xmlns:p14="http://schemas.microsoft.com/office/powerpoint/2010/main" val="1603193214"/>
              </p:ext>
            </p:extLst>
          </p:nvPr>
        </p:nvGraphicFramePr>
        <p:xfrm>
          <a:off x="269166" y="1508593"/>
          <a:ext cx="11194952" cy="4159722"/>
        </p:xfrm>
        <a:graphic>
          <a:graphicData uri="http://schemas.openxmlformats.org/drawingml/2006/table">
            <a:tbl>
              <a:tblPr firstRow="1" firstCol="1" bandRow="1"/>
              <a:tblGrid>
                <a:gridCol w="445793">
                  <a:extLst>
                    <a:ext uri="{9D8B030D-6E8A-4147-A177-3AD203B41FA5}">
                      <a16:colId xmlns:a16="http://schemas.microsoft.com/office/drawing/2014/main" val="1053952086"/>
                    </a:ext>
                  </a:extLst>
                </a:gridCol>
                <a:gridCol w="1430251">
                  <a:extLst>
                    <a:ext uri="{9D8B030D-6E8A-4147-A177-3AD203B41FA5}">
                      <a16:colId xmlns:a16="http://schemas.microsoft.com/office/drawing/2014/main" val="1977771643"/>
                    </a:ext>
                  </a:extLst>
                </a:gridCol>
                <a:gridCol w="2637601">
                  <a:extLst>
                    <a:ext uri="{9D8B030D-6E8A-4147-A177-3AD203B41FA5}">
                      <a16:colId xmlns:a16="http://schemas.microsoft.com/office/drawing/2014/main" val="1210500612"/>
                    </a:ext>
                  </a:extLst>
                </a:gridCol>
                <a:gridCol w="1537678">
                  <a:extLst>
                    <a:ext uri="{9D8B030D-6E8A-4147-A177-3AD203B41FA5}">
                      <a16:colId xmlns:a16="http://schemas.microsoft.com/office/drawing/2014/main" val="3724194126"/>
                    </a:ext>
                  </a:extLst>
                </a:gridCol>
                <a:gridCol w="1613686">
                  <a:extLst>
                    <a:ext uri="{9D8B030D-6E8A-4147-A177-3AD203B41FA5}">
                      <a16:colId xmlns:a16="http://schemas.microsoft.com/office/drawing/2014/main" val="1857290184"/>
                    </a:ext>
                  </a:extLst>
                </a:gridCol>
                <a:gridCol w="1714542">
                  <a:extLst>
                    <a:ext uri="{9D8B030D-6E8A-4147-A177-3AD203B41FA5}">
                      <a16:colId xmlns:a16="http://schemas.microsoft.com/office/drawing/2014/main" val="2582466181"/>
                    </a:ext>
                  </a:extLst>
                </a:gridCol>
                <a:gridCol w="1815401">
                  <a:extLst>
                    <a:ext uri="{9D8B030D-6E8A-4147-A177-3AD203B41FA5}">
                      <a16:colId xmlns:a16="http://schemas.microsoft.com/office/drawing/2014/main" val="989394028"/>
                    </a:ext>
                  </a:extLst>
                </a:gridCol>
              </a:tblGrid>
              <a:tr h="68315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NAME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Position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Level</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SSSS Step</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Monthly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Annual 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2136488666"/>
                  </a:ext>
                </a:extLst>
              </a:tr>
              <a:tr h="42306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1</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SETH K.ANAMAN</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TOWN PLANNING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7,268.34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87,220.08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9203689"/>
                  </a:ext>
                </a:extLst>
              </a:tr>
              <a:tr h="42306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2</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BENJAMIN ASIEDU NKUAH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ASSISTANT ENGINEER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6,245.20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74,942.40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2549251"/>
                  </a:ext>
                </a:extLst>
              </a:tr>
              <a:tr h="42306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3</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ERIC AGBENYO</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TECHNICAL ASSISTANT</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3,236.15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38,833.8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8867612"/>
                  </a:ext>
                </a:extLst>
              </a:tr>
              <a:tr h="62827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4</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MAXWELL AGYEKUM</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ASSISTANT CHIEF TECHNICAL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7,146.84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85,762.08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7751004"/>
                  </a:ext>
                </a:extLst>
              </a:tr>
              <a:tr h="42306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5</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OLIVIA OPOKU</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PRINCIPAL TECHNICAL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7</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6,459.34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77,512.08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3971481"/>
                  </a:ext>
                </a:extLst>
              </a:tr>
              <a:tr h="62827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6</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SAMUEL ARKO-BREW</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SENIOR TECHNICAL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5,188.18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62,258.16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3234986"/>
                  </a:ext>
                </a:extLst>
              </a:tr>
              <a:tr h="448458">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nSpc>
                          <a:spcPct val="115000"/>
                        </a:lnSpc>
                      </a:pPr>
                      <a:endParaRPr lang="en-US" sz="1400" dirty="0">
                        <a:solidFill>
                          <a:schemeClr val="tx1"/>
                        </a:solidFill>
                        <a:effectLst/>
                        <a:latin typeface="Arial" panose="020B0604020202020204" pitchFamily="34" charset="0"/>
                        <a:cs typeface="Arial" panose="020B0604020202020204" pitchFamily="34" charset="0"/>
                      </a:endParaRPr>
                    </a:p>
                  </a:txBody>
                  <a:tcPr marL="43178" marR="43178" marT="771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0"/>
                        </a:spcAft>
                      </a:pPr>
                      <a:r>
                        <a:rPr lang="en-US" sz="1400" b="1" kern="1200" dirty="0">
                          <a:effectLst/>
                          <a:latin typeface="Arial" panose="020B0604020202020204" pitchFamily="34" charset="0"/>
                          <a:ea typeface="Calibri" panose="020F0502020204030204" pitchFamily="34" charset="0"/>
                          <a:cs typeface="Arial" panose="020B0604020202020204" pitchFamily="34" charset="0"/>
                        </a:rPr>
                        <a:t>TOTAL</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nSpc>
                          <a:spcPct val="115000"/>
                        </a:lnSpc>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nSpc>
                          <a:spcPct val="115000"/>
                        </a:lnSpc>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nSpc>
                          <a:spcPct val="115000"/>
                        </a:lnSpc>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43178" marR="43178" marT="7710"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35,544.07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1"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426,528.84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0834156"/>
                  </a:ext>
                </a:extLst>
              </a:tr>
            </a:tbl>
          </a:graphicData>
        </a:graphic>
      </p:graphicFrame>
      <p:sp>
        <p:nvSpPr>
          <p:cNvPr id="4" name="Slide Number Placeholder 3">
            <a:extLst>
              <a:ext uri="{FF2B5EF4-FFF2-40B4-BE49-F238E27FC236}">
                <a16:creationId xmlns:a16="http://schemas.microsoft.com/office/drawing/2014/main" id="{E6C2B36C-B935-489F-BCE2-0A2777F82A37}"/>
              </a:ext>
            </a:extLst>
          </p:cNvPr>
          <p:cNvSpPr>
            <a:spLocks noGrp="1"/>
          </p:cNvSpPr>
          <p:nvPr>
            <p:ph type="sldNum" sz="quarter" idx="12"/>
          </p:nvPr>
        </p:nvSpPr>
        <p:spPr>
          <a:xfrm>
            <a:off x="5713892" y="6419978"/>
            <a:ext cx="764215" cy="365125"/>
          </a:xfrm>
        </p:spPr>
        <p:txBody>
          <a:bodyPr/>
          <a:lstStyle/>
          <a:p>
            <a:fld id="{15533715-2A87-4479-A9FC-0DA0C558CFE2}" type="slidenum">
              <a:rPr lang="en-US" smtClean="0"/>
              <a:t>64</a:t>
            </a:fld>
            <a:endParaRPr lang="en-US" dirty="0"/>
          </a:p>
        </p:txBody>
      </p:sp>
    </p:spTree>
    <p:extLst>
      <p:ext uri="{BB962C8B-B14F-4D97-AF65-F5344CB8AC3E}">
        <p14:creationId xmlns:p14="http://schemas.microsoft.com/office/powerpoint/2010/main" val="14983637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Agriculture Development</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ECONOMIC DEVELOPMENT</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F207D372-5056-45D7-887F-03DFCFB34F3A}"/>
              </a:ext>
            </a:extLst>
          </p:cNvPr>
          <p:cNvGraphicFramePr>
            <a:graphicFrameLocks noGrp="1"/>
          </p:cNvGraphicFramePr>
          <p:nvPr>
            <p:extLst>
              <p:ext uri="{D42A27DB-BD31-4B8C-83A1-F6EECF244321}">
                <p14:modId xmlns:p14="http://schemas.microsoft.com/office/powerpoint/2010/main" val="236988654"/>
              </p:ext>
            </p:extLst>
          </p:nvPr>
        </p:nvGraphicFramePr>
        <p:xfrm>
          <a:off x="313898" y="1503975"/>
          <a:ext cx="11477767" cy="5144703"/>
        </p:xfrm>
        <a:graphic>
          <a:graphicData uri="http://schemas.openxmlformats.org/drawingml/2006/table">
            <a:tbl>
              <a:tblPr firstRow="1" firstCol="1" bandRow="1"/>
              <a:tblGrid>
                <a:gridCol w="453243">
                  <a:extLst>
                    <a:ext uri="{9D8B030D-6E8A-4147-A177-3AD203B41FA5}">
                      <a16:colId xmlns:a16="http://schemas.microsoft.com/office/drawing/2014/main" val="2757203571"/>
                    </a:ext>
                  </a:extLst>
                </a:gridCol>
                <a:gridCol w="2031633">
                  <a:extLst>
                    <a:ext uri="{9D8B030D-6E8A-4147-A177-3AD203B41FA5}">
                      <a16:colId xmlns:a16="http://schemas.microsoft.com/office/drawing/2014/main" val="726140134"/>
                    </a:ext>
                  </a:extLst>
                </a:gridCol>
                <a:gridCol w="2721532">
                  <a:extLst>
                    <a:ext uri="{9D8B030D-6E8A-4147-A177-3AD203B41FA5}">
                      <a16:colId xmlns:a16="http://schemas.microsoft.com/office/drawing/2014/main" val="458371089"/>
                    </a:ext>
                  </a:extLst>
                </a:gridCol>
                <a:gridCol w="1015880">
                  <a:extLst>
                    <a:ext uri="{9D8B030D-6E8A-4147-A177-3AD203B41FA5}">
                      <a16:colId xmlns:a16="http://schemas.microsoft.com/office/drawing/2014/main" val="2506647363"/>
                    </a:ext>
                  </a:extLst>
                </a:gridCol>
                <a:gridCol w="1090759">
                  <a:extLst>
                    <a:ext uri="{9D8B030D-6E8A-4147-A177-3AD203B41FA5}">
                      <a16:colId xmlns:a16="http://schemas.microsoft.com/office/drawing/2014/main" val="1535920503"/>
                    </a:ext>
                  </a:extLst>
                </a:gridCol>
                <a:gridCol w="1983198">
                  <a:extLst>
                    <a:ext uri="{9D8B030D-6E8A-4147-A177-3AD203B41FA5}">
                      <a16:colId xmlns:a16="http://schemas.microsoft.com/office/drawing/2014/main" val="3738320129"/>
                    </a:ext>
                  </a:extLst>
                </a:gridCol>
                <a:gridCol w="2181522">
                  <a:extLst>
                    <a:ext uri="{9D8B030D-6E8A-4147-A177-3AD203B41FA5}">
                      <a16:colId xmlns:a16="http://schemas.microsoft.com/office/drawing/2014/main" val="849089933"/>
                    </a:ext>
                  </a:extLst>
                </a:gridCol>
              </a:tblGrid>
              <a:tr h="47324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NAME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Position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Level</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SSSS Step</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Monthly</a:t>
                      </a:r>
                      <a:r>
                        <a:rPr lang="en-US" sz="1400" kern="1200" baseline="0" dirty="0">
                          <a:solidFill>
                            <a:schemeClr val="tx1"/>
                          </a:solidFill>
                          <a:effectLst/>
                          <a:latin typeface="Arial" panose="020B0604020202020204" pitchFamily="34" charset="0"/>
                          <a:cs typeface="Arial" panose="020B0604020202020204" pitchFamily="34" charset="0"/>
                        </a:rPr>
                        <a:t> </a:t>
                      </a:r>
                      <a:r>
                        <a:rPr lang="en-US" sz="1400" kern="1200" dirty="0">
                          <a:solidFill>
                            <a:schemeClr val="tx1"/>
                          </a:solidFill>
                          <a:effectLst/>
                          <a:latin typeface="Arial" panose="020B0604020202020204" pitchFamily="34" charset="0"/>
                          <a:cs typeface="Arial" panose="020B0604020202020204" pitchFamily="34" charset="0"/>
                        </a:rPr>
                        <a:t>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Annual</a:t>
                      </a:r>
                      <a:r>
                        <a:rPr lang="en-US" sz="1400" kern="1200" baseline="0" dirty="0">
                          <a:solidFill>
                            <a:schemeClr val="tx1"/>
                          </a:solidFill>
                          <a:effectLst/>
                          <a:latin typeface="Arial" panose="020B0604020202020204" pitchFamily="34" charset="0"/>
                          <a:cs typeface="Arial" panose="020B0604020202020204" pitchFamily="34" charset="0"/>
                        </a:rPr>
                        <a:t> </a:t>
                      </a:r>
                      <a:r>
                        <a:rPr lang="en-US" sz="1400" kern="1200" dirty="0">
                          <a:solidFill>
                            <a:schemeClr val="tx1"/>
                          </a:solidFill>
                          <a:effectLst/>
                          <a:latin typeface="Arial" panose="020B0604020202020204" pitchFamily="34" charset="0"/>
                          <a:cs typeface="Arial" panose="020B0604020202020204" pitchFamily="34" charset="0"/>
                        </a:rPr>
                        <a:t>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4072876817"/>
                  </a:ext>
                </a:extLst>
              </a:tr>
              <a:tr h="233640">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1</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IBRAHIM SUMARA ALIDU</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PRINCIPAL AGRIC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21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7</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11,850.66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142,207.93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2599585"/>
                  </a:ext>
                </a:extLst>
              </a:tr>
              <a:tr h="38289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2</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FRANIC ABOAGYE OWUSU</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CHIEF TECHNICAL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8,459.09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101,509.14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9267191"/>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3</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PEARL ADU-ADDY</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SENIOR AGRIC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8,041.94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96,503.28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6450259"/>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4</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MOHAMMED AMINU HAAFIZ</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SENIOR AGRIC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19</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7,775.34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93,304.05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780408"/>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5</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CHRISBEN AYETTEY</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ASST. AGRIC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5,837.98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70,055.70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605889"/>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6</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CHARLES YEBOAH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ASST. AGRIC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16</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5,837.98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70,055.70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8199170"/>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7</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PERRY KORANTENG ADJONYOH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ANIMAL HEALTH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5,837.98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70,055.70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3678394"/>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8</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ANGELA AMA ASABEA</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ANIMAL HEALTH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3</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5,457.89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65,494.71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5926774"/>
                  </a:ext>
                </a:extLst>
              </a:tr>
              <a:tr h="38289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9</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RICHARD GADAH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ANIMAL PRODUCTION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5,188.18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62,258.21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083893"/>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10</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MAVIS OHENE AMPONSAH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ASST. CHIEF TECHNICAL ASST</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14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7</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5,101.46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61,217.56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02908040"/>
                  </a:ext>
                </a:extLst>
              </a:tr>
              <a:tr h="318121">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1000"/>
                        </a:spcAft>
                      </a:pPr>
                      <a:r>
                        <a:rPr lang="en-US" sz="1400" b="1" dirty="0">
                          <a:effectLst/>
                          <a:latin typeface="Arial" panose="020B0604020202020204" pitchFamily="34" charset="0"/>
                          <a:ea typeface="Calibri" panose="020F0502020204030204" pitchFamily="34" charset="0"/>
                          <a:cs typeface="Arial" panose="020B0604020202020204" pitchFamily="34" charset="0"/>
                        </a:rPr>
                        <a:t>SUB-TOTAL</a:t>
                      </a:r>
                    </a:p>
                  </a:txBody>
                  <a:tcPr marL="24968" marR="24968" marT="4459"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1000"/>
                        </a:spcAft>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24968" marR="24968" marT="4459"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24968" marR="24968" marT="4459"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24968" marR="24968" marT="4459"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r>
                        <a:rPr lang="en-US" sz="1400" b="1" dirty="0">
                          <a:effectLst/>
                          <a:latin typeface="Arial" panose="020B0604020202020204" pitchFamily="34" charset="0"/>
                          <a:ea typeface="Calibri" panose="020F0502020204030204" pitchFamily="34" charset="0"/>
                          <a:cs typeface="Arial" panose="020B0604020202020204" pitchFamily="34" charset="0"/>
                        </a:rPr>
                        <a:t>      69,388.50</a:t>
                      </a:r>
                    </a:p>
                  </a:txBody>
                  <a:tcPr marL="24968" marR="24968" marT="4459"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r>
                        <a:rPr lang="en-US" sz="1400" b="1" dirty="0">
                          <a:effectLst/>
                          <a:latin typeface="Arial" panose="020B0604020202020204" pitchFamily="34" charset="0"/>
                          <a:ea typeface="Calibri" panose="020F0502020204030204" pitchFamily="34" charset="0"/>
                          <a:cs typeface="Arial" panose="020B0604020202020204" pitchFamily="34" charset="0"/>
                        </a:rPr>
                        <a:t>832,662.00</a:t>
                      </a:r>
                    </a:p>
                  </a:txBody>
                  <a:tcPr marL="24968" marR="24968" marT="4459"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8081677"/>
                  </a:ext>
                </a:extLst>
              </a:tr>
            </a:tbl>
          </a:graphicData>
        </a:graphic>
      </p:graphicFrame>
      <p:sp>
        <p:nvSpPr>
          <p:cNvPr id="4" name="Slide Number Placeholder 3">
            <a:extLst>
              <a:ext uri="{FF2B5EF4-FFF2-40B4-BE49-F238E27FC236}">
                <a16:creationId xmlns:a16="http://schemas.microsoft.com/office/drawing/2014/main" id="{2B541E24-0BB6-4495-BC0E-6B1363C9D5E2}"/>
              </a:ext>
            </a:extLst>
          </p:cNvPr>
          <p:cNvSpPr>
            <a:spLocks noGrp="1"/>
          </p:cNvSpPr>
          <p:nvPr>
            <p:ph type="sldNum" sz="quarter" idx="12"/>
          </p:nvPr>
        </p:nvSpPr>
        <p:spPr>
          <a:xfrm>
            <a:off x="5670673" y="6577416"/>
            <a:ext cx="764215" cy="365125"/>
          </a:xfrm>
        </p:spPr>
        <p:txBody>
          <a:bodyPr/>
          <a:lstStyle/>
          <a:p>
            <a:fld id="{15533715-2A87-4479-A9FC-0DA0C558CFE2}" type="slidenum">
              <a:rPr lang="en-US" smtClean="0"/>
              <a:t>65</a:t>
            </a:fld>
            <a:endParaRPr lang="en-US" dirty="0"/>
          </a:p>
        </p:txBody>
      </p:sp>
    </p:spTree>
    <p:extLst>
      <p:ext uri="{BB962C8B-B14F-4D97-AF65-F5344CB8AC3E}">
        <p14:creationId xmlns:p14="http://schemas.microsoft.com/office/powerpoint/2010/main" val="16122187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681597" y="13836"/>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kumimoji="0" lang="en-US" sz="2000" b="1" i="0" u="none" strike="noStrike" kern="1200" cap="none" spc="0" normalizeH="0" baseline="0" noProof="0" dirty="0" err="1">
                          <a:ln>
                            <a:noFill/>
                          </a:ln>
                          <a:solidFill>
                            <a:srgbClr val="000000"/>
                          </a:solidFill>
                          <a:effectLst/>
                          <a:uLnTx/>
                          <a:uFillTx/>
                          <a:latin typeface="Arial" panose="020B0604020202020204" pitchFamily="34" charset="0"/>
                          <a:ea typeface="+mj-ea"/>
                          <a:cs typeface="Arial" panose="020B0604020202020204" pitchFamily="34" charset="0"/>
                        </a:rPr>
                        <a:t>GoG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Nominal Roll</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Agriculture Development</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ECONOMIC DEVELOPMENT</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F207D372-5056-45D7-887F-03DFCFB34F3A}"/>
              </a:ext>
            </a:extLst>
          </p:cNvPr>
          <p:cNvGraphicFramePr>
            <a:graphicFrameLocks noGrp="1"/>
          </p:cNvGraphicFramePr>
          <p:nvPr>
            <p:extLst>
              <p:ext uri="{D42A27DB-BD31-4B8C-83A1-F6EECF244321}">
                <p14:modId xmlns:p14="http://schemas.microsoft.com/office/powerpoint/2010/main" val="2003225063"/>
              </p:ext>
            </p:extLst>
          </p:nvPr>
        </p:nvGraphicFramePr>
        <p:xfrm>
          <a:off x="313898" y="1503975"/>
          <a:ext cx="11477767" cy="2650439"/>
        </p:xfrm>
        <a:graphic>
          <a:graphicData uri="http://schemas.openxmlformats.org/drawingml/2006/table">
            <a:tbl>
              <a:tblPr firstRow="1" firstCol="1" bandRow="1"/>
              <a:tblGrid>
                <a:gridCol w="453243">
                  <a:extLst>
                    <a:ext uri="{9D8B030D-6E8A-4147-A177-3AD203B41FA5}">
                      <a16:colId xmlns:a16="http://schemas.microsoft.com/office/drawing/2014/main" val="2757203571"/>
                    </a:ext>
                  </a:extLst>
                </a:gridCol>
                <a:gridCol w="2031633">
                  <a:extLst>
                    <a:ext uri="{9D8B030D-6E8A-4147-A177-3AD203B41FA5}">
                      <a16:colId xmlns:a16="http://schemas.microsoft.com/office/drawing/2014/main" val="726140134"/>
                    </a:ext>
                  </a:extLst>
                </a:gridCol>
                <a:gridCol w="2721532">
                  <a:extLst>
                    <a:ext uri="{9D8B030D-6E8A-4147-A177-3AD203B41FA5}">
                      <a16:colId xmlns:a16="http://schemas.microsoft.com/office/drawing/2014/main" val="458371089"/>
                    </a:ext>
                  </a:extLst>
                </a:gridCol>
                <a:gridCol w="1015880">
                  <a:extLst>
                    <a:ext uri="{9D8B030D-6E8A-4147-A177-3AD203B41FA5}">
                      <a16:colId xmlns:a16="http://schemas.microsoft.com/office/drawing/2014/main" val="2506647363"/>
                    </a:ext>
                  </a:extLst>
                </a:gridCol>
                <a:gridCol w="1090759">
                  <a:extLst>
                    <a:ext uri="{9D8B030D-6E8A-4147-A177-3AD203B41FA5}">
                      <a16:colId xmlns:a16="http://schemas.microsoft.com/office/drawing/2014/main" val="1535920503"/>
                    </a:ext>
                  </a:extLst>
                </a:gridCol>
                <a:gridCol w="1983198">
                  <a:extLst>
                    <a:ext uri="{9D8B030D-6E8A-4147-A177-3AD203B41FA5}">
                      <a16:colId xmlns:a16="http://schemas.microsoft.com/office/drawing/2014/main" val="3738320129"/>
                    </a:ext>
                  </a:extLst>
                </a:gridCol>
                <a:gridCol w="2181522">
                  <a:extLst>
                    <a:ext uri="{9D8B030D-6E8A-4147-A177-3AD203B41FA5}">
                      <a16:colId xmlns:a16="http://schemas.microsoft.com/office/drawing/2014/main" val="849089933"/>
                    </a:ext>
                  </a:extLst>
                </a:gridCol>
              </a:tblGrid>
              <a:tr h="47324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NAME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Position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Level</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SSSS Step</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Monthly</a:t>
                      </a:r>
                      <a:r>
                        <a:rPr lang="en-US" sz="1400" kern="1200" baseline="0" dirty="0">
                          <a:solidFill>
                            <a:schemeClr val="tx1"/>
                          </a:solidFill>
                          <a:effectLst/>
                          <a:latin typeface="Arial" panose="020B0604020202020204" pitchFamily="34" charset="0"/>
                          <a:cs typeface="Arial" panose="020B0604020202020204" pitchFamily="34" charset="0"/>
                        </a:rPr>
                        <a:t> </a:t>
                      </a:r>
                      <a:r>
                        <a:rPr lang="en-US" sz="1400" kern="1200" dirty="0">
                          <a:solidFill>
                            <a:schemeClr val="tx1"/>
                          </a:solidFill>
                          <a:effectLst/>
                          <a:latin typeface="Arial" panose="020B0604020202020204" pitchFamily="34" charset="0"/>
                          <a:cs typeface="Arial" panose="020B0604020202020204" pitchFamily="34" charset="0"/>
                        </a:rPr>
                        <a:t>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Annual</a:t>
                      </a:r>
                      <a:r>
                        <a:rPr lang="en-US" sz="1400" kern="1200" baseline="0" dirty="0">
                          <a:solidFill>
                            <a:schemeClr val="tx1"/>
                          </a:solidFill>
                          <a:effectLst/>
                          <a:latin typeface="Arial" panose="020B0604020202020204" pitchFamily="34" charset="0"/>
                          <a:cs typeface="Arial" panose="020B0604020202020204" pitchFamily="34" charset="0"/>
                        </a:rPr>
                        <a:t> </a:t>
                      </a:r>
                      <a:r>
                        <a:rPr lang="en-US" sz="1400" kern="1200" dirty="0">
                          <a:solidFill>
                            <a:schemeClr val="tx1"/>
                          </a:solidFill>
                          <a:effectLst/>
                          <a:latin typeface="Arial" panose="020B0604020202020204" pitchFamily="34" charset="0"/>
                          <a:cs typeface="Arial" panose="020B0604020202020204" pitchFamily="34" charset="0"/>
                        </a:rPr>
                        <a:t>Consolidated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4072876817"/>
                  </a:ext>
                </a:extLst>
              </a:tr>
              <a:tr h="233640">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ea typeface="Calibri"/>
                          <a:cs typeface="Arial" panose="020B0604020202020204" pitchFamily="34" charset="0"/>
                        </a:rPr>
                        <a:t>11.</a:t>
                      </a: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NATHAN AMPAW AMANING</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ASST. ANIMAL HEALTH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4,849.89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58,198.68</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2599585"/>
                  </a:ext>
                </a:extLst>
              </a:tr>
              <a:tr h="38289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ea typeface="Calibri"/>
                          <a:cs typeface="Arial" panose="020B0604020202020204" pitchFamily="34" charset="0"/>
                        </a:rPr>
                        <a:t>12</a:t>
                      </a: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RAYMOND AWUDI</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FSO B5/HIGHER EXECUTIVE OFFICER</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3,895.47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46,745.64</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9267191"/>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ea typeface="Calibri"/>
                          <a:cs typeface="Arial" panose="020B0604020202020204" pitchFamily="34" charset="0"/>
                        </a:rPr>
                        <a:t>13</a:t>
                      </a: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RICHARD ACHEAMPONG</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TECHNICAL OFFICER II</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3,641.46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43,697.52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6450259"/>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dirty="0">
                          <a:solidFill>
                            <a:schemeClr val="tx1"/>
                          </a:solidFill>
                          <a:effectLst/>
                          <a:latin typeface="Arial" panose="020B0604020202020204" pitchFamily="34" charset="0"/>
                          <a:ea typeface="Calibri"/>
                          <a:cs typeface="Arial" panose="020B0604020202020204" pitchFamily="34" charset="0"/>
                        </a:rPr>
                        <a:t>14</a:t>
                      </a: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CLEMENT MENSAH</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TECHNICAL ASST</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3,830.35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45,964.2</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780408"/>
                  </a:ext>
                </a:extLst>
              </a:tr>
              <a:tr h="433704">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24968" marR="24968" marT="4459"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1000"/>
                        </a:spcAft>
                      </a:pPr>
                      <a:r>
                        <a:rPr lang="en-US" sz="1400" b="1" dirty="0">
                          <a:effectLst/>
                          <a:latin typeface="Arial" panose="020B0604020202020204" pitchFamily="34" charset="0"/>
                          <a:ea typeface="Calibri" panose="020F0502020204030204" pitchFamily="34" charset="0"/>
                          <a:cs typeface="Arial" panose="020B0604020202020204" pitchFamily="34" charset="0"/>
                        </a:rPr>
                        <a:t>SUB-TOTAL</a:t>
                      </a:r>
                    </a:p>
                  </a:txBody>
                  <a:tcPr marL="24968" marR="24968" marT="4459"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15000"/>
                        </a:lnSpc>
                        <a:spcBef>
                          <a:spcPts val="0"/>
                        </a:spcBef>
                        <a:spcAft>
                          <a:spcPts val="1000"/>
                        </a:spcAft>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24968" marR="24968" marT="4459"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24968" marR="24968" marT="4459"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24968" marR="24968" marT="4459"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              85,605.68 </a:t>
                      </a:r>
                    </a:p>
                  </a:txBody>
                  <a:tcPr marL="9525" marR="9525" marT="9525" marB="0" anchor="b">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15000"/>
                        </a:lnSpc>
                        <a:spcBef>
                          <a:spcPts val="0"/>
                        </a:spcBef>
                        <a:spcAft>
                          <a:spcPts val="1000"/>
                        </a:spcAft>
                      </a:pPr>
                      <a:r>
                        <a:rPr lang="en-US" sz="1400" b="1" dirty="0">
                          <a:effectLst/>
                          <a:latin typeface="Arial" panose="020B0604020202020204" pitchFamily="34" charset="0"/>
                          <a:ea typeface="Calibri" panose="020F0502020204030204" pitchFamily="34" charset="0"/>
                          <a:cs typeface="Arial" panose="020B0604020202020204" pitchFamily="34" charset="0"/>
                        </a:rPr>
                        <a:t>1,027,268.16</a:t>
                      </a:r>
                    </a:p>
                  </a:txBody>
                  <a:tcPr marL="24968" marR="24968" marT="4459"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605889"/>
                  </a:ext>
                </a:extLst>
              </a:tr>
            </a:tbl>
          </a:graphicData>
        </a:graphic>
      </p:graphicFrame>
      <p:sp>
        <p:nvSpPr>
          <p:cNvPr id="4" name="Slide Number Placeholder 3">
            <a:extLst>
              <a:ext uri="{FF2B5EF4-FFF2-40B4-BE49-F238E27FC236}">
                <a16:creationId xmlns:a16="http://schemas.microsoft.com/office/drawing/2014/main" id="{2C5E372B-D7FB-4157-8D72-311C5B6BF61B}"/>
              </a:ext>
            </a:extLst>
          </p:cNvPr>
          <p:cNvSpPr>
            <a:spLocks noGrp="1"/>
          </p:cNvSpPr>
          <p:nvPr>
            <p:ph type="sldNum" sz="quarter" idx="12"/>
          </p:nvPr>
        </p:nvSpPr>
        <p:spPr>
          <a:xfrm>
            <a:off x="5670673" y="6074343"/>
            <a:ext cx="764215" cy="365125"/>
          </a:xfrm>
        </p:spPr>
        <p:txBody>
          <a:bodyPr/>
          <a:lstStyle/>
          <a:p>
            <a:fld id="{15533715-2A87-4479-A9FC-0DA0C558CFE2}" type="slidenum">
              <a:rPr lang="en-US" smtClean="0"/>
              <a:t>66</a:t>
            </a:fld>
            <a:endParaRPr lang="en-US" dirty="0"/>
          </a:p>
        </p:txBody>
      </p:sp>
    </p:spTree>
    <p:extLst>
      <p:ext uri="{BB962C8B-B14F-4D97-AF65-F5344CB8AC3E}">
        <p14:creationId xmlns:p14="http://schemas.microsoft.com/office/powerpoint/2010/main" val="1977791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3392030716"/>
              </p:ext>
            </p:extLst>
          </p:nvPr>
        </p:nvGraphicFramePr>
        <p:xfrm>
          <a:off x="2544270" y="-11184"/>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lang="en-US" sz="2000" b="1" dirty="0">
                          <a:solidFill>
                            <a:srgbClr val="000000"/>
                          </a:solidFill>
                          <a:latin typeface="Arial" panose="020B0604020202020204" pitchFamily="34" charset="0"/>
                          <a:cs typeface="Arial" panose="020B0604020202020204" pitchFamily="34" charset="0"/>
                        </a:rPr>
                        <a:t>Compensation of Employees –(IGF STAFF)</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IGF</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MANAGEMENT AND ADMINISTRATION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41FF6A8C-2C2C-4953-ACCB-925A5FFFA3CD}"/>
              </a:ext>
            </a:extLst>
          </p:cNvPr>
          <p:cNvGraphicFramePr>
            <a:graphicFrameLocks noGrp="1"/>
          </p:cNvGraphicFramePr>
          <p:nvPr>
            <p:extLst>
              <p:ext uri="{D42A27DB-BD31-4B8C-83A1-F6EECF244321}">
                <p14:modId xmlns:p14="http://schemas.microsoft.com/office/powerpoint/2010/main" val="4281290466"/>
              </p:ext>
            </p:extLst>
          </p:nvPr>
        </p:nvGraphicFramePr>
        <p:xfrm>
          <a:off x="327545" y="1240344"/>
          <a:ext cx="11382234" cy="5385457"/>
        </p:xfrm>
        <a:graphic>
          <a:graphicData uri="http://schemas.openxmlformats.org/drawingml/2006/table">
            <a:tbl>
              <a:tblPr firstRow="1" firstCol="1" bandRow="1">
                <a:tableStyleId>{5C22544A-7EE6-4342-B048-85BDC9FD1C3A}</a:tableStyleId>
              </a:tblPr>
              <a:tblGrid>
                <a:gridCol w="590185">
                  <a:extLst>
                    <a:ext uri="{9D8B030D-6E8A-4147-A177-3AD203B41FA5}">
                      <a16:colId xmlns:a16="http://schemas.microsoft.com/office/drawing/2014/main" val="2494359015"/>
                    </a:ext>
                  </a:extLst>
                </a:gridCol>
                <a:gridCol w="2287886">
                  <a:extLst>
                    <a:ext uri="{9D8B030D-6E8A-4147-A177-3AD203B41FA5}">
                      <a16:colId xmlns:a16="http://schemas.microsoft.com/office/drawing/2014/main" val="4035289532"/>
                    </a:ext>
                  </a:extLst>
                </a:gridCol>
                <a:gridCol w="905479">
                  <a:extLst>
                    <a:ext uri="{9D8B030D-6E8A-4147-A177-3AD203B41FA5}">
                      <a16:colId xmlns:a16="http://schemas.microsoft.com/office/drawing/2014/main" val="1181149214"/>
                    </a:ext>
                  </a:extLst>
                </a:gridCol>
                <a:gridCol w="770882">
                  <a:extLst>
                    <a:ext uri="{9D8B030D-6E8A-4147-A177-3AD203B41FA5}">
                      <a16:colId xmlns:a16="http://schemas.microsoft.com/office/drawing/2014/main" val="3829388960"/>
                    </a:ext>
                  </a:extLst>
                </a:gridCol>
                <a:gridCol w="1101258">
                  <a:extLst>
                    <a:ext uri="{9D8B030D-6E8A-4147-A177-3AD203B41FA5}">
                      <a16:colId xmlns:a16="http://schemas.microsoft.com/office/drawing/2014/main" val="2759871448"/>
                    </a:ext>
                  </a:extLst>
                </a:gridCol>
                <a:gridCol w="1211386">
                  <a:extLst>
                    <a:ext uri="{9D8B030D-6E8A-4147-A177-3AD203B41FA5}">
                      <a16:colId xmlns:a16="http://schemas.microsoft.com/office/drawing/2014/main" val="782945393"/>
                    </a:ext>
                  </a:extLst>
                </a:gridCol>
                <a:gridCol w="1541762">
                  <a:extLst>
                    <a:ext uri="{9D8B030D-6E8A-4147-A177-3AD203B41FA5}">
                      <a16:colId xmlns:a16="http://schemas.microsoft.com/office/drawing/2014/main" val="372044338"/>
                    </a:ext>
                  </a:extLst>
                </a:gridCol>
                <a:gridCol w="1541762">
                  <a:extLst>
                    <a:ext uri="{9D8B030D-6E8A-4147-A177-3AD203B41FA5}">
                      <a16:colId xmlns:a16="http://schemas.microsoft.com/office/drawing/2014/main" val="1037604176"/>
                    </a:ext>
                  </a:extLst>
                </a:gridCol>
                <a:gridCol w="1431634">
                  <a:extLst>
                    <a:ext uri="{9D8B030D-6E8A-4147-A177-3AD203B41FA5}">
                      <a16:colId xmlns:a16="http://schemas.microsoft.com/office/drawing/2014/main" val="781691665"/>
                    </a:ext>
                  </a:extLst>
                </a:gridCol>
              </a:tblGrid>
              <a:tr h="803664">
                <a:tc>
                  <a:txBody>
                    <a:bodyPr/>
                    <a:lstStyle/>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S/No.</a:t>
                      </a: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NAME </a:t>
                      </a: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DATE OF EMPLOYMENT</a:t>
                      </a: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STAFF ID</a:t>
                      </a: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RANK</a:t>
                      </a: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BASIC SALARY</a:t>
                      </a: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CONSILIDATED ALLOWANCE PAYABLE</a:t>
                      </a: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MONTHLY </a:t>
                      </a:r>
                    </a:p>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SALARY CONSILIDATED</a:t>
                      </a:r>
                    </a:p>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 </a:t>
                      </a: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100" kern="100" dirty="0">
                          <a:solidFill>
                            <a:schemeClr val="tx1"/>
                          </a:solidFill>
                          <a:effectLst/>
                          <a:latin typeface="Arial" panose="020B0604020202020204" pitchFamily="34" charset="0"/>
                          <a:cs typeface="Arial" panose="020B0604020202020204" pitchFamily="34" charset="0"/>
                        </a:rPr>
                        <a:t>ANNUAL CONSOLIDATED SALARY</a:t>
                      </a: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486717207"/>
                  </a:ext>
                </a:extLst>
              </a:tr>
              <a:tr h="428089">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1</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ADELINE AMOAKOA</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1/7/2024</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101</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SAN LAB</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7,200.00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7248100"/>
                  </a:ext>
                </a:extLst>
              </a:tr>
              <a:tr h="445536">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2</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COMFORT NTOW OKETE</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1/7/2024</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102</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SAN LAB</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                           600.00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7,200.00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8027267"/>
                  </a:ext>
                </a:extLst>
              </a:tr>
              <a:tr h="436636">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3</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JOYCE K. AYELE</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1/11/2016</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103</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DAY CARE</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7,488.00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385524"/>
                  </a:ext>
                </a:extLst>
              </a:tr>
              <a:tr h="445536">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4</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JOSEPH ANSAH </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2/5/2024</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105</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SAN LAB</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520.00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520.00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6,240.00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717128"/>
                  </a:ext>
                </a:extLst>
              </a:tr>
              <a:tr h="436636">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5</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ODURO KWAME STEPHEN</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1/10/2021</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106</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DRIVER</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750.00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750.00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9,000.00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3750749"/>
                  </a:ext>
                </a:extLst>
              </a:tr>
              <a:tr h="445536">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6</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ALBERTA ASAMOAH</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1/11/2016</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107</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DAY CARE</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                           624.00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7,488.00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0249568"/>
                  </a:ext>
                </a:extLst>
              </a:tr>
              <a:tr h="436636">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7</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YAKUBU DAAR</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1/11/2016</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108</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WATCHMAN</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                           757.14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757.14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9,085.68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4861106"/>
                  </a:ext>
                </a:extLst>
              </a:tr>
              <a:tr h="445536">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8</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LYDIA HENAKU</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2/9/2019</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109</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a:solidFill>
                            <a:schemeClr val="tx1"/>
                          </a:solidFill>
                          <a:effectLst/>
                          <a:latin typeface="Arial" panose="020B0604020202020204" pitchFamily="34" charset="0"/>
                          <a:ea typeface="Calibri" panose="020F0502020204030204" pitchFamily="34" charset="0"/>
                          <a:cs typeface="Arial" panose="020B0604020202020204" pitchFamily="34" charset="0"/>
                        </a:rPr>
                        <a:t>ACCOUNT OFFICER</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                       1,570.00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1,570.00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18,840.00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8288595"/>
                  </a:ext>
                </a:extLst>
              </a:tr>
              <a:tr h="659881">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9</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PATRICK DALEKU</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1/11/2016</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110</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BUSINESS DEV'T OFFICER</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a:solidFill>
                            <a:srgbClr val="000000"/>
                          </a:solidFill>
                          <a:effectLst/>
                          <a:latin typeface="Arial" panose="020B0604020202020204" pitchFamily="34" charset="0"/>
                          <a:ea typeface="Calibri" panose="020F0502020204030204" pitchFamily="34" charset="0"/>
                          <a:cs typeface="Arial" panose="020B0604020202020204" pitchFamily="34" charset="0"/>
                        </a:rPr>
                        <a:t>                       1,193.26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1,193.26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14,319.12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3078793"/>
                  </a:ext>
                </a:extLst>
              </a:tr>
              <a:tr h="378510">
                <a:tc>
                  <a:txBody>
                    <a:bodyPr/>
                    <a:lstStyle/>
                    <a:p>
                      <a:pPr marL="0" marR="0" algn="ctr">
                        <a:lnSpc>
                          <a:spcPct val="107000"/>
                        </a:lnSpc>
                        <a:spcBef>
                          <a:spcPts val="0"/>
                        </a:spcBef>
                        <a:spcAft>
                          <a:spcPts val="0"/>
                        </a:spcAft>
                      </a:pPr>
                      <a:endParaRPr lang="en-US" sz="11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r>
                        <a:rPr lang="en-US" sz="1100" b="1" kern="100" dirty="0">
                          <a:solidFill>
                            <a:schemeClr val="tx1"/>
                          </a:solidFill>
                          <a:effectLst/>
                          <a:latin typeface="Arial" panose="020B0604020202020204" pitchFamily="34" charset="0"/>
                          <a:ea typeface="Calibri"/>
                          <a:cs typeface="Arial" panose="020B0604020202020204" pitchFamily="34" charset="0"/>
                        </a:rPr>
                        <a:t>SUB-TOTAL</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endParaRPr lang="en-US" sz="11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endParaRPr lang="en-US" sz="11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endParaRPr lang="en-US" sz="11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1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1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r>
                        <a:rPr lang="en-US" sz="1400" b="1" i="0" u="none" strike="noStrike" dirty="0">
                          <a:solidFill>
                            <a:schemeClr val="tx1"/>
                          </a:solidFill>
                          <a:effectLst/>
                          <a:latin typeface="Arial" panose="020B0604020202020204" pitchFamily="34" charset="0"/>
                          <a:cs typeface="Arial" panose="020B0604020202020204" pitchFamily="34" charset="0"/>
                        </a:rPr>
                        <a:t>7,238.40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1" i="0" u="none" strike="noStrike" dirty="0">
                          <a:solidFill>
                            <a:schemeClr val="tx1"/>
                          </a:solidFill>
                          <a:effectLst/>
                          <a:latin typeface="Arial" panose="020B0604020202020204" pitchFamily="34" charset="0"/>
                          <a:cs typeface="Arial" panose="020B0604020202020204" pitchFamily="34" charset="0"/>
                        </a:rPr>
                        <a:t>  86,860.80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3239105"/>
                  </a:ext>
                </a:extLst>
              </a:tr>
            </a:tbl>
          </a:graphicData>
        </a:graphic>
      </p:graphicFrame>
      <p:sp>
        <p:nvSpPr>
          <p:cNvPr id="5" name="Slide Number Placeholder 4">
            <a:extLst>
              <a:ext uri="{FF2B5EF4-FFF2-40B4-BE49-F238E27FC236}">
                <a16:creationId xmlns:a16="http://schemas.microsoft.com/office/drawing/2014/main" id="{651D5BEC-2512-43C9-AC30-2A44B5BC4066}"/>
              </a:ext>
            </a:extLst>
          </p:cNvPr>
          <p:cNvSpPr>
            <a:spLocks noGrp="1"/>
          </p:cNvSpPr>
          <p:nvPr>
            <p:ph type="sldNum" sz="quarter" idx="12"/>
          </p:nvPr>
        </p:nvSpPr>
        <p:spPr>
          <a:xfrm>
            <a:off x="5636554" y="6541563"/>
            <a:ext cx="764215" cy="365125"/>
          </a:xfrm>
        </p:spPr>
        <p:txBody>
          <a:bodyPr/>
          <a:lstStyle/>
          <a:p>
            <a:fld id="{15533715-2A87-4479-A9FC-0DA0C558CFE2}" type="slidenum">
              <a:rPr lang="en-US" smtClean="0"/>
              <a:t>67</a:t>
            </a:fld>
            <a:endParaRPr lang="en-US" dirty="0"/>
          </a:p>
        </p:txBody>
      </p:sp>
    </p:spTree>
    <p:extLst>
      <p:ext uri="{BB962C8B-B14F-4D97-AF65-F5344CB8AC3E}">
        <p14:creationId xmlns:p14="http://schemas.microsoft.com/office/powerpoint/2010/main" val="12141200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544270" y="-11184"/>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lang="en-US" sz="2000" b="1" dirty="0">
                          <a:solidFill>
                            <a:srgbClr val="000000"/>
                          </a:solidFill>
                          <a:latin typeface="Arial" panose="020B0604020202020204" pitchFamily="34" charset="0"/>
                          <a:cs typeface="Arial" panose="020B0604020202020204" pitchFamily="34" charset="0"/>
                        </a:rPr>
                        <a:t>Compensation of Employees –(IGF STAFF)</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IGF</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MANAGEMENT AND ADMINISTRATION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41FF6A8C-2C2C-4953-ACCB-925A5FFFA3CD}"/>
              </a:ext>
            </a:extLst>
          </p:cNvPr>
          <p:cNvGraphicFramePr>
            <a:graphicFrameLocks noGrp="1"/>
          </p:cNvGraphicFramePr>
          <p:nvPr>
            <p:extLst>
              <p:ext uri="{D42A27DB-BD31-4B8C-83A1-F6EECF244321}">
                <p14:modId xmlns:p14="http://schemas.microsoft.com/office/powerpoint/2010/main" val="855374602"/>
              </p:ext>
            </p:extLst>
          </p:nvPr>
        </p:nvGraphicFramePr>
        <p:xfrm>
          <a:off x="404883" y="1241434"/>
          <a:ext cx="11382234" cy="4660239"/>
        </p:xfrm>
        <a:graphic>
          <a:graphicData uri="http://schemas.openxmlformats.org/drawingml/2006/table">
            <a:tbl>
              <a:tblPr firstRow="1" firstCol="1" bandRow="1">
                <a:tableStyleId>{5C22544A-7EE6-4342-B048-85BDC9FD1C3A}</a:tableStyleId>
              </a:tblPr>
              <a:tblGrid>
                <a:gridCol w="590185">
                  <a:extLst>
                    <a:ext uri="{9D8B030D-6E8A-4147-A177-3AD203B41FA5}">
                      <a16:colId xmlns:a16="http://schemas.microsoft.com/office/drawing/2014/main" val="2494359015"/>
                    </a:ext>
                  </a:extLst>
                </a:gridCol>
                <a:gridCol w="2287886">
                  <a:extLst>
                    <a:ext uri="{9D8B030D-6E8A-4147-A177-3AD203B41FA5}">
                      <a16:colId xmlns:a16="http://schemas.microsoft.com/office/drawing/2014/main" val="4035289532"/>
                    </a:ext>
                  </a:extLst>
                </a:gridCol>
                <a:gridCol w="905479">
                  <a:extLst>
                    <a:ext uri="{9D8B030D-6E8A-4147-A177-3AD203B41FA5}">
                      <a16:colId xmlns:a16="http://schemas.microsoft.com/office/drawing/2014/main" val="1181149214"/>
                    </a:ext>
                  </a:extLst>
                </a:gridCol>
                <a:gridCol w="770882">
                  <a:extLst>
                    <a:ext uri="{9D8B030D-6E8A-4147-A177-3AD203B41FA5}">
                      <a16:colId xmlns:a16="http://schemas.microsoft.com/office/drawing/2014/main" val="3829388960"/>
                    </a:ext>
                  </a:extLst>
                </a:gridCol>
                <a:gridCol w="1101258">
                  <a:extLst>
                    <a:ext uri="{9D8B030D-6E8A-4147-A177-3AD203B41FA5}">
                      <a16:colId xmlns:a16="http://schemas.microsoft.com/office/drawing/2014/main" val="2759871448"/>
                    </a:ext>
                  </a:extLst>
                </a:gridCol>
                <a:gridCol w="1211386">
                  <a:extLst>
                    <a:ext uri="{9D8B030D-6E8A-4147-A177-3AD203B41FA5}">
                      <a16:colId xmlns:a16="http://schemas.microsoft.com/office/drawing/2014/main" val="782945393"/>
                    </a:ext>
                  </a:extLst>
                </a:gridCol>
                <a:gridCol w="1541762">
                  <a:extLst>
                    <a:ext uri="{9D8B030D-6E8A-4147-A177-3AD203B41FA5}">
                      <a16:colId xmlns:a16="http://schemas.microsoft.com/office/drawing/2014/main" val="372044338"/>
                    </a:ext>
                  </a:extLst>
                </a:gridCol>
                <a:gridCol w="1541762">
                  <a:extLst>
                    <a:ext uri="{9D8B030D-6E8A-4147-A177-3AD203B41FA5}">
                      <a16:colId xmlns:a16="http://schemas.microsoft.com/office/drawing/2014/main" val="1037604176"/>
                    </a:ext>
                  </a:extLst>
                </a:gridCol>
                <a:gridCol w="1431634">
                  <a:extLst>
                    <a:ext uri="{9D8B030D-6E8A-4147-A177-3AD203B41FA5}">
                      <a16:colId xmlns:a16="http://schemas.microsoft.com/office/drawing/2014/main" val="781691665"/>
                    </a:ext>
                  </a:extLst>
                </a:gridCol>
              </a:tblGrid>
              <a:tr h="803664">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S/No.</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NAME </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DATE OF EMPLOYMENT</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STAFF ID</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RANK</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BASIC SALARY</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CONSILIDATED ALLOWANCE PAYABLE</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MONTHLY </a:t>
                      </a:r>
                    </a:p>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SALARY CONSILIDATED</a:t>
                      </a:r>
                    </a:p>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 </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ANNUAL CONSOLIDATED SALARY</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486717207"/>
                  </a:ext>
                </a:extLst>
              </a:tr>
              <a:tr h="428089">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10</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CONSTANCE J. CUDJOE</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1/8/2017</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111</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ACCOUNT OFFICER</a:t>
                      </a: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1,382.41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1,382.41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16,588.92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7248100"/>
                  </a:ext>
                </a:extLst>
              </a:tr>
              <a:tr h="44553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11</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ADOKO TANANA</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2/1/2023</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112</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SAN LAB</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520.00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520.00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 6,240.00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8027267"/>
                  </a:ext>
                </a:extLst>
              </a:tr>
              <a:tr h="43663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12</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RITAFORD TAWIAH</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1/10/2021</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a:cs typeface="Arial" panose="020B0604020202020204" pitchFamily="34" charset="0"/>
                        </a:rPr>
                        <a:t>113</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ADMINISTRATIVE ASSISTANT</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1,218.36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0.00</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1,218.36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14,620.32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385524"/>
                  </a:ext>
                </a:extLst>
              </a:tr>
              <a:tr h="44553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13</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ODAME SAFOA ANDREA</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1/2/2022</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ea typeface="Calibri"/>
                          <a:cs typeface="Arial" panose="020B0604020202020204" pitchFamily="34" charset="0"/>
                        </a:rPr>
                        <a:t>114</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ACCOUNT OFFICER</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1,500.00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b="0" kern="100" dirty="0">
                          <a:solidFill>
                            <a:schemeClr val="tx1"/>
                          </a:solidFill>
                          <a:effectLst/>
                          <a:latin typeface="Arial" panose="020B0604020202020204" pitchFamily="34" charset="0"/>
                          <a:cs typeface="Arial" panose="020B0604020202020204" pitchFamily="34" charset="0"/>
                        </a:rPr>
                        <a:t>0.00</a:t>
                      </a:r>
                      <a:endParaRPr lang="en-US" sz="1400" b="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1,500.00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18,000.00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717128"/>
                  </a:ext>
                </a:extLst>
              </a:tr>
              <a:tr h="43663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14</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EUNICE AMOAH</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1/10/2021</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116</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RECORDS</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1,092.00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0.00</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1,092.00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13,104.00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3750749"/>
                  </a:ext>
                </a:extLst>
              </a:tr>
              <a:tr h="44553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15</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MICHEAL KWEYISI</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2/5/2024</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117</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SAN LAB</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520.00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0.00</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520.00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6,240.00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0249568"/>
                  </a:ext>
                </a:extLst>
              </a:tr>
              <a:tr h="43663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16</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KOFI ADDO</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2/5/2024</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118</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SAN LAB</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520.00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0.00</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520.00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6,240.00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4861106"/>
                  </a:ext>
                </a:extLst>
              </a:tr>
              <a:tr h="44553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b="1" kern="100" dirty="0">
                          <a:solidFill>
                            <a:schemeClr val="tx1"/>
                          </a:solidFill>
                          <a:effectLst/>
                          <a:latin typeface="Arial" panose="020B0604020202020204" pitchFamily="34" charset="0"/>
                          <a:ea typeface="Calibri"/>
                          <a:cs typeface="Arial" panose="020B0604020202020204" pitchFamily="34" charset="0"/>
                        </a:rPr>
                        <a:t>SUB-TOTAL</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endParaRPr lang="en-US" sz="14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endParaRPr lang="en-US" sz="14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endParaRPr lang="en-US" sz="14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endParaRPr lang="en-US" sz="14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endParaRPr lang="en-US" sz="1400" b="1"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      6,752.77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81,033.24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8288595"/>
                  </a:ext>
                </a:extLst>
              </a:tr>
            </a:tbl>
          </a:graphicData>
        </a:graphic>
      </p:graphicFrame>
      <p:sp>
        <p:nvSpPr>
          <p:cNvPr id="4" name="Slide Number Placeholder 3">
            <a:extLst>
              <a:ext uri="{FF2B5EF4-FFF2-40B4-BE49-F238E27FC236}">
                <a16:creationId xmlns:a16="http://schemas.microsoft.com/office/drawing/2014/main" id="{31E966A9-9D9B-403D-B634-3AD514358A7C}"/>
              </a:ext>
            </a:extLst>
          </p:cNvPr>
          <p:cNvSpPr>
            <a:spLocks noGrp="1"/>
          </p:cNvSpPr>
          <p:nvPr>
            <p:ph type="sldNum" sz="quarter" idx="12"/>
          </p:nvPr>
        </p:nvSpPr>
        <p:spPr>
          <a:xfrm>
            <a:off x="5437044" y="6334823"/>
            <a:ext cx="764215" cy="365125"/>
          </a:xfrm>
        </p:spPr>
        <p:txBody>
          <a:bodyPr/>
          <a:lstStyle/>
          <a:p>
            <a:fld id="{15533715-2A87-4479-A9FC-0DA0C558CFE2}" type="slidenum">
              <a:rPr lang="en-US" smtClean="0"/>
              <a:t>68</a:t>
            </a:fld>
            <a:endParaRPr lang="en-US" dirty="0"/>
          </a:p>
        </p:txBody>
      </p:sp>
    </p:spTree>
    <p:extLst>
      <p:ext uri="{BB962C8B-B14F-4D97-AF65-F5344CB8AC3E}">
        <p14:creationId xmlns:p14="http://schemas.microsoft.com/office/powerpoint/2010/main" val="12181638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544270" y="-11184"/>
          <a:ext cx="8607188" cy="2881023"/>
        </p:xfrm>
        <a:graphic>
          <a:graphicData uri="http://schemas.openxmlformats.org/drawingml/2006/table">
            <a:tbl>
              <a:tblPr firstRow="1" firstCol="1" bandRow="1"/>
              <a:tblGrid>
                <a:gridCol w="8607188">
                  <a:extLst>
                    <a:ext uri="{9D8B030D-6E8A-4147-A177-3AD203B41FA5}">
                      <a16:colId xmlns:a16="http://schemas.microsoft.com/office/drawing/2014/main" val="2976616125"/>
                    </a:ext>
                  </a:extLst>
                </a:gridCol>
              </a:tblGrid>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lang="en-US" sz="2000" b="1" dirty="0">
                          <a:solidFill>
                            <a:srgbClr val="000000"/>
                          </a:solidFill>
                          <a:latin typeface="Arial" panose="020B0604020202020204" pitchFamily="34" charset="0"/>
                          <a:cs typeface="Arial" panose="020B0604020202020204" pitchFamily="34" charset="0"/>
                        </a:rPr>
                        <a:t>Compensation of Employees –(IGF STAFF)</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3260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31765">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805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20544">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IGF</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MANAGEMENT AND ADMINISTRATION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41FF6A8C-2C2C-4953-ACCB-925A5FFFA3CD}"/>
              </a:ext>
            </a:extLst>
          </p:cNvPr>
          <p:cNvGraphicFramePr>
            <a:graphicFrameLocks noGrp="1"/>
          </p:cNvGraphicFramePr>
          <p:nvPr>
            <p:extLst>
              <p:ext uri="{D42A27DB-BD31-4B8C-83A1-F6EECF244321}">
                <p14:modId xmlns:p14="http://schemas.microsoft.com/office/powerpoint/2010/main" val="963577898"/>
              </p:ext>
            </p:extLst>
          </p:nvPr>
        </p:nvGraphicFramePr>
        <p:xfrm>
          <a:off x="327545" y="1240344"/>
          <a:ext cx="11395883" cy="5160457"/>
        </p:xfrm>
        <a:graphic>
          <a:graphicData uri="http://schemas.openxmlformats.org/drawingml/2006/table">
            <a:tbl>
              <a:tblPr firstRow="1" firstCol="1" bandRow="1">
                <a:tableStyleId>{5C22544A-7EE6-4342-B048-85BDC9FD1C3A}</a:tableStyleId>
              </a:tblPr>
              <a:tblGrid>
                <a:gridCol w="590893">
                  <a:extLst>
                    <a:ext uri="{9D8B030D-6E8A-4147-A177-3AD203B41FA5}">
                      <a16:colId xmlns:a16="http://schemas.microsoft.com/office/drawing/2014/main" val="2494359015"/>
                    </a:ext>
                  </a:extLst>
                </a:gridCol>
                <a:gridCol w="2290629">
                  <a:extLst>
                    <a:ext uri="{9D8B030D-6E8A-4147-A177-3AD203B41FA5}">
                      <a16:colId xmlns:a16="http://schemas.microsoft.com/office/drawing/2014/main" val="4035289532"/>
                    </a:ext>
                  </a:extLst>
                </a:gridCol>
                <a:gridCol w="906565">
                  <a:extLst>
                    <a:ext uri="{9D8B030D-6E8A-4147-A177-3AD203B41FA5}">
                      <a16:colId xmlns:a16="http://schemas.microsoft.com/office/drawing/2014/main" val="1181149214"/>
                    </a:ext>
                  </a:extLst>
                </a:gridCol>
                <a:gridCol w="771806">
                  <a:extLst>
                    <a:ext uri="{9D8B030D-6E8A-4147-A177-3AD203B41FA5}">
                      <a16:colId xmlns:a16="http://schemas.microsoft.com/office/drawing/2014/main" val="3829388960"/>
                    </a:ext>
                  </a:extLst>
                </a:gridCol>
                <a:gridCol w="1174149">
                  <a:extLst>
                    <a:ext uri="{9D8B030D-6E8A-4147-A177-3AD203B41FA5}">
                      <a16:colId xmlns:a16="http://schemas.microsoft.com/office/drawing/2014/main" val="2759871448"/>
                    </a:ext>
                  </a:extLst>
                </a:gridCol>
                <a:gridCol w="1141268">
                  <a:extLst>
                    <a:ext uri="{9D8B030D-6E8A-4147-A177-3AD203B41FA5}">
                      <a16:colId xmlns:a16="http://schemas.microsoft.com/office/drawing/2014/main" val="782945393"/>
                    </a:ext>
                  </a:extLst>
                </a:gridCol>
                <a:gridCol w="1543611">
                  <a:extLst>
                    <a:ext uri="{9D8B030D-6E8A-4147-A177-3AD203B41FA5}">
                      <a16:colId xmlns:a16="http://schemas.microsoft.com/office/drawing/2014/main" val="372044338"/>
                    </a:ext>
                  </a:extLst>
                </a:gridCol>
                <a:gridCol w="1543611">
                  <a:extLst>
                    <a:ext uri="{9D8B030D-6E8A-4147-A177-3AD203B41FA5}">
                      <a16:colId xmlns:a16="http://schemas.microsoft.com/office/drawing/2014/main" val="1037604176"/>
                    </a:ext>
                  </a:extLst>
                </a:gridCol>
                <a:gridCol w="1433351">
                  <a:extLst>
                    <a:ext uri="{9D8B030D-6E8A-4147-A177-3AD203B41FA5}">
                      <a16:colId xmlns:a16="http://schemas.microsoft.com/office/drawing/2014/main" val="781691665"/>
                    </a:ext>
                  </a:extLst>
                </a:gridCol>
              </a:tblGrid>
              <a:tr h="949299">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S/No.</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NAME </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DATE OF EMPLOYMENT</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STAFF ID</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RANK</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BASIC SALARY</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CONSILIDATED ALLOWANCE PAYABLE</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MONTHLY </a:t>
                      </a:r>
                    </a:p>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SALARY CONSILIDATED</a:t>
                      </a:r>
                    </a:p>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 </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ANNUAL CONSOLIDATED SALARY</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486717207"/>
                  </a:ext>
                </a:extLst>
              </a:tr>
              <a:tr h="461908">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17</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GEORGE MANTEAW</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2/5/2024</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119</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DRIVER</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750.00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0.00</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750.00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9,000.00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7248100"/>
                  </a:ext>
                </a:extLst>
              </a:tr>
              <a:tr h="47174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18</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GEORGE ADDO</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3/7/2023</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120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ACCOUNT OFFICER</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1,092.00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a:solidFill>
                            <a:schemeClr val="tx1"/>
                          </a:solidFill>
                          <a:effectLst/>
                          <a:latin typeface="Arial" panose="020B0604020202020204" pitchFamily="34" charset="0"/>
                          <a:cs typeface="Arial" panose="020B0604020202020204" pitchFamily="34" charset="0"/>
                        </a:rPr>
                        <a:t>0.00</a:t>
                      </a:r>
                      <a:endParaRPr lang="en-US" sz="1400" kern="10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1,092.00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13,104.00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8027267"/>
                  </a:ext>
                </a:extLst>
              </a:tr>
              <a:tr h="462322">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19</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HANNAH FAWAH</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1/4/2024</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123</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SAN LAB</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624.00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a:solidFill>
                            <a:schemeClr val="tx1"/>
                          </a:solidFill>
                          <a:effectLst/>
                          <a:latin typeface="Arial" panose="020B0604020202020204" pitchFamily="34" charset="0"/>
                          <a:cs typeface="Arial" panose="020B0604020202020204" pitchFamily="34" charset="0"/>
                        </a:rPr>
                        <a:t>0.00</a:t>
                      </a:r>
                      <a:endParaRPr lang="en-US" sz="1400" kern="10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624.00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7,488.00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385524"/>
                  </a:ext>
                </a:extLst>
              </a:tr>
              <a:tr h="47174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20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SAMUEL ABOAGYE ADU</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2/5/2024</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124</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WATCHMAN</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630.95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0.00</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630.95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7,571.40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7717128"/>
                  </a:ext>
                </a:extLst>
              </a:tr>
              <a:tr h="462322">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21</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BERNICE YIRENKYI</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1/7/2024</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125</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SAN LAB</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0.00</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7,200.00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3750749"/>
                  </a:ext>
                </a:extLst>
              </a:tr>
              <a:tr h="47174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22</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OKYERE DARKO BISMARK</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3/7/2023</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126</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WATCHMAN</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840.00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cs typeface="Arial" panose="020B0604020202020204" pitchFamily="34" charset="0"/>
                        </a:rPr>
                        <a:t>0.00</a:t>
                      </a: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840.00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10,080.00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0249568"/>
                  </a:ext>
                </a:extLst>
              </a:tr>
              <a:tr h="46587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23</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Regina Kafui Agbo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02/09/2024</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127</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Administrative Assistant</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900.00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900.00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10,800.00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4861106"/>
                  </a:ext>
                </a:extLst>
              </a:tr>
              <a:tr h="47174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a:cs typeface="Arial" panose="020B0604020202020204" pitchFamily="34" charset="0"/>
                        </a:rPr>
                        <a:t>24</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algn="l" fontAlgn="b"/>
                      <a:r>
                        <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rPr>
                        <a:t>Francisca ohenewaa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01/06/2024</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128</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l">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Secretary</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1,500.00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1,500.00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18,000.00</a:t>
                      </a: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8288595"/>
                  </a:ext>
                </a:extLst>
              </a:tr>
              <a:tr h="471746">
                <a:tc>
                  <a:txBody>
                    <a:bodyPr/>
                    <a:lstStyle/>
                    <a:p>
                      <a:pPr marL="0" marR="0" algn="ctr">
                        <a:lnSpc>
                          <a:spcPct val="107000"/>
                        </a:lnSpc>
                        <a:spcBef>
                          <a:spcPts val="0"/>
                        </a:spcBef>
                        <a:spcAft>
                          <a:spcPts val="0"/>
                        </a:spcAft>
                      </a:pPr>
                      <a:endParaRPr lang="en-US" sz="1400" kern="100" dirty="0">
                        <a:solidFill>
                          <a:schemeClr val="tx1"/>
                        </a:solidFill>
                        <a:effectLst/>
                        <a:latin typeface="Arial" panose="020B0604020202020204" pitchFamily="34" charset="0"/>
                        <a:ea typeface="Calibri"/>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endParaRPr lang="en-US" sz="1400" b="0" i="0" u="none" strike="noStrike"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7000"/>
                        </a:lnSpc>
                        <a:spcBef>
                          <a:spcPts val="0"/>
                        </a:spcBef>
                        <a:spcAft>
                          <a:spcPts val="0"/>
                        </a:spcAft>
                      </a:pP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400" kern="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630" marR="4563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6,936.95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    83,243.40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7926590"/>
                  </a:ext>
                </a:extLst>
              </a:tr>
            </a:tbl>
          </a:graphicData>
        </a:graphic>
      </p:graphicFrame>
      <p:sp>
        <p:nvSpPr>
          <p:cNvPr id="4" name="Slide Number Placeholder 3">
            <a:extLst>
              <a:ext uri="{FF2B5EF4-FFF2-40B4-BE49-F238E27FC236}">
                <a16:creationId xmlns:a16="http://schemas.microsoft.com/office/drawing/2014/main" id="{58E3DCA1-F96D-4DBF-8B54-B50CDBD126F5}"/>
              </a:ext>
            </a:extLst>
          </p:cNvPr>
          <p:cNvSpPr>
            <a:spLocks noGrp="1"/>
          </p:cNvSpPr>
          <p:nvPr>
            <p:ph type="sldNum" sz="quarter" idx="12"/>
          </p:nvPr>
        </p:nvSpPr>
        <p:spPr>
          <a:xfrm>
            <a:off x="5819181" y="6451971"/>
            <a:ext cx="764215" cy="365125"/>
          </a:xfrm>
        </p:spPr>
        <p:txBody>
          <a:bodyPr/>
          <a:lstStyle/>
          <a:p>
            <a:fld id="{15533715-2A87-4479-A9FC-0DA0C558CFE2}" type="slidenum">
              <a:rPr lang="en-US" smtClean="0"/>
              <a:t>69</a:t>
            </a:fld>
            <a:endParaRPr lang="en-US" dirty="0"/>
          </a:p>
        </p:txBody>
      </p:sp>
    </p:spTree>
    <p:extLst>
      <p:ext uri="{BB962C8B-B14F-4D97-AF65-F5344CB8AC3E}">
        <p14:creationId xmlns:p14="http://schemas.microsoft.com/office/powerpoint/2010/main" val="2385589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90E06C-C111-46D9-AF3A-D661E5251C6C}"/>
              </a:ext>
            </a:extLst>
          </p:cNvPr>
          <p:cNvPicPr>
            <a:picLocks noChangeAspect="1"/>
          </p:cNvPicPr>
          <p:nvPr/>
        </p:nvPicPr>
        <p:blipFill>
          <a:blip r:embed="rId2"/>
          <a:stretch>
            <a:fillRect/>
          </a:stretch>
        </p:blipFill>
        <p:spPr>
          <a:xfrm>
            <a:off x="11015130" y="6215269"/>
            <a:ext cx="1031096" cy="642729"/>
          </a:xfrm>
          <a:prstGeom prst="rect">
            <a:avLst/>
          </a:prstGeom>
        </p:spPr>
      </p:pic>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3008651593"/>
              </p:ext>
            </p:extLst>
          </p:nvPr>
        </p:nvGraphicFramePr>
        <p:xfrm>
          <a:off x="304800" y="526838"/>
          <a:ext cx="11754678" cy="4474235"/>
        </p:xfrm>
        <a:graphic>
          <a:graphicData uri="http://schemas.openxmlformats.org/drawingml/2006/table">
            <a:tbl>
              <a:tblPr firstRow="1" firstCol="1" bandRow="1"/>
              <a:tblGrid>
                <a:gridCol w="11754678">
                  <a:extLst>
                    <a:ext uri="{9D8B030D-6E8A-4147-A177-3AD203B41FA5}">
                      <a16:colId xmlns:a16="http://schemas.microsoft.com/office/drawing/2014/main" val="2976616125"/>
                    </a:ext>
                  </a:extLst>
                </a:gridCol>
              </a:tblGrid>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60330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Roads in the Municipality can be classified into 3 categories- first, second and third.  The first represents asphalt, second bitumen surfacing and the third gravelled roads. The first class roads start from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Obosomase</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through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Mamfe</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to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Akropong</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The second class roads include the urban roads in the major towns, namely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Akropong</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Mampong,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Mamfe</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etc. The third class roads include the feeder roads, namely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Adawso</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Mangoase</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Pantoase</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Okorase</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Osabene</a:t>
                      </a: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and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Kentenkren</a:t>
                      </a:r>
                      <a:endPar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indent="0" algn="just">
                        <a:lnSpc>
                          <a:spcPct val="150000"/>
                        </a:lnSpc>
                        <a:spcAft>
                          <a:spcPts val="0"/>
                        </a:spcAft>
                        <a:buFont typeface="Wingdings" panose="05000000000000000000" pitchFamily="2" charset="2"/>
                        <a:buNone/>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10703091"/>
                  </a:ext>
                </a:extLst>
              </a:tr>
              <a:tr h="876478">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128500"/>
                  </a:ext>
                </a:extLst>
              </a:tr>
              <a:tr h="65047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The Municipality lies in the Semi-deciduous forest zone and temperatures range between 20 degrees Celsius and 32 degrees Celsius in March averaging 23.88 Degrees Celsius.  The soil supports farming activities and the presence of rocks allow for stone quarry activities which are sources of income for some people.</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72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8879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30" name="TextBox 29">
            <a:extLst>
              <a:ext uri="{FF2B5EF4-FFF2-40B4-BE49-F238E27FC236}">
                <a16:creationId xmlns:a16="http://schemas.microsoft.com/office/drawing/2014/main" id="{390A1169-0F3E-44D6-96CC-03F628BF8A0E}"/>
              </a:ext>
            </a:extLst>
          </p:cNvPr>
          <p:cNvSpPr txBox="1"/>
          <p:nvPr/>
        </p:nvSpPr>
        <p:spPr>
          <a:xfrm>
            <a:off x="3551582" y="132522"/>
            <a:ext cx="5592417" cy="400110"/>
          </a:xfrm>
          <a:prstGeom prst="rect">
            <a:avLst/>
          </a:prstGeom>
          <a:noFill/>
        </p:spPr>
        <p:txBody>
          <a:bodyPr wrap="square">
            <a:spAutoFit/>
          </a:bodyPr>
          <a:lstStyle/>
          <a:p>
            <a:r>
              <a:rPr kumimoji="0" lang="en-GB" sz="20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STRATEGIC OVERVIEW CONT’D</a:t>
            </a:r>
            <a:endParaRPr lang="en-US" dirty="0"/>
          </a:p>
        </p:txBody>
      </p:sp>
      <p:grpSp>
        <p:nvGrpSpPr>
          <p:cNvPr id="25" name="Group 24">
            <a:extLst>
              <a:ext uri="{FF2B5EF4-FFF2-40B4-BE49-F238E27FC236}">
                <a16:creationId xmlns:a16="http://schemas.microsoft.com/office/drawing/2014/main" id="{3F56830E-9CA5-476C-9BB4-3B38EE4DB971}"/>
              </a:ext>
            </a:extLst>
          </p:cNvPr>
          <p:cNvGrpSpPr/>
          <p:nvPr/>
        </p:nvGrpSpPr>
        <p:grpSpPr>
          <a:xfrm>
            <a:off x="327872" y="440817"/>
            <a:ext cx="3448998" cy="600043"/>
            <a:chOff x="226213" y="692939"/>
            <a:chExt cx="2822840" cy="466724"/>
          </a:xfrm>
          <a:solidFill>
            <a:srgbClr val="FFFF00"/>
          </a:solidFill>
        </p:grpSpPr>
        <p:grpSp>
          <p:nvGrpSpPr>
            <p:cNvPr id="27" name="Group 26">
              <a:extLst>
                <a:ext uri="{FF2B5EF4-FFF2-40B4-BE49-F238E27FC236}">
                  <a16:creationId xmlns:a16="http://schemas.microsoft.com/office/drawing/2014/main" id="{FAB0BF39-AD86-4447-A8DC-9E733F07EDC4}"/>
                </a:ext>
              </a:extLst>
            </p:cNvPr>
            <p:cNvGrpSpPr/>
            <p:nvPr/>
          </p:nvGrpSpPr>
          <p:grpSpPr>
            <a:xfrm>
              <a:off x="310291" y="692940"/>
              <a:ext cx="2738762" cy="466723"/>
              <a:chOff x="475916" y="723900"/>
              <a:chExt cx="2573137" cy="466723"/>
            </a:xfrm>
            <a:grpFill/>
          </p:grpSpPr>
          <p:sp>
            <p:nvSpPr>
              <p:cNvPr id="31" name="Flowchart: Delay 30">
                <a:extLst>
                  <a:ext uri="{FF2B5EF4-FFF2-40B4-BE49-F238E27FC236}">
                    <a16:creationId xmlns:a16="http://schemas.microsoft.com/office/drawing/2014/main" id="{087EDD81-1E77-4A70-8F91-389CD330E186}"/>
                  </a:ext>
                </a:extLst>
              </p:cNvPr>
              <p:cNvSpPr/>
              <p:nvPr/>
            </p:nvSpPr>
            <p:spPr>
              <a:xfrm>
                <a:off x="2705101" y="723900"/>
                <a:ext cx="343952" cy="466723"/>
              </a:xfrm>
              <a:prstGeom prst="flowChartDelay">
                <a:avLst/>
              </a:prstGeom>
              <a:grpFill/>
              <a:ln w="25400" cap="flat" cmpd="sng" algn="ctr">
                <a:noFill/>
                <a:prstDash val="solid"/>
              </a:ln>
              <a:effectLst/>
            </p:spPr>
            <p:txBody>
              <a:bodyPr rtlCol="0" anchor="ctr"/>
              <a:lstStyle/>
              <a:p>
                <a:pPr algn="ctr" defTabSz="914400">
                  <a:defRPr/>
                </a:pPr>
                <a:endParaRPr lang="en-US">
                  <a:solidFill>
                    <a:prstClr val="white"/>
                  </a:solidFill>
                  <a:latin typeface="Times New Roman" panose="02020603050405020304" pitchFamily="18" charset="0"/>
                  <a:cs typeface="Times New Roman" panose="02020603050405020304" pitchFamily="18" charset="0"/>
                  <a:sym typeface="Arial"/>
                </a:endParaRPr>
              </a:p>
            </p:txBody>
          </p:sp>
          <p:sp>
            <p:nvSpPr>
              <p:cNvPr id="32" name="Rounded Rectangle 12">
                <a:extLst>
                  <a:ext uri="{FF2B5EF4-FFF2-40B4-BE49-F238E27FC236}">
                    <a16:creationId xmlns:a16="http://schemas.microsoft.com/office/drawing/2014/main" id="{1AA0A8FA-C6B7-486B-A3DF-BF0A9ADA8DC7}"/>
                  </a:ext>
                </a:extLst>
              </p:cNvPr>
              <p:cNvSpPr/>
              <p:nvPr/>
            </p:nvSpPr>
            <p:spPr>
              <a:xfrm>
                <a:off x="475916" y="760446"/>
                <a:ext cx="2247900" cy="430176"/>
              </a:xfrm>
              <a:prstGeom prst="roundRect">
                <a:avLst/>
              </a:prstGeom>
              <a:grpFill/>
              <a:ln w="25400" cap="flat" cmpd="sng" algn="ctr">
                <a:noFill/>
                <a:prstDash val="solid"/>
              </a:ln>
              <a:effectLst/>
            </p:spPr>
            <p:txBody>
              <a:bodyPr rtlCol="0" anchor="ctr"/>
              <a:lstStyle/>
              <a:p>
                <a:pPr algn="ctr" defTabSz="914400">
                  <a:defRPr/>
                </a:pPr>
                <a:endParaRPr lang="en-US">
                  <a:solidFill>
                    <a:prstClr val="white"/>
                  </a:solidFill>
                  <a:latin typeface="Times New Roman" panose="02020603050405020304" pitchFamily="18" charset="0"/>
                  <a:cs typeface="Times New Roman" panose="02020603050405020304" pitchFamily="18" charset="0"/>
                  <a:sym typeface="Arial"/>
                </a:endParaRPr>
              </a:p>
            </p:txBody>
          </p:sp>
        </p:grpSp>
        <p:sp>
          <p:nvSpPr>
            <p:cNvPr id="29" name="Donut 20">
              <a:extLst>
                <a:ext uri="{FF2B5EF4-FFF2-40B4-BE49-F238E27FC236}">
                  <a16:creationId xmlns:a16="http://schemas.microsoft.com/office/drawing/2014/main" id="{4131D985-2AB9-4596-AB29-6E385E20A212}"/>
                </a:ext>
              </a:extLst>
            </p:cNvPr>
            <p:cNvSpPr/>
            <p:nvPr/>
          </p:nvSpPr>
          <p:spPr>
            <a:xfrm>
              <a:off x="226213" y="692939"/>
              <a:ext cx="452298" cy="466724"/>
            </a:xfrm>
            <a:prstGeom prst="donut">
              <a:avLst/>
            </a:prstGeom>
            <a:grpFill/>
            <a:ln w="25400" cap="flat" cmpd="sng" algn="ctr">
              <a:solidFill>
                <a:srgbClr val="81D5FF"/>
              </a:solidFill>
              <a:prstDash val="solid"/>
            </a:ln>
            <a:effectLst/>
          </p:spPr>
          <p:txBody>
            <a:bodyPr rtlCol="0" anchor="ctr"/>
            <a:lstStyle/>
            <a:p>
              <a:pPr algn="ctr" defTabSz="914400">
                <a:defRPr/>
              </a:pPr>
              <a:endParaRPr lang="en-US">
                <a:solidFill>
                  <a:prstClr val="black"/>
                </a:solidFill>
                <a:latin typeface="Times New Roman" panose="02020603050405020304" pitchFamily="18" charset="0"/>
                <a:cs typeface="Times New Roman" panose="02020603050405020304" pitchFamily="18" charset="0"/>
                <a:sym typeface="Arial"/>
              </a:endParaRPr>
            </a:p>
          </p:txBody>
        </p:sp>
      </p:grpSp>
      <p:grpSp>
        <p:nvGrpSpPr>
          <p:cNvPr id="33" name="Group 32">
            <a:extLst>
              <a:ext uri="{FF2B5EF4-FFF2-40B4-BE49-F238E27FC236}">
                <a16:creationId xmlns:a16="http://schemas.microsoft.com/office/drawing/2014/main" id="{378DA1BB-60C3-4141-949D-20E34F395E44}"/>
              </a:ext>
            </a:extLst>
          </p:cNvPr>
          <p:cNvGrpSpPr/>
          <p:nvPr/>
        </p:nvGrpSpPr>
        <p:grpSpPr>
          <a:xfrm>
            <a:off x="263201" y="2509206"/>
            <a:ext cx="4096765" cy="492390"/>
            <a:chOff x="223599" y="607751"/>
            <a:chExt cx="2825454" cy="551913"/>
          </a:xfrm>
        </p:grpSpPr>
        <p:grpSp>
          <p:nvGrpSpPr>
            <p:cNvPr id="34" name="Group 33">
              <a:extLst>
                <a:ext uri="{FF2B5EF4-FFF2-40B4-BE49-F238E27FC236}">
                  <a16:creationId xmlns:a16="http://schemas.microsoft.com/office/drawing/2014/main" id="{B58BB5E6-500C-421E-B1EF-52951157C9EA}"/>
                </a:ext>
              </a:extLst>
            </p:cNvPr>
            <p:cNvGrpSpPr/>
            <p:nvPr/>
          </p:nvGrpSpPr>
          <p:grpSpPr>
            <a:xfrm>
              <a:off x="223599" y="607751"/>
              <a:ext cx="2825454" cy="551913"/>
              <a:chOff x="394467" y="638711"/>
              <a:chExt cx="2654586" cy="551913"/>
            </a:xfrm>
            <a:solidFill>
              <a:srgbClr val="78909C">
                <a:lumMod val="20000"/>
                <a:lumOff val="80000"/>
              </a:srgbClr>
            </a:solidFill>
          </p:grpSpPr>
          <p:sp>
            <p:nvSpPr>
              <p:cNvPr id="36" name="Flowchart: Delay 35">
                <a:extLst>
                  <a:ext uri="{FF2B5EF4-FFF2-40B4-BE49-F238E27FC236}">
                    <a16:creationId xmlns:a16="http://schemas.microsoft.com/office/drawing/2014/main" id="{09FC920E-FBB5-4FBD-848A-831F755EA6CC}"/>
                  </a:ext>
                </a:extLst>
              </p:cNvPr>
              <p:cNvSpPr/>
              <p:nvPr/>
            </p:nvSpPr>
            <p:spPr>
              <a:xfrm>
                <a:off x="2705101" y="723900"/>
                <a:ext cx="343952" cy="466723"/>
              </a:xfrm>
              <a:prstGeom prst="flowChartDelay">
                <a:avLst/>
              </a:prstGeom>
              <a:solidFill>
                <a:srgbClr val="FFAB40">
                  <a:lumMod val="40000"/>
                  <a:lumOff val="60000"/>
                </a:srgbClr>
              </a:solidFill>
              <a:ln w="25400" cap="flat" cmpd="sng" algn="ctr">
                <a:noFill/>
                <a:prstDash val="solid"/>
              </a:ln>
              <a:effectLst/>
            </p:spPr>
            <p:txBody>
              <a:bodyPr rtlCol="0" anchor="ctr"/>
              <a:lstStyle/>
              <a:p>
                <a:pPr algn="ctr" defTabSz="914400">
                  <a:buClr>
                    <a:srgbClr val="000000"/>
                  </a:buClr>
                  <a:buFont typeface="Arial"/>
                  <a:buNone/>
                  <a:defRPr/>
                </a:pPr>
                <a:endParaRPr lang="en-US" sz="1400" kern="0">
                  <a:solidFill>
                    <a:srgbClr val="92D050"/>
                  </a:solidFill>
                  <a:highlight>
                    <a:srgbClr val="00FF00"/>
                  </a:highlight>
                  <a:latin typeface="Times New Roman" panose="02020603050405020304" pitchFamily="18" charset="0"/>
                  <a:cs typeface="Times New Roman" panose="02020603050405020304" pitchFamily="18" charset="0"/>
                  <a:sym typeface="Arial"/>
                </a:endParaRPr>
              </a:p>
            </p:txBody>
          </p:sp>
          <p:sp>
            <p:nvSpPr>
              <p:cNvPr id="37" name="Rounded Rectangle 26">
                <a:extLst>
                  <a:ext uri="{FF2B5EF4-FFF2-40B4-BE49-F238E27FC236}">
                    <a16:creationId xmlns:a16="http://schemas.microsoft.com/office/drawing/2014/main" id="{7AAA82E2-5863-4AB6-87B0-532A259F74B9}"/>
                  </a:ext>
                </a:extLst>
              </p:cNvPr>
              <p:cNvSpPr/>
              <p:nvPr/>
            </p:nvSpPr>
            <p:spPr>
              <a:xfrm>
                <a:off x="394467" y="638711"/>
                <a:ext cx="2386833" cy="551913"/>
              </a:xfrm>
              <a:prstGeom prst="roundRect">
                <a:avLst/>
              </a:prstGeom>
              <a:solidFill>
                <a:srgbClr val="FFAB40">
                  <a:lumMod val="40000"/>
                  <a:lumOff val="60000"/>
                </a:srgbClr>
              </a:solidFill>
              <a:ln w="25400" cap="flat" cmpd="sng" algn="ctr">
                <a:noFill/>
                <a:prstDash val="solid"/>
              </a:ln>
              <a:effectLst/>
            </p:spPr>
            <p:txBody>
              <a:bodyPr rtlCol="0" anchor="ctr"/>
              <a:lstStyle/>
              <a:p>
                <a:pPr algn="ctr" defTabSz="914400">
                  <a:buClr>
                    <a:srgbClr val="000000"/>
                  </a:buClr>
                  <a:buFont typeface="Arial"/>
                  <a:buNone/>
                  <a:defRPr/>
                </a:pPr>
                <a:endParaRPr lang="en-US" sz="1400" kern="0">
                  <a:solidFill>
                    <a:srgbClr val="92D050"/>
                  </a:solidFill>
                  <a:highlight>
                    <a:srgbClr val="00FF00"/>
                  </a:highlight>
                  <a:latin typeface="Times New Roman" panose="02020603050405020304" pitchFamily="18" charset="0"/>
                  <a:cs typeface="Times New Roman" panose="02020603050405020304" pitchFamily="18" charset="0"/>
                  <a:sym typeface="Arial"/>
                </a:endParaRPr>
              </a:p>
            </p:txBody>
          </p:sp>
        </p:grpSp>
        <p:sp>
          <p:nvSpPr>
            <p:cNvPr id="35" name="Donut 24">
              <a:extLst>
                <a:ext uri="{FF2B5EF4-FFF2-40B4-BE49-F238E27FC236}">
                  <a16:creationId xmlns:a16="http://schemas.microsoft.com/office/drawing/2014/main" id="{3FC03088-4984-4B11-9C4F-4F84E3A44EDC}"/>
                </a:ext>
              </a:extLst>
            </p:cNvPr>
            <p:cNvSpPr/>
            <p:nvPr/>
          </p:nvSpPr>
          <p:spPr>
            <a:xfrm>
              <a:off x="223600" y="692939"/>
              <a:ext cx="452298" cy="466724"/>
            </a:xfrm>
            <a:prstGeom prst="donut">
              <a:avLst>
                <a:gd name="adj" fmla="val 21977"/>
              </a:avLst>
            </a:prstGeom>
            <a:solidFill>
              <a:srgbClr val="FFFFFF">
                <a:lumMod val="50000"/>
              </a:srgbClr>
            </a:solidFill>
            <a:ln w="25400" cap="flat" cmpd="sng" algn="ctr">
              <a:noFill/>
              <a:prstDash val="solid"/>
            </a:ln>
            <a:effectLst/>
          </p:spPr>
          <p:txBody>
            <a:bodyPr rtlCol="0" anchor="ctr"/>
            <a:lstStyle/>
            <a:p>
              <a:pPr algn="ctr" defTabSz="914400">
                <a:buClr>
                  <a:srgbClr val="000000"/>
                </a:buClr>
                <a:buFont typeface="Arial"/>
                <a:buNone/>
                <a:defRPr/>
              </a:pPr>
              <a:endParaRPr lang="en-US" sz="1400" kern="0">
                <a:solidFill>
                  <a:srgbClr val="92D050"/>
                </a:solidFill>
                <a:highlight>
                  <a:srgbClr val="00FF00"/>
                </a:highlight>
                <a:latin typeface="Times New Roman" panose="02020603050405020304" pitchFamily="18" charset="0"/>
                <a:cs typeface="Times New Roman" panose="02020603050405020304" pitchFamily="18" charset="0"/>
                <a:sym typeface="Arial"/>
              </a:endParaRPr>
            </a:p>
          </p:txBody>
        </p:sp>
      </p:grpSp>
      <p:sp>
        <p:nvSpPr>
          <p:cNvPr id="38" name="TextBox 37">
            <a:extLst>
              <a:ext uri="{FF2B5EF4-FFF2-40B4-BE49-F238E27FC236}">
                <a16:creationId xmlns:a16="http://schemas.microsoft.com/office/drawing/2014/main" id="{35815942-4EB0-43E4-A6C8-D4E6BA0A38BC}"/>
              </a:ext>
            </a:extLst>
          </p:cNvPr>
          <p:cNvSpPr txBox="1"/>
          <p:nvPr/>
        </p:nvSpPr>
        <p:spPr>
          <a:xfrm>
            <a:off x="263201" y="4756503"/>
            <a:ext cx="11623999" cy="153888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The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Akuapem</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North Municipality is endowed with seven (7) interesting tourist attractions.  These include Adom waterfalls at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Obosomase</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Aminapa</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waterfall at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Akropong</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There is also the first Training College in West Africa, the Presbyterian College Education,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Akropong</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The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Obom</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slave cave and ancient slave route at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Obom</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the over 50 year old six-in-one palm tree at </a:t>
            </a:r>
            <a:r>
              <a:rPr kumimoji="0" lang="en-US" sz="16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Saforo</a:t>
            </a: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and the famous Tetteh Quarshie Cocoa Farm at Mampong, among other notable tourist sites.</a:t>
            </a:r>
            <a:endParaRPr kumimoji="0" lang="en-US" sz="1600" b="0" i="0" u="none" strike="noStrike" kern="1200" cap="none" spc="0" normalizeH="0" baseline="0" noProof="0" dirty="0">
              <a:ln>
                <a:noFill/>
              </a:ln>
              <a:solidFill>
                <a:prstClr val="black"/>
              </a:solidFill>
              <a:effectLst/>
              <a:uLnTx/>
              <a:uFillTx/>
              <a:latin typeface="Perpetua"/>
              <a:ea typeface="+mn-ea"/>
              <a:cs typeface="+mn-cs"/>
            </a:endParaRPr>
          </a:p>
        </p:txBody>
      </p:sp>
      <p:pic>
        <p:nvPicPr>
          <p:cNvPr id="39" name="Picture 38">
            <a:extLst>
              <a:ext uri="{FF2B5EF4-FFF2-40B4-BE49-F238E27FC236}">
                <a16:creationId xmlns:a16="http://schemas.microsoft.com/office/drawing/2014/main" id="{11DE1C7B-2FFB-49A4-8540-19CE1EA27BCA}"/>
              </a:ext>
            </a:extLst>
          </p:cNvPr>
          <p:cNvPicPr>
            <a:picLocks noChangeAspect="1"/>
          </p:cNvPicPr>
          <p:nvPr/>
        </p:nvPicPr>
        <p:blipFill>
          <a:blip r:embed="rId3"/>
          <a:stretch>
            <a:fillRect/>
          </a:stretch>
        </p:blipFill>
        <p:spPr>
          <a:xfrm>
            <a:off x="263202" y="4264113"/>
            <a:ext cx="4414816" cy="492388"/>
          </a:xfrm>
          <a:prstGeom prst="rect">
            <a:avLst/>
          </a:prstGeom>
        </p:spPr>
      </p:pic>
      <p:sp>
        <p:nvSpPr>
          <p:cNvPr id="40" name="TextBox 39">
            <a:extLst>
              <a:ext uri="{FF2B5EF4-FFF2-40B4-BE49-F238E27FC236}">
                <a16:creationId xmlns:a16="http://schemas.microsoft.com/office/drawing/2014/main" id="{4070E202-B54C-4F46-86F2-91614096F002}"/>
              </a:ext>
            </a:extLst>
          </p:cNvPr>
          <p:cNvSpPr txBox="1"/>
          <p:nvPr/>
        </p:nvSpPr>
        <p:spPr>
          <a:xfrm>
            <a:off x="1351722" y="4264113"/>
            <a:ext cx="300824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956251"/>
                </a:solidFill>
                <a:effectLst/>
                <a:uLnTx/>
                <a:uFillTx/>
                <a:latin typeface="Arial" panose="020B0604020202020204" pitchFamily="34" charset="0"/>
                <a:ea typeface="Times New Roman" panose="02020603050405020304" pitchFamily="18" charset="0"/>
                <a:cs typeface="Arial" panose="020B0604020202020204" pitchFamily="34" charset="0"/>
              </a:rPr>
              <a:t>TOURISIM</a:t>
            </a:r>
            <a:endParaRPr kumimoji="0" lang="en-US" sz="1800" b="0" i="0" u="none" strike="noStrike" kern="1200" cap="none" spc="0" normalizeH="0" baseline="0" noProof="0" dirty="0">
              <a:ln>
                <a:noFill/>
              </a:ln>
              <a:solidFill>
                <a:prstClr val="black"/>
              </a:solidFill>
              <a:effectLst/>
              <a:uLnTx/>
              <a:uFillTx/>
              <a:latin typeface="Perpetua"/>
              <a:ea typeface="+mn-ea"/>
              <a:cs typeface="+mn-cs"/>
            </a:endParaRPr>
          </a:p>
        </p:txBody>
      </p:sp>
      <p:sp>
        <p:nvSpPr>
          <p:cNvPr id="41" name="TextBox 40">
            <a:extLst>
              <a:ext uri="{FF2B5EF4-FFF2-40B4-BE49-F238E27FC236}">
                <a16:creationId xmlns:a16="http://schemas.microsoft.com/office/drawing/2014/main" id="{B2B347EE-2B30-473F-AF42-B6507944CF9A}"/>
              </a:ext>
            </a:extLst>
          </p:cNvPr>
          <p:cNvSpPr txBox="1"/>
          <p:nvPr/>
        </p:nvSpPr>
        <p:spPr>
          <a:xfrm>
            <a:off x="927480" y="2401555"/>
            <a:ext cx="8216520" cy="394210"/>
          </a:xfrm>
          <a:prstGeom prst="rect">
            <a:avLst/>
          </a:prstGeom>
          <a:noFill/>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ENVIRONMENT</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43" name="TextBox 42">
            <a:extLst>
              <a:ext uri="{FF2B5EF4-FFF2-40B4-BE49-F238E27FC236}">
                <a16:creationId xmlns:a16="http://schemas.microsoft.com/office/drawing/2014/main" id="{A7425B57-0B82-422C-84F2-22BE24848509}"/>
              </a:ext>
            </a:extLst>
          </p:cNvPr>
          <p:cNvSpPr txBox="1"/>
          <p:nvPr/>
        </p:nvSpPr>
        <p:spPr>
          <a:xfrm>
            <a:off x="1113183" y="563874"/>
            <a:ext cx="803081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ROADS</a:t>
            </a:r>
            <a:endParaRPr kumimoji="0" lang="en-US" sz="1800" b="0" i="0" u="none" strike="noStrike" kern="1200" cap="none" spc="0" normalizeH="0" baseline="0" noProof="0" dirty="0">
              <a:ln>
                <a:noFill/>
              </a:ln>
              <a:solidFill>
                <a:prstClr val="black"/>
              </a:solidFill>
              <a:effectLst/>
              <a:uLnTx/>
              <a:uFillTx/>
              <a:latin typeface="Perpetua"/>
              <a:ea typeface="+mn-ea"/>
              <a:cs typeface="+mn-cs"/>
            </a:endParaRPr>
          </a:p>
        </p:txBody>
      </p:sp>
      <p:sp>
        <p:nvSpPr>
          <p:cNvPr id="3" name="Slide Number Placeholder 2">
            <a:extLst>
              <a:ext uri="{FF2B5EF4-FFF2-40B4-BE49-F238E27FC236}">
                <a16:creationId xmlns:a16="http://schemas.microsoft.com/office/drawing/2014/main" id="{4F462A6D-5183-4F16-8E09-C8FBF6E6C5B8}"/>
              </a:ext>
            </a:extLst>
          </p:cNvPr>
          <p:cNvSpPr>
            <a:spLocks noGrp="1"/>
          </p:cNvSpPr>
          <p:nvPr>
            <p:ph type="sldNum" sz="quarter" idx="12"/>
          </p:nvPr>
        </p:nvSpPr>
        <p:spPr>
          <a:xfrm>
            <a:off x="5128591" y="6254369"/>
            <a:ext cx="764215" cy="365125"/>
          </a:xfrm>
        </p:spPr>
        <p:txBody>
          <a:bodyPr/>
          <a:lstStyle/>
          <a:p>
            <a:fld id="{15533715-2A87-4479-A9FC-0DA0C558CFE2}" type="slidenum">
              <a:rPr lang="en-US" smtClean="0"/>
              <a:t>7</a:t>
            </a:fld>
            <a:endParaRPr lang="en-US" dirty="0"/>
          </a:p>
        </p:txBody>
      </p:sp>
    </p:spTree>
    <p:extLst>
      <p:ext uri="{BB962C8B-B14F-4D97-AF65-F5344CB8AC3E}">
        <p14:creationId xmlns:p14="http://schemas.microsoft.com/office/powerpoint/2010/main" val="37588670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graphicFrame>
        <p:nvGraphicFramePr>
          <p:cNvPr id="5" name="Table 4">
            <a:extLst>
              <a:ext uri="{FF2B5EF4-FFF2-40B4-BE49-F238E27FC236}">
                <a16:creationId xmlns:a16="http://schemas.microsoft.com/office/drawing/2014/main" id="{BECA2B6F-B485-4790-87E5-8E6CBF30FC86}"/>
              </a:ext>
            </a:extLst>
          </p:cNvPr>
          <p:cNvGraphicFramePr>
            <a:graphicFrameLocks noGrp="1"/>
          </p:cNvGraphicFramePr>
          <p:nvPr>
            <p:extLst>
              <p:ext uri="{D42A27DB-BD31-4B8C-83A1-F6EECF244321}">
                <p14:modId xmlns:p14="http://schemas.microsoft.com/office/powerpoint/2010/main" val="3636656304"/>
              </p:ext>
            </p:extLst>
          </p:nvPr>
        </p:nvGraphicFramePr>
        <p:xfrm>
          <a:off x="159288" y="1337751"/>
          <a:ext cx="11713161" cy="2957199"/>
        </p:xfrm>
        <a:graphic>
          <a:graphicData uri="http://schemas.openxmlformats.org/drawingml/2006/table">
            <a:tbl>
              <a:tblPr firstRow="1" firstCol="1" bandRow="1"/>
              <a:tblGrid>
                <a:gridCol w="356906">
                  <a:extLst>
                    <a:ext uri="{9D8B030D-6E8A-4147-A177-3AD203B41FA5}">
                      <a16:colId xmlns:a16="http://schemas.microsoft.com/office/drawing/2014/main" val="4271211001"/>
                    </a:ext>
                  </a:extLst>
                </a:gridCol>
                <a:gridCol w="1107008">
                  <a:extLst>
                    <a:ext uri="{9D8B030D-6E8A-4147-A177-3AD203B41FA5}">
                      <a16:colId xmlns:a16="http://schemas.microsoft.com/office/drawing/2014/main" val="3648032972"/>
                    </a:ext>
                  </a:extLst>
                </a:gridCol>
                <a:gridCol w="780785">
                  <a:extLst>
                    <a:ext uri="{9D8B030D-6E8A-4147-A177-3AD203B41FA5}">
                      <a16:colId xmlns:a16="http://schemas.microsoft.com/office/drawing/2014/main" val="802432798"/>
                    </a:ext>
                  </a:extLst>
                </a:gridCol>
                <a:gridCol w="373185">
                  <a:extLst>
                    <a:ext uri="{9D8B030D-6E8A-4147-A177-3AD203B41FA5}">
                      <a16:colId xmlns:a16="http://schemas.microsoft.com/office/drawing/2014/main" val="1675194"/>
                    </a:ext>
                  </a:extLst>
                </a:gridCol>
                <a:gridCol w="496970">
                  <a:extLst>
                    <a:ext uri="{9D8B030D-6E8A-4147-A177-3AD203B41FA5}">
                      <a16:colId xmlns:a16="http://schemas.microsoft.com/office/drawing/2014/main" val="2855208603"/>
                    </a:ext>
                  </a:extLst>
                </a:gridCol>
                <a:gridCol w="890154">
                  <a:extLst>
                    <a:ext uri="{9D8B030D-6E8A-4147-A177-3AD203B41FA5}">
                      <a16:colId xmlns:a16="http://schemas.microsoft.com/office/drawing/2014/main" val="2667708206"/>
                    </a:ext>
                  </a:extLst>
                </a:gridCol>
                <a:gridCol w="997639">
                  <a:extLst>
                    <a:ext uri="{9D8B030D-6E8A-4147-A177-3AD203B41FA5}">
                      <a16:colId xmlns:a16="http://schemas.microsoft.com/office/drawing/2014/main" val="1602296316"/>
                    </a:ext>
                  </a:extLst>
                </a:gridCol>
                <a:gridCol w="834209">
                  <a:extLst>
                    <a:ext uri="{9D8B030D-6E8A-4147-A177-3AD203B41FA5}">
                      <a16:colId xmlns:a16="http://schemas.microsoft.com/office/drawing/2014/main" val="851102020"/>
                    </a:ext>
                  </a:extLst>
                </a:gridCol>
                <a:gridCol w="915924">
                  <a:extLst>
                    <a:ext uri="{9D8B030D-6E8A-4147-A177-3AD203B41FA5}">
                      <a16:colId xmlns:a16="http://schemas.microsoft.com/office/drawing/2014/main" val="1041531875"/>
                    </a:ext>
                  </a:extLst>
                </a:gridCol>
                <a:gridCol w="915924">
                  <a:extLst>
                    <a:ext uri="{9D8B030D-6E8A-4147-A177-3AD203B41FA5}">
                      <a16:colId xmlns:a16="http://schemas.microsoft.com/office/drawing/2014/main" val="781594982"/>
                    </a:ext>
                  </a:extLst>
                </a:gridCol>
                <a:gridCol w="1017694">
                  <a:extLst>
                    <a:ext uri="{9D8B030D-6E8A-4147-A177-3AD203B41FA5}">
                      <a16:colId xmlns:a16="http://schemas.microsoft.com/office/drawing/2014/main" val="2578032042"/>
                    </a:ext>
                  </a:extLst>
                </a:gridCol>
                <a:gridCol w="915924">
                  <a:extLst>
                    <a:ext uri="{9D8B030D-6E8A-4147-A177-3AD203B41FA5}">
                      <a16:colId xmlns:a16="http://schemas.microsoft.com/office/drawing/2014/main" val="4025380538"/>
                    </a:ext>
                  </a:extLst>
                </a:gridCol>
                <a:gridCol w="1147539">
                  <a:extLst>
                    <a:ext uri="{9D8B030D-6E8A-4147-A177-3AD203B41FA5}">
                      <a16:colId xmlns:a16="http://schemas.microsoft.com/office/drawing/2014/main" val="2832999103"/>
                    </a:ext>
                  </a:extLst>
                </a:gridCol>
                <a:gridCol w="963300">
                  <a:extLst>
                    <a:ext uri="{9D8B030D-6E8A-4147-A177-3AD203B41FA5}">
                      <a16:colId xmlns:a16="http://schemas.microsoft.com/office/drawing/2014/main" val="1565781171"/>
                    </a:ext>
                  </a:extLst>
                </a:gridCol>
              </a:tblGrid>
              <a:tr h="348384">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S/N</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STAFF NAME</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STAFF N0.</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endParaRPr lang="en-US" sz="1600">
                        <a:latin typeface="Arial" panose="020B0604020202020204" pitchFamily="34" charset="0"/>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marL="0" marR="0">
                        <a:lnSpc>
                          <a:spcPct val="107000"/>
                        </a:lnSpc>
                        <a:spcBef>
                          <a:spcPts val="0"/>
                        </a:spcBef>
                        <a:spcAft>
                          <a:spcPts val="0"/>
                        </a:spcAft>
                      </a:pPr>
                      <a:endParaRPr lang="en-US" sz="10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BASIC SALARY</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ACCOMODATION</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FUEL</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HOUSE HELP</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GARDEN BOY</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UTILITIES </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ENTERTAIMENT</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CLOTHING</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SECURITY(DAY/NIGHT WATCHMAN</a:t>
                      </a:r>
                      <a:endParaRPr lang="en-US" sz="16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547221657"/>
                  </a:ext>
                </a:extLst>
              </a:tr>
              <a:tr h="85318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ea typeface="Calibri"/>
                          <a:cs typeface="Arial" panose="020B0604020202020204" pitchFamily="34" charset="0"/>
                        </a:rPr>
                        <a:t>LEVEL</a:t>
                      </a: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600" dirty="0">
                          <a:solidFill>
                            <a:schemeClr val="tx1"/>
                          </a:solidFill>
                          <a:effectLst/>
                          <a:latin typeface="Arial" panose="020B0604020202020204" pitchFamily="34" charset="0"/>
                          <a:ea typeface="Calibri"/>
                          <a:cs typeface="Arial" panose="020B0604020202020204" pitchFamily="34" charset="0"/>
                        </a:rPr>
                        <a:t>STEP</a:t>
                      </a: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698954253"/>
                  </a:ext>
                </a:extLst>
              </a:tr>
              <a:tr h="957717">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1</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cs typeface="Arial" panose="020B0604020202020204" pitchFamily="34" charset="0"/>
                        </a:rPr>
                        <a:t>ALHAJI SHAMROCK ABDULAI GAFARU</a:t>
                      </a:r>
                      <a:endParaRPr lang="en-US" sz="1400" dirty="0">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710245</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24</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5</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11,223.08</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2,244.62</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1,633.80</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918.40</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endParaRPr lang="en-US" sz="1400" dirty="0">
                        <a:effectLst/>
                        <a:latin typeface="Arial" panose="020B0604020202020204" pitchFamily="34" charset="0"/>
                        <a:ea typeface="Calibri"/>
                        <a:cs typeface="Arial" panose="020B0604020202020204" pitchFamily="34" charset="0"/>
                      </a:endParaRP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504.00</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436.8</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436.80</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endParaRPr lang="en-US" sz="1400" dirty="0">
                        <a:effectLst/>
                        <a:latin typeface="Arial" panose="020B0604020202020204" pitchFamily="34" charset="0"/>
                        <a:cs typeface="Arial" panose="020B0604020202020204" pitchFamily="34" charset="0"/>
                      </a:endParaRP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70761199"/>
                  </a:ext>
                </a:extLst>
              </a:tr>
              <a:tr h="713861">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07000"/>
                        </a:lnSpc>
                        <a:spcBef>
                          <a:spcPts val="0"/>
                        </a:spcBef>
                        <a:spcAft>
                          <a:spcPts val="0"/>
                        </a:spcAft>
                      </a:pPr>
                      <a:r>
                        <a:rPr lang="en-US" sz="1400" dirty="0">
                          <a:solidFill>
                            <a:schemeClr val="tx1"/>
                          </a:solidFill>
                          <a:effectLst/>
                          <a:latin typeface="Arial" panose="020B0604020202020204" pitchFamily="34" charset="0"/>
                          <a:cs typeface="Arial" panose="020B0604020202020204" pitchFamily="34" charset="0"/>
                        </a:rPr>
                        <a:t>2</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cs typeface="Arial" panose="020B0604020202020204" pitchFamily="34" charset="0"/>
                        </a:rPr>
                        <a:t>GIDEON MENSAH KUMASHIE</a:t>
                      </a:r>
                      <a:endParaRPr lang="en-US" sz="1400" dirty="0">
                        <a:effectLst/>
                        <a:latin typeface="Arial" panose="020B0604020202020204" pitchFamily="34" charset="0"/>
                        <a:ea typeface="Calibri"/>
                        <a:cs typeface="Arial" panose="020B0604020202020204" pitchFamily="34" charset="0"/>
                      </a:endParaRPr>
                    </a:p>
                  </a:txBody>
                  <a:tcPr marL="51673" marR="51673" marT="0" marB="0">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881594</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gn="ctr">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23</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5</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9,807.19</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r>
                        <a:rPr lang="en-US" sz="1400" dirty="0">
                          <a:effectLst/>
                          <a:latin typeface="Arial" panose="020B0604020202020204" pitchFamily="34" charset="0"/>
                          <a:cs typeface="Arial" panose="020B0604020202020204" pitchFamily="34" charset="0"/>
                        </a:rPr>
                        <a:t>1,961.44</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1,633.80</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0</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r>
                        <a:rPr lang="en-US" sz="1400" dirty="0">
                          <a:effectLst/>
                          <a:latin typeface="Arial" panose="020B0604020202020204" pitchFamily="34" charset="0"/>
                          <a:cs typeface="Arial" panose="020B0604020202020204" pitchFamily="34" charset="0"/>
                        </a:rPr>
                        <a:t>459.2</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504.00</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436.8</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436.80</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Perpetua"/>
                        </a:defRPr>
                      </a:lvl1pPr>
                      <a:lvl2pPr marL="457200" algn="l" defTabSz="914400" rtl="0" eaLnBrk="1" latinLnBrk="0" hangingPunct="1">
                        <a:defRPr sz="1800" kern="1200">
                          <a:solidFill>
                            <a:schemeClr val="dk1"/>
                          </a:solidFill>
                          <a:latin typeface="Perpetua"/>
                        </a:defRPr>
                      </a:lvl2pPr>
                      <a:lvl3pPr marL="914400" algn="l" defTabSz="914400" rtl="0" eaLnBrk="1" latinLnBrk="0" hangingPunct="1">
                        <a:defRPr sz="1800" kern="1200">
                          <a:solidFill>
                            <a:schemeClr val="dk1"/>
                          </a:solidFill>
                          <a:latin typeface="Perpetua"/>
                        </a:defRPr>
                      </a:lvl3pPr>
                      <a:lvl4pPr marL="1371600" algn="l" defTabSz="914400" rtl="0" eaLnBrk="1" latinLnBrk="0" hangingPunct="1">
                        <a:defRPr sz="1800" kern="1200">
                          <a:solidFill>
                            <a:schemeClr val="dk1"/>
                          </a:solidFill>
                          <a:latin typeface="Perpetua"/>
                        </a:defRPr>
                      </a:lvl4pPr>
                      <a:lvl5pPr marL="1828800" algn="l" defTabSz="914400" rtl="0" eaLnBrk="1" latinLnBrk="0" hangingPunct="1">
                        <a:defRPr sz="1800" kern="1200">
                          <a:solidFill>
                            <a:schemeClr val="dk1"/>
                          </a:solidFill>
                          <a:latin typeface="Perpetua"/>
                        </a:defRPr>
                      </a:lvl5pPr>
                      <a:lvl6pPr marL="2286000" algn="l" defTabSz="914400" rtl="0" eaLnBrk="1" latinLnBrk="0" hangingPunct="1">
                        <a:defRPr sz="1800" kern="1200">
                          <a:solidFill>
                            <a:schemeClr val="dk1"/>
                          </a:solidFill>
                          <a:latin typeface="Perpetua"/>
                        </a:defRPr>
                      </a:lvl6pPr>
                      <a:lvl7pPr marL="2743200" algn="l" defTabSz="914400" rtl="0" eaLnBrk="1" latinLnBrk="0" hangingPunct="1">
                        <a:defRPr sz="1800" kern="1200">
                          <a:solidFill>
                            <a:schemeClr val="dk1"/>
                          </a:solidFill>
                          <a:latin typeface="Perpetua"/>
                        </a:defRPr>
                      </a:lvl7pPr>
                      <a:lvl8pPr marL="3200400" algn="l" defTabSz="914400" rtl="0" eaLnBrk="1" latinLnBrk="0" hangingPunct="1">
                        <a:defRPr sz="1800" kern="1200">
                          <a:solidFill>
                            <a:schemeClr val="dk1"/>
                          </a:solidFill>
                          <a:latin typeface="Perpetua"/>
                        </a:defRPr>
                      </a:lvl8pPr>
                      <a:lvl9pPr marL="3657600" algn="l" defTabSz="914400" rtl="0" eaLnBrk="1" latinLnBrk="0" hangingPunct="1">
                        <a:defRPr sz="1800" kern="1200">
                          <a:solidFill>
                            <a:schemeClr val="dk1"/>
                          </a:solidFill>
                          <a:latin typeface="Perpetua"/>
                        </a:defRPr>
                      </a:lvl9pPr>
                    </a:lstStyle>
                    <a:p>
                      <a:pPr marL="0" marR="0">
                        <a:lnSpc>
                          <a:spcPct val="107000"/>
                        </a:lnSpc>
                        <a:spcBef>
                          <a:spcPts val="0"/>
                        </a:spcBef>
                        <a:spcAft>
                          <a:spcPts val="0"/>
                        </a:spcAft>
                      </a:pPr>
                      <a:r>
                        <a:rPr lang="en-US" sz="1400" dirty="0">
                          <a:effectLst/>
                          <a:latin typeface="Arial" panose="020B0604020202020204" pitchFamily="34" charset="0"/>
                          <a:ea typeface="Calibri"/>
                          <a:cs typeface="Arial" panose="020B0604020202020204" pitchFamily="34" charset="0"/>
                        </a:rPr>
                        <a:t>534.8</a:t>
                      </a:r>
                    </a:p>
                  </a:txBody>
                  <a:tcPr marL="51673" marR="51673"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6865110"/>
                  </a:ext>
                </a:extLst>
              </a:tr>
            </a:tbl>
          </a:graphicData>
        </a:graphic>
      </p:graphicFrame>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70</a:t>
            </a:fld>
            <a:endParaRPr lang="en-US" dirty="0"/>
          </a:p>
        </p:txBody>
      </p:sp>
    </p:spTree>
    <p:extLst>
      <p:ext uri="{BB962C8B-B14F-4D97-AF65-F5344CB8AC3E}">
        <p14:creationId xmlns:p14="http://schemas.microsoft.com/office/powerpoint/2010/main" val="14246290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t>
            </a:r>
            <a:r>
              <a:rPr lang="en-US" sz="1200" dirty="0">
                <a:solidFill>
                  <a:prstClr val="black"/>
                </a:solidFill>
                <a:latin typeface="Arial" panose="020B0604020202020204" pitchFamily="34" charset="0"/>
                <a:cs typeface="Arial" panose="020B0604020202020204" pitchFamily="34" charset="0"/>
              </a:rPr>
              <a:t>Central Administration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71</a:t>
            </a:fld>
            <a:endParaRPr lang="en-US" dirty="0"/>
          </a:p>
        </p:txBody>
      </p:sp>
      <p:graphicFrame>
        <p:nvGraphicFramePr>
          <p:cNvPr id="3" name="Table 2">
            <a:extLst>
              <a:ext uri="{FF2B5EF4-FFF2-40B4-BE49-F238E27FC236}">
                <a16:creationId xmlns:a16="http://schemas.microsoft.com/office/drawing/2014/main" id="{C7040A2F-BF20-4A2C-9309-47EDF21E82F3}"/>
              </a:ext>
            </a:extLst>
          </p:cNvPr>
          <p:cNvGraphicFramePr>
            <a:graphicFrameLocks noGrp="1"/>
          </p:cNvGraphicFramePr>
          <p:nvPr>
            <p:extLst>
              <p:ext uri="{D42A27DB-BD31-4B8C-83A1-F6EECF244321}">
                <p14:modId xmlns:p14="http://schemas.microsoft.com/office/powerpoint/2010/main" val="106647194"/>
              </p:ext>
            </p:extLst>
          </p:nvPr>
        </p:nvGraphicFramePr>
        <p:xfrm>
          <a:off x="159288" y="1056865"/>
          <a:ext cx="11595177" cy="5399136"/>
        </p:xfrm>
        <a:graphic>
          <a:graphicData uri="http://schemas.openxmlformats.org/drawingml/2006/table">
            <a:tbl>
              <a:tblPr/>
              <a:tblGrid>
                <a:gridCol w="386894">
                  <a:extLst>
                    <a:ext uri="{9D8B030D-6E8A-4147-A177-3AD203B41FA5}">
                      <a16:colId xmlns:a16="http://schemas.microsoft.com/office/drawing/2014/main" val="241075048"/>
                    </a:ext>
                  </a:extLst>
                </a:gridCol>
                <a:gridCol w="2539953">
                  <a:extLst>
                    <a:ext uri="{9D8B030D-6E8A-4147-A177-3AD203B41FA5}">
                      <a16:colId xmlns:a16="http://schemas.microsoft.com/office/drawing/2014/main" val="3587961992"/>
                    </a:ext>
                  </a:extLst>
                </a:gridCol>
                <a:gridCol w="956368">
                  <a:extLst>
                    <a:ext uri="{9D8B030D-6E8A-4147-A177-3AD203B41FA5}">
                      <a16:colId xmlns:a16="http://schemas.microsoft.com/office/drawing/2014/main" val="1564104603"/>
                    </a:ext>
                  </a:extLst>
                </a:gridCol>
                <a:gridCol w="1473827">
                  <a:extLst>
                    <a:ext uri="{9D8B030D-6E8A-4147-A177-3AD203B41FA5}">
                      <a16:colId xmlns:a16="http://schemas.microsoft.com/office/drawing/2014/main" val="3655991820"/>
                    </a:ext>
                  </a:extLst>
                </a:gridCol>
                <a:gridCol w="490209">
                  <a:extLst>
                    <a:ext uri="{9D8B030D-6E8A-4147-A177-3AD203B41FA5}">
                      <a16:colId xmlns:a16="http://schemas.microsoft.com/office/drawing/2014/main" val="3104394527"/>
                    </a:ext>
                  </a:extLst>
                </a:gridCol>
                <a:gridCol w="461372">
                  <a:extLst>
                    <a:ext uri="{9D8B030D-6E8A-4147-A177-3AD203B41FA5}">
                      <a16:colId xmlns:a16="http://schemas.microsoft.com/office/drawing/2014/main" val="1859405592"/>
                    </a:ext>
                  </a:extLst>
                </a:gridCol>
                <a:gridCol w="935560">
                  <a:extLst>
                    <a:ext uri="{9D8B030D-6E8A-4147-A177-3AD203B41FA5}">
                      <a16:colId xmlns:a16="http://schemas.microsoft.com/office/drawing/2014/main" val="1632699740"/>
                    </a:ext>
                  </a:extLst>
                </a:gridCol>
                <a:gridCol w="974008">
                  <a:extLst>
                    <a:ext uri="{9D8B030D-6E8A-4147-A177-3AD203B41FA5}">
                      <a16:colId xmlns:a16="http://schemas.microsoft.com/office/drawing/2014/main" val="3014016986"/>
                    </a:ext>
                  </a:extLst>
                </a:gridCol>
                <a:gridCol w="1063718">
                  <a:extLst>
                    <a:ext uri="{9D8B030D-6E8A-4147-A177-3AD203B41FA5}">
                      <a16:colId xmlns:a16="http://schemas.microsoft.com/office/drawing/2014/main" val="53137846"/>
                    </a:ext>
                  </a:extLst>
                </a:gridCol>
                <a:gridCol w="1057311">
                  <a:extLst>
                    <a:ext uri="{9D8B030D-6E8A-4147-A177-3AD203B41FA5}">
                      <a16:colId xmlns:a16="http://schemas.microsoft.com/office/drawing/2014/main" val="3013781601"/>
                    </a:ext>
                  </a:extLst>
                </a:gridCol>
                <a:gridCol w="1255957">
                  <a:extLst>
                    <a:ext uri="{9D8B030D-6E8A-4147-A177-3AD203B41FA5}">
                      <a16:colId xmlns:a16="http://schemas.microsoft.com/office/drawing/2014/main" val="2470098831"/>
                    </a:ext>
                  </a:extLst>
                </a:gridCol>
              </a:tblGrid>
              <a:tr h="207158">
                <a:tc rowSpan="2">
                  <a:txBody>
                    <a:bodyPr/>
                    <a:lstStyle/>
                    <a:p>
                      <a:pPr algn="r" fontAlgn="ctr"/>
                      <a:r>
                        <a:rPr lang="en-US" sz="1200" b="1" i="0" u="none" strike="noStrike" dirty="0">
                          <a:solidFill>
                            <a:srgbClr val="FFFFFF"/>
                          </a:solidFill>
                          <a:effectLst/>
                          <a:latin typeface="Arial" panose="020B0604020202020204" pitchFamily="34" charset="0"/>
                          <a:cs typeface="Arial" panose="020B0604020202020204" pitchFamily="34" charset="0"/>
                        </a:rPr>
                        <a:t>S/N</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NAME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STAFF ID</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GRADE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SALARY LEVEL</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STEP</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200" b="1" i="0" u="none" strike="noStrike" dirty="0">
                          <a:solidFill>
                            <a:srgbClr val="FFFFFF"/>
                          </a:solidFill>
                          <a:effectLst/>
                          <a:latin typeface="Arial Narrow" panose="020B0606020202030204" pitchFamily="34" charset="0"/>
                        </a:rPr>
                        <a:t>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MONTHLY CONSOLIDATED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058274858"/>
                  </a:ext>
                </a:extLst>
              </a:tr>
              <a:tr h="794452">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INTERIM PREMIUM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GOV MACNERY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177203094"/>
                  </a:ext>
                </a:extLst>
              </a:tr>
              <a:tr h="40577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SAMUEL ADJINBARUK</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716574</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DEP. DIRECTOR</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21</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8</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7,877.21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1,181.58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1,575.44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1,417.90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12,052.13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80771"/>
                  </a:ext>
                </a:extLst>
              </a:tr>
              <a:tr h="364985">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SHARON DODOO</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1415172</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DIR IIB</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4,081.83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612.27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816.37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734.73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1881092"/>
                  </a:ext>
                </a:extLst>
              </a:tr>
              <a:tr h="40577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FATI MORO ISSAH</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1415178</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DIR IIB</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4,081.83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612.27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816.37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734.73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20582"/>
                  </a:ext>
                </a:extLst>
              </a:tr>
              <a:tr h="40577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ALBERT ADDO-KWAFO OPARE</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1448314</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DIR IIB</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4,081.83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612.27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816.37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734.73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8787222"/>
                  </a:ext>
                </a:extLst>
              </a:tr>
              <a:tr h="40577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WINIFRED GYAMFI KANKAM</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1405531</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DIR IIA</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4,671.14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700.67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840.81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7,146.85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2431019"/>
                  </a:ext>
                </a:extLst>
              </a:tr>
              <a:tr h="40577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ANITA MARIAN TETTEH</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1505281</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DIR.IIB</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4,013.60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602.04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802.72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722.45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1477232"/>
                  </a:ext>
                </a:extLst>
              </a:tr>
              <a:tr h="40577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7</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JENNIFER ABENA AMOAH</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911123</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DIR IIB</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4,081.83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612.27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816.37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734.73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7217969"/>
                  </a:ext>
                </a:extLst>
              </a:tr>
              <a:tr h="40577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8</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FRANCISCA AKOR-BOAFO</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1441797</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DIR IIB</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4,098.72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614.81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819.74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737.77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6,271.04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5817472"/>
                  </a:ext>
                </a:extLst>
              </a:tr>
              <a:tr h="364985">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9</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ANTOINNETTE MAWUENA SIAW</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1408456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ASST DIR IIB</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4,081.83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612.27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816.37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734.73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9883964"/>
                  </a:ext>
                </a:extLst>
              </a:tr>
              <a:tr h="364985">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10</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AUGUSTINE OPOKU AGYEMANG</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1536222</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DIR IIB</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3,948.76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592.31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789.75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710.78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6,041.60 </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1100303"/>
                  </a:ext>
                </a:extLst>
              </a:tr>
              <a:tr h="426154">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Sub- Totals</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  45,018.58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6,752.76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9,003.73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8,103.36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68,878.43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0028083"/>
                  </a:ext>
                </a:extLst>
              </a:tr>
            </a:tbl>
          </a:graphicData>
        </a:graphic>
      </p:graphicFrame>
    </p:spTree>
    <p:extLst>
      <p:ext uri="{BB962C8B-B14F-4D97-AF65-F5344CB8AC3E}">
        <p14:creationId xmlns:p14="http://schemas.microsoft.com/office/powerpoint/2010/main" val="36821944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t>
            </a:r>
            <a:r>
              <a:rPr lang="en-US" sz="1200" dirty="0">
                <a:solidFill>
                  <a:prstClr val="black"/>
                </a:solidFill>
                <a:latin typeface="Arial" panose="020B0604020202020204" pitchFamily="34" charset="0"/>
                <a:cs typeface="Arial" panose="020B0604020202020204" pitchFamily="34" charset="0"/>
              </a:rPr>
              <a:t>Central Administration</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72</a:t>
            </a:fld>
            <a:endParaRPr lang="en-US" dirty="0"/>
          </a:p>
        </p:txBody>
      </p:sp>
      <p:graphicFrame>
        <p:nvGraphicFramePr>
          <p:cNvPr id="3" name="Table 2">
            <a:extLst>
              <a:ext uri="{FF2B5EF4-FFF2-40B4-BE49-F238E27FC236}">
                <a16:creationId xmlns:a16="http://schemas.microsoft.com/office/drawing/2014/main" id="{C7040A2F-BF20-4A2C-9309-47EDF21E82F3}"/>
              </a:ext>
            </a:extLst>
          </p:cNvPr>
          <p:cNvGraphicFramePr>
            <a:graphicFrameLocks noGrp="1"/>
          </p:cNvGraphicFramePr>
          <p:nvPr>
            <p:extLst>
              <p:ext uri="{D42A27DB-BD31-4B8C-83A1-F6EECF244321}">
                <p14:modId xmlns:p14="http://schemas.microsoft.com/office/powerpoint/2010/main" val="808429272"/>
              </p:ext>
            </p:extLst>
          </p:nvPr>
        </p:nvGraphicFramePr>
        <p:xfrm>
          <a:off x="159288" y="1056865"/>
          <a:ext cx="11521434" cy="5188577"/>
        </p:xfrm>
        <a:graphic>
          <a:graphicData uri="http://schemas.openxmlformats.org/drawingml/2006/table">
            <a:tbl>
              <a:tblPr/>
              <a:tblGrid>
                <a:gridCol w="384433">
                  <a:extLst>
                    <a:ext uri="{9D8B030D-6E8A-4147-A177-3AD203B41FA5}">
                      <a16:colId xmlns:a16="http://schemas.microsoft.com/office/drawing/2014/main" val="241075048"/>
                    </a:ext>
                  </a:extLst>
                </a:gridCol>
                <a:gridCol w="2523800">
                  <a:extLst>
                    <a:ext uri="{9D8B030D-6E8A-4147-A177-3AD203B41FA5}">
                      <a16:colId xmlns:a16="http://schemas.microsoft.com/office/drawing/2014/main" val="3587961992"/>
                    </a:ext>
                  </a:extLst>
                </a:gridCol>
                <a:gridCol w="950285">
                  <a:extLst>
                    <a:ext uri="{9D8B030D-6E8A-4147-A177-3AD203B41FA5}">
                      <a16:colId xmlns:a16="http://schemas.microsoft.com/office/drawing/2014/main" val="1564104603"/>
                    </a:ext>
                  </a:extLst>
                </a:gridCol>
                <a:gridCol w="1464454">
                  <a:extLst>
                    <a:ext uri="{9D8B030D-6E8A-4147-A177-3AD203B41FA5}">
                      <a16:colId xmlns:a16="http://schemas.microsoft.com/office/drawing/2014/main" val="3655991820"/>
                    </a:ext>
                  </a:extLst>
                </a:gridCol>
                <a:gridCol w="487091">
                  <a:extLst>
                    <a:ext uri="{9D8B030D-6E8A-4147-A177-3AD203B41FA5}">
                      <a16:colId xmlns:a16="http://schemas.microsoft.com/office/drawing/2014/main" val="3104394527"/>
                    </a:ext>
                  </a:extLst>
                </a:gridCol>
                <a:gridCol w="458437">
                  <a:extLst>
                    <a:ext uri="{9D8B030D-6E8A-4147-A177-3AD203B41FA5}">
                      <a16:colId xmlns:a16="http://schemas.microsoft.com/office/drawing/2014/main" val="1859405592"/>
                    </a:ext>
                  </a:extLst>
                </a:gridCol>
                <a:gridCol w="929610">
                  <a:extLst>
                    <a:ext uri="{9D8B030D-6E8A-4147-A177-3AD203B41FA5}">
                      <a16:colId xmlns:a16="http://schemas.microsoft.com/office/drawing/2014/main" val="1632699740"/>
                    </a:ext>
                  </a:extLst>
                </a:gridCol>
                <a:gridCol w="967814">
                  <a:extLst>
                    <a:ext uri="{9D8B030D-6E8A-4147-A177-3AD203B41FA5}">
                      <a16:colId xmlns:a16="http://schemas.microsoft.com/office/drawing/2014/main" val="3014016986"/>
                    </a:ext>
                  </a:extLst>
                </a:gridCol>
                <a:gridCol w="1056953">
                  <a:extLst>
                    <a:ext uri="{9D8B030D-6E8A-4147-A177-3AD203B41FA5}">
                      <a16:colId xmlns:a16="http://schemas.microsoft.com/office/drawing/2014/main" val="53137846"/>
                    </a:ext>
                  </a:extLst>
                </a:gridCol>
                <a:gridCol w="1050587">
                  <a:extLst>
                    <a:ext uri="{9D8B030D-6E8A-4147-A177-3AD203B41FA5}">
                      <a16:colId xmlns:a16="http://schemas.microsoft.com/office/drawing/2014/main" val="3013781601"/>
                    </a:ext>
                  </a:extLst>
                </a:gridCol>
                <a:gridCol w="1247970">
                  <a:extLst>
                    <a:ext uri="{9D8B030D-6E8A-4147-A177-3AD203B41FA5}">
                      <a16:colId xmlns:a16="http://schemas.microsoft.com/office/drawing/2014/main" val="2470098831"/>
                    </a:ext>
                  </a:extLst>
                </a:gridCol>
              </a:tblGrid>
              <a:tr h="191204">
                <a:tc rowSpan="2">
                  <a:txBody>
                    <a:bodyPr/>
                    <a:lstStyle/>
                    <a:p>
                      <a:pPr algn="r" fontAlgn="ctr"/>
                      <a:r>
                        <a:rPr lang="en-US" sz="1200" b="1" i="0" u="none" strike="noStrike" dirty="0">
                          <a:solidFill>
                            <a:srgbClr val="FFFFFF"/>
                          </a:solidFill>
                          <a:effectLst/>
                          <a:latin typeface="Arial" panose="020B0604020202020204" pitchFamily="34" charset="0"/>
                          <a:cs typeface="Arial" panose="020B0604020202020204" pitchFamily="34" charset="0"/>
                        </a:rPr>
                        <a:t>S/N</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NAME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STAFF ID</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GRADE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a:solidFill>
                            <a:srgbClr val="FFFFFF"/>
                          </a:solidFill>
                          <a:effectLst/>
                          <a:latin typeface="Arial" panose="020B0604020202020204" pitchFamily="34" charset="0"/>
                          <a:cs typeface="Arial" panose="020B0604020202020204" pitchFamily="34" charset="0"/>
                        </a:rPr>
                        <a:t>SALARY LEVEL</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STEP</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200" b="1" i="0" u="none" strike="noStrike" dirty="0">
                          <a:solidFill>
                            <a:srgbClr val="FFFFFF"/>
                          </a:solidFill>
                          <a:effectLst/>
                          <a:latin typeface="Arial Narrow" panose="020B0606020202030204" pitchFamily="34" charset="0"/>
                        </a:rPr>
                        <a:t>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MONTHLY CONSOLIDATED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058274858"/>
                  </a:ext>
                </a:extLst>
              </a:tr>
              <a:tr h="73327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1" i="0" u="none" strike="noStrike">
                          <a:solidFill>
                            <a:srgbClr val="FFFFFF"/>
                          </a:solidFill>
                          <a:effectLst/>
                          <a:latin typeface="Arial" panose="020B0604020202020204" pitchFamily="34" charset="0"/>
                          <a:cs typeface="Arial" panose="020B0604020202020204" pitchFamily="34" charset="0"/>
                        </a:rPr>
                        <a:t> INTERIM PREMIUM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a:solidFill>
                            <a:srgbClr val="FFFFFF"/>
                          </a:solidFill>
                          <a:effectLst/>
                          <a:latin typeface="Arial" panose="020B0604020202020204" pitchFamily="34" charset="0"/>
                          <a:cs typeface="Arial" panose="020B0604020202020204" pitchFamily="34" charset="0"/>
                        </a:rPr>
                        <a:t> GOV MACHACHINERY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177203094"/>
                  </a:ext>
                </a:extLst>
              </a:tr>
              <a:tr h="374521">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GLORIA BOAFOA AMANOR-KWAFO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921360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ASST DIR 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5,436.40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815.46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1,087.28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978.55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8,317.69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80771"/>
                  </a:ext>
                </a:extLst>
              </a:tr>
              <a:tr h="37452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RABI ABANGA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913750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DIR 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5,436.40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815.46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1,087.28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978.55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8,317.69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1881092"/>
                  </a:ext>
                </a:extLst>
              </a:tr>
              <a:tr h="37452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MARIAN SERWAA MENSAH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921358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SNR.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5,436.40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815.46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1,087.28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978.55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8,317.69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20582"/>
                  </a:ext>
                </a:extLst>
              </a:tr>
              <a:tr h="37452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OPARE- ADDO HARRY</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1243924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4,750.55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712.58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950.11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855.10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7,268.34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8787222"/>
                  </a:ext>
                </a:extLst>
              </a:tr>
              <a:tr h="37452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SHEILLA AMOAKO MENKU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1322900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4,750.55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712.58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950.11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855.10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7,268.34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2431019"/>
                  </a:ext>
                </a:extLst>
              </a:tr>
              <a:tr h="37452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ENGILBERT MOSE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1409479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4,671.14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700.67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1477232"/>
                  </a:ext>
                </a:extLst>
              </a:tr>
              <a:tr h="37452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EMELIA ASARE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1410890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4,671.14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700.67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7217969"/>
                  </a:ext>
                </a:extLst>
              </a:tr>
              <a:tr h="37452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PROSPER JUNIOR OKAI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1408965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4,671.14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700.67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5817472"/>
                  </a:ext>
                </a:extLst>
              </a:tr>
              <a:tr h="512017">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FOUZIA MALIK AWUSATU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1427430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4,081.83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612.27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816.37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734.73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9883964"/>
                  </a:ext>
                </a:extLst>
              </a:tr>
              <a:tr h="37452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VINCENT ASIEDU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1451456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4,081.83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612.27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816.37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734.73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1100303"/>
                  </a:ext>
                </a:extLst>
              </a:tr>
              <a:tr h="374521">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Sub- Totals</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 47,987.38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7,198.09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9,597.49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8,637.74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73,420.67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0028083"/>
                  </a:ext>
                </a:extLst>
              </a:tr>
            </a:tbl>
          </a:graphicData>
        </a:graphic>
      </p:graphicFrame>
    </p:spTree>
    <p:extLst>
      <p:ext uri="{BB962C8B-B14F-4D97-AF65-F5344CB8AC3E}">
        <p14:creationId xmlns:p14="http://schemas.microsoft.com/office/powerpoint/2010/main" val="406590700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Central Administration</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73</a:t>
            </a:fld>
            <a:endParaRPr lang="en-US" dirty="0"/>
          </a:p>
        </p:txBody>
      </p:sp>
      <p:graphicFrame>
        <p:nvGraphicFramePr>
          <p:cNvPr id="3" name="Table 2">
            <a:extLst>
              <a:ext uri="{FF2B5EF4-FFF2-40B4-BE49-F238E27FC236}">
                <a16:creationId xmlns:a16="http://schemas.microsoft.com/office/drawing/2014/main" id="{C7040A2F-BF20-4A2C-9309-47EDF21E82F3}"/>
              </a:ext>
            </a:extLst>
          </p:cNvPr>
          <p:cNvGraphicFramePr>
            <a:graphicFrameLocks noGrp="1"/>
          </p:cNvGraphicFramePr>
          <p:nvPr>
            <p:extLst>
              <p:ext uri="{D42A27DB-BD31-4B8C-83A1-F6EECF244321}">
                <p14:modId xmlns:p14="http://schemas.microsoft.com/office/powerpoint/2010/main" val="3759898753"/>
              </p:ext>
            </p:extLst>
          </p:nvPr>
        </p:nvGraphicFramePr>
        <p:xfrm>
          <a:off x="159288" y="959457"/>
          <a:ext cx="11432942" cy="5301389"/>
        </p:xfrm>
        <a:graphic>
          <a:graphicData uri="http://schemas.openxmlformats.org/drawingml/2006/table">
            <a:tbl>
              <a:tblPr/>
              <a:tblGrid>
                <a:gridCol w="381481">
                  <a:extLst>
                    <a:ext uri="{9D8B030D-6E8A-4147-A177-3AD203B41FA5}">
                      <a16:colId xmlns:a16="http://schemas.microsoft.com/office/drawing/2014/main" val="241075048"/>
                    </a:ext>
                  </a:extLst>
                </a:gridCol>
                <a:gridCol w="2504416">
                  <a:extLst>
                    <a:ext uri="{9D8B030D-6E8A-4147-A177-3AD203B41FA5}">
                      <a16:colId xmlns:a16="http://schemas.microsoft.com/office/drawing/2014/main" val="3587961992"/>
                    </a:ext>
                  </a:extLst>
                </a:gridCol>
                <a:gridCol w="942987">
                  <a:extLst>
                    <a:ext uri="{9D8B030D-6E8A-4147-A177-3AD203B41FA5}">
                      <a16:colId xmlns:a16="http://schemas.microsoft.com/office/drawing/2014/main" val="1564104603"/>
                    </a:ext>
                  </a:extLst>
                </a:gridCol>
                <a:gridCol w="1453206">
                  <a:extLst>
                    <a:ext uri="{9D8B030D-6E8A-4147-A177-3AD203B41FA5}">
                      <a16:colId xmlns:a16="http://schemas.microsoft.com/office/drawing/2014/main" val="3655991820"/>
                    </a:ext>
                  </a:extLst>
                </a:gridCol>
                <a:gridCol w="483350">
                  <a:extLst>
                    <a:ext uri="{9D8B030D-6E8A-4147-A177-3AD203B41FA5}">
                      <a16:colId xmlns:a16="http://schemas.microsoft.com/office/drawing/2014/main" val="3104394527"/>
                    </a:ext>
                  </a:extLst>
                </a:gridCol>
                <a:gridCol w="454916">
                  <a:extLst>
                    <a:ext uri="{9D8B030D-6E8A-4147-A177-3AD203B41FA5}">
                      <a16:colId xmlns:a16="http://schemas.microsoft.com/office/drawing/2014/main" val="1859405592"/>
                    </a:ext>
                  </a:extLst>
                </a:gridCol>
                <a:gridCol w="922470">
                  <a:extLst>
                    <a:ext uri="{9D8B030D-6E8A-4147-A177-3AD203B41FA5}">
                      <a16:colId xmlns:a16="http://schemas.microsoft.com/office/drawing/2014/main" val="1632699740"/>
                    </a:ext>
                  </a:extLst>
                </a:gridCol>
                <a:gridCol w="960380">
                  <a:extLst>
                    <a:ext uri="{9D8B030D-6E8A-4147-A177-3AD203B41FA5}">
                      <a16:colId xmlns:a16="http://schemas.microsoft.com/office/drawing/2014/main" val="3014016986"/>
                    </a:ext>
                  </a:extLst>
                </a:gridCol>
                <a:gridCol w="1048835">
                  <a:extLst>
                    <a:ext uri="{9D8B030D-6E8A-4147-A177-3AD203B41FA5}">
                      <a16:colId xmlns:a16="http://schemas.microsoft.com/office/drawing/2014/main" val="53137846"/>
                    </a:ext>
                  </a:extLst>
                </a:gridCol>
                <a:gridCol w="1042517">
                  <a:extLst>
                    <a:ext uri="{9D8B030D-6E8A-4147-A177-3AD203B41FA5}">
                      <a16:colId xmlns:a16="http://schemas.microsoft.com/office/drawing/2014/main" val="3013781601"/>
                    </a:ext>
                  </a:extLst>
                </a:gridCol>
                <a:gridCol w="1238384">
                  <a:extLst>
                    <a:ext uri="{9D8B030D-6E8A-4147-A177-3AD203B41FA5}">
                      <a16:colId xmlns:a16="http://schemas.microsoft.com/office/drawing/2014/main" val="2470098831"/>
                    </a:ext>
                  </a:extLst>
                </a:gridCol>
              </a:tblGrid>
              <a:tr h="192391">
                <a:tc rowSpan="2">
                  <a:txBody>
                    <a:bodyPr/>
                    <a:lstStyle/>
                    <a:p>
                      <a:pPr algn="r" fontAlgn="ctr"/>
                      <a:r>
                        <a:rPr lang="en-US" sz="1200" b="1" i="0" u="none" strike="noStrike" dirty="0">
                          <a:solidFill>
                            <a:srgbClr val="FFFFFF"/>
                          </a:solidFill>
                          <a:effectLst/>
                          <a:latin typeface="Arial" panose="020B0604020202020204" pitchFamily="34" charset="0"/>
                          <a:cs typeface="Arial" panose="020B0604020202020204" pitchFamily="34" charset="0"/>
                        </a:rPr>
                        <a:t>S/N</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NAME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STAFF ID</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GRADE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SALARY LEVEL</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a:solidFill>
                            <a:srgbClr val="FFFFFF"/>
                          </a:solidFill>
                          <a:effectLst/>
                          <a:latin typeface="Arial" panose="020B0604020202020204" pitchFamily="34" charset="0"/>
                          <a:cs typeface="Arial" panose="020B0604020202020204" pitchFamily="34" charset="0"/>
                        </a:rPr>
                        <a:t>STEP</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200" b="1" i="0" u="none" strike="noStrike" dirty="0">
                          <a:solidFill>
                            <a:srgbClr val="FFFFFF"/>
                          </a:solidFill>
                          <a:effectLst/>
                          <a:latin typeface="Arial Narrow" panose="020B0606020202030204" pitchFamily="34" charset="0"/>
                        </a:rPr>
                        <a:t>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MONTHLY CONSOLIDATED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058274858"/>
                  </a:ext>
                </a:extLst>
              </a:tr>
              <a:tr h="737822">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INTERIM PREMIUM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GOV MACHACHINERY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177203094"/>
                  </a:ext>
                </a:extLst>
              </a:tr>
              <a:tr h="376846">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SELINA ADDO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1503976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4,013.60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602.04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802.72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722.45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80771"/>
                  </a:ext>
                </a:extLst>
              </a:tr>
              <a:tr h="376846">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LYDIA KWARTENG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1504487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BUDGET ANALYST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4,013.60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602.04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802.72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722.45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1881092"/>
                  </a:ext>
                </a:extLst>
              </a:tr>
              <a:tr h="376846">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CATHERINE EFUA MENSAH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1607745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BUDGET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3,448.62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517.29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689.72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620.75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5,276.39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20582"/>
                  </a:ext>
                </a:extLst>
              </a:tr>
              <a:tr h="376846">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SUWEBA ALHASSAN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972298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SNR. DEV. PLANNING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5,256.17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788.43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1,051.23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946.11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8,041.94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8787222"/>
                  </a:ext>
                </a:extLst>
              </a:tr>
              <a:tr h="376846">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GIFTY LUCY ADJEI MANSOH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1410904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DEV. PLANNING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4,671.14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700.67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2431019"/>
                  </a:ext>
                </a:extLst>
              </a:tr>
              <a:tr h="376846">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BERVILYN DANQUAH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1581374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ASST. DEV. PLANNING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3,948.76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592.31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789.75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710.78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6,041.60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1477232"/>
                  </a:ext>
                </a:extLst>
              </a:tr>
              <a:tr h="506387">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VERA SERWAA DIAMPONG</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1506170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PROCUREMENT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4,013.60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602.04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802.72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722.45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7217969"/>
                  </a:ext>
                </a:extLst>
              </a:tr>
              <a:tr h="376846">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LINDA OSEI-NIMAKO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1342809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PROCUREMENT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4,671.14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700.67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5817472"/>
                  </a:ext>
                </a:extLst>
              </a:tr>
              <a:tr h="515195">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BELINDA AGYEIWAA ANNOR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1554489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PROCUREMENT ASST.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3,567.25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535.09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713.45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642.11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5,457.89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9883964"/>
                  </a:ext>
                </a:extLst>
              </a:tr>
              <a:tr h="376846">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30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STELLA APPIAH BOAFO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920533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PROCUREMENT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4,671.14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700.67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1100303"/>
                  </a:ext>
                </a:extLst>
              </a:tr>
              <a:tr h="283048">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Sub- Totals</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42,275.02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6,341.25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8,455.00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7,609.53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64,680.77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0028083"/>
                  </a:ext>
                </a:extLst>
              </a:tr>
            </a:tbl>
          </a:graphicData>
        </a:graphic>
      </p:graphicFrame>
    </p:spTree>
    <p:extLst>
      <p:ext uri="{BB962C8B-B14F-4D97-AF65-F5344CB8AC3E}">
        <p14:creationId xmlns:p14="http://schemas.microsoft.com/office/powerpoint/2010/main" val="37106858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Central Administration</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74</a:t>
            </a:fld>
            <a:endParaRPr lang="en-US" dirty="0"/>
          </a:p>
        </p:txBody>
      </p:sp>
      <p:graphicFrame>
        <p:nvGraphicFramePr>
          <p:cNvPr id="3" name="Table 2">
            <a:extLst>
              <a:ext uri="{FF2B5EF4-FFF2-40B4-BE49-F238E27FC236}">
                <a16:creationId xmlns:a16="http://schemas.microsoft.com/office/drawing/2014/main" id="{C7040A2F-BF20-4A2C-9309-47EDF21E82F3}"/>
              </a:ext>
            </a:extLst>
          </p:cNvPr>
          <p:cNvGraphicFramePr>
            <a:graphicFrameLocks noGrp="1"/>
          </p:cNvGraphicFramePr>
          <p:nvPr>
            <p:extLst>
              <p:ext uri="{D42A27DB-BD31-4B8C-83A1-F6EECF244321}">
                <p14:modId xmlns:p14="http://schemas.microsoft.com/office/powerpoint/2010/main" val="614167840"/>
              </p:ext>
            </p:extLst>
          </p:nvPr>
        </p:nvGraphicFramePr>
        <p:xfrm>
          <a:off x="159288" y="959457"/>
          <a:ext cx="11432942" cy="5491951"/>
        </p:xfrm>
        <a:graphic>
          <a:graphicData uri="http://schemas.openxmlformats.org/drawingml/2006/table">
            <a:tbl>
              <a:tblPr/>
              <a:tblGrid>
                <a:gridCol w="381481">
                  <a:extLst>
                    <a:ext uri="{9D8B030D-6E8A-4147-A177-3AD203B41FA5}">
                      <a16:colId xmlns:a16="http://schemas.microsoft.com/office/drawing/2014/main" val="241075048"/>
                    </a:ext>
                  </a:extLst>
                </a:gridCol>
                <a:gridCol w="2504416">
                  <a:extLst>
                    <a:ext uri="{9D8B030D-6E8A-4147-A177-3AD203B41FA5}">
                      <a16:colId xmlns:a16="http://schemas.microsoft.com/office/drawing/2014/main" val="3587961992"/>
                    </a:ext>
                  </a:extLst>
                </a:gridCol>
                <a:gridCol w="942987">
                  <a:extLst>
                    <a:ext uri="{9D8B030D-6E8A-4147-A177-3AD203B41FA5}">
                      <a16:colId xmlns:a16="http://schemas.microsoft.com/office/drawing/2014/main" val="1564104603"/>
                    </a:ext>
                  </a:extLst>
                </a:gridCol>
                <a:gridCol w="1453206">
                  <a:extLst>
                    <a:ext uri="{9D8B030D-6E8A-4147-A177-3AD203B41FA5}">
                      <a16:colId xmlns:a16="http://schemas.microsoft.com/office/drawing/2014/main" val="3655991820"/>
                    </a:ext>
                  </a:extLst>
                </a:gridCol>
                <a:gridCol w="483350">
                  <a:extLst>
                    <a:ext uri="{9D8B030D-6E8A-4147-A177-3AD203B41FA5}">
                      <a16:colId xmlns:a16="http://schemas.microsoft.com/office/drawing/2014/main" val="3104394527"/>
                    </a:ext>
                  </a:extLst>
                </a:gridCol>
                <a:gridCol w="454916">
                  <a:extLst>
                    <a:ext uri="{9D8B030D-6E8A-4147-A177-3AD203B41FA5}">
                      <a16:colId xmlns:a16="http://schemas.microsoft.com/office/drawing/2014/main" val="1859405592"/>
                    </a:ext>
                  </a:extLst>
                </a:gridCol>
                <a:gridCol w="922470">
                  <a:extLst>
                    <a:ext uri="{9D8B030D-6E8A-4147-A177-3AD203B41FA5}">
                      <a16:colId xmlns:a16="http://schemas.microsoft.com/office/drawing/2014/main" val="1632699740"/>
                    </a:ext>
                  </a:extLst>
                </a:gridCol>
                <a:gridCol w="960380">
                  <a:extLst>
                    <a:ext uri="{9D8B030D-6E8A-4147-A177-3AD203B41FA5}">
                      <a16:colId xmlns:a16="http://schemas.microsoft.com/office/drawing/2014/main" val="3014016986"/>
                    </a:ext>
                  </a:extLst>
                </a:gridCol>
                <a:gridCol w="1048835">
                  <a:extLst>
                    <a:ext uri="{9D8B030D-6E8A-4147-A177-3AD203B41FA5}">
                      <a16:colId xmlns:a16="http://schemas.microsoft.com/office/drawing/2014/main" val="53137846"/>
                    </a:ext>
                  </a:extLst>
                </a:gridCol>
                <a:gridCol w="1042517">
                  <a:extLst>
                    <a:ext uri="{9D8B030D-6E8A-4147-A177-3AD203B41FA5}">
                      <a16:colId xmlns:a16="http://schemas.microsoft.com/office/drawing/2014/main" val="3013781601"/>
                    </a:ext>
                  </a:extLst>
                </a:gridCol>
                <a:gridCol w="1238384">
                  <a:extLst>
                    <a:ext uri="{9D8B030D-6E8A-4147-A177-3AD203B41FA5}">
                      <a16:colId xmlns:a16="http://schemas.microsoft.com/office/drawing/2014/main" val="2470098831"/>
                    </a:ext>
                  </a:extLst>
                </a:gridCol>
              </a:tblGrid>
              <a:tr h="200120">
                <a:tc rowSpan="2">
                  <a:txBody>
                    <a:bodyPr/>
                    <a:lstStyle/>
                    <a:p>
                      <a:pPr algn="r" fontAlgn="ctr"/>
                      <a:r>
                        <a:rPr lang="en-US" sz="1200" b="1" i="0" u="none" strike="noStrike" dirty="0">
                          <a:solidFill>
                            <a:schemeClr val="tx1"/>
                          </a:solidFill>
                          <a:effectLst/>
                          <a:latin typeface="Arial" panose="020B0604020202020204" pitchFamily="34" charset="0"/>
                          <a:cs typeface="Arial" panose="020B0604020202020204" pitchFamily="34" charset="0"/>
                        </a:rPr>
                        <a:t>S/N</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NAME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STAFF ID</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GRADE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SALARY LEVEL</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STEP</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MONTHLY BASIC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200" b="1" i="0" u="none" strike="noStrike">
                          <a:solidFill>
                            <a:srgbClr val="FFFFFF"/>
                          </a:solidFill>
                          <a:effectLst/>
                          <a:latin typeface="Arial Narrow" panose="020B0606020202030204" pitchFamily="34" charset="0"/>
                        </a:rPr>
                        <a:t>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MONTHLY CONSOLIDATED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058274858"/>
                  </a:ext>
                </a:extLst>
              </a:tr>
              <a:tr h="76746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INTERIM PREMIUM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GOV MACHACHINERY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INTERIM SUPPORT ALL.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177203094"/>
                  </a:ext>
                </a:extLst>
              </a:tr>
              <a:tr h="526731">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PRINCE ARKO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1333425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ASST. PROCUREMENT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3,815.67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572.35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763.13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686.82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5,837.98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80771"/>
                  </a:ext>
                </a:extLst>
              </a:tr>
              <a:tr h="391986">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BEATRICE AMA OFOSUAH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911131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SNR. STOREKEEEPER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3,013.55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452.03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602.71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542.44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4,610.73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1881092"/>
                  </a:ext>
                </a:extLst>
              </a:tr>
              <a:tr h="391986">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WILLIAM YITILER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919298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CHIEF EXECUTIVE OFFI.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4,750.55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712.58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950.11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855.10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7,268.34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20582"/>
                  </a:ext>
                </a:extLst>
              </a:tr>
              <a:tr h="391986">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PRISCILLA ASANTEWAA YEBOAH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1519934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SNR. EXECUTIVE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3,566.87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535.03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713.37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642.04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5,457.31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8787222"/>
                  </a:ext>
                </a:extLst>
              </a:tr>
              <a:tr h="391986">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JULIANA DUODU SAAH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712751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PRIN.EXECUTIVE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3,815.67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572.35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763.13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686.82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5,837.98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2431019"/>
                  </a:ext>
                </a:extLst>
              </a:tr>
              <a:tr h="391986">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SARAH TETTEH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925074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STENOGRAPHER GD 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3,448.62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517.29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689.72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620.75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5,276.39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1477232"/>
                  </a:ext>
                </a:extLst>
              </a:tr>
              <a:tr h="391986">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FRANCIS KODUA KRAMO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974598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SNR. PROGRAMMER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5,081.92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762.29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1,016.38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914.75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7,775.34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7217969"/>
                  </a:ext>
                </a:extLst>
              </a:tr>
              <a:tr h="391986">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PATRICK ADOTEY ALLOTEY</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1331997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PROGRAMMER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4,671.14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700.67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15817472"/>
                  </a:ext>
                </a:extLst>
              </a:tr>
              <a:tr h="535894">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JONATHAN QUAYE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1546720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COMPUTER OPERATOR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2,769.96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415.49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553.99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498.59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4,238.04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9883964"/>
                  </a:ext>
                </a:extLst>
              </a:tr>
              <a:tr h="391986">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THOMAS ARYEE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703462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CHIEF.CONSERVANCY HEADMAN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1,944.17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291.63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388.83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349.95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2,974.58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1100303"/>
                  </a:ext>
                </a:extLst>
              </a:tr>
              <a:tr h="294420">
                <a:tc>
                  <a:txBody>
                    <a:bodyPr/>
                    <a:lstStyle/>
                    <a:p>
                      <a:pPr algn="ct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Sub- Totals</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36,878.12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5,531.71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7,375.60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6,638.07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56,423.53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0028083"/>
                  </a:ext>
                </a:extLst>
              </a:tr>
            </a:tbl>
          </a:graphicData>
        </a:graphic>
      </p:graphicFrame>
    </p:spTree>
    <p:extLst>
      <p:ext uri="{BB962C8B-B14F-4D97-AF65-F5344CB8AC3E}">
        <p14:creationId xmlns:p14="http://schemas.microsoft.com/office/powerpoint/2010/main" val="1609268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Central Administration</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75</a:t>
            </a:fld>
            <a:endParaRPr lang="en-US" dirty="0"/>
          </a:p>
        </p:txBody>
      </p:sp>
      <p:graphicFrame>
        <p:nvGraphicFramePr>
          <p:cNvPr id="3" name="Table 2">
            <a:extLst>
              <a:ext uri="{FF2B5EF4-FFF2-40B4-BE49-F238E27FC236}">
                <a16:creationId xmlns:a16="http://schemas.microsoft.com/office/drawing/2014/main" id="{C7040A2F-BF20-4A2C-9309-47EDF21E82F3}"/>
              </a:ext>
            </a:extLst>
          </p:cNvPr>
          <p:cNvGraphicFramePr>
            <a:graphicFrameLocks noGrp="1"/>
          </p:cNvGraphicFramePr>
          <p:nvPr>
            <p:extLst>
              <p:ext uri="{D42A27DB-BD31-4B8C-83A1-F6EECF244321}">
                <p14:modId xmlns:p14="http://schemas.microsoft.com/office/powerpoint/2010/main" val="1578446101"/>
              </p:ext>
            </p:extLst>
          </p:nvPr>
        </p:nvGraphicFramePr>
        <p:xfrm>
          <a:off x="159288" y="959457"/>
          <a:ext cx="11742660" cy="5504208"/>
        </p:xfrm>
        <a:graphic>
          <a:graphicData uri="http://schemas.openxmlformats.org/drawingml/2006/table">
            <a:tbl>
              <a:tblPr/>
              <a:tblGrid>
                <a:gridCol w="391815">
                  <a:extLst>
                    <a:ext uri="{9D8B030D-6E8A-4147-A177-3AD203B41FA5}">
                      <a16:colId xmlns:a16="http://schemas.microsoft.com/office/drawing/2014/main" val="241075048"/>
                    </a:ext>
                  </a:extLst>
                </a:gridCol>
                <a:gridCol w="2572260">
                  <a:extLst>
                    <a:ext uri="{9D8B030D-6E8A-4147-A177-3AD203B41FA5}">
                      <a16:colId xmlns:a16="http://schemas.microsoft.com/office/drawing/2014/main" val="3587961992"/>
                    </a:ext>
                  </a:extLst>
                </a:gridCol>
                <a:gridCol w="968532">
                  <a:extLst>
                    <a:ext uri="{9D8B030D-6E8A-4147-A177-3AD203B41FA5}">
                      <a16:colId xmlns:a16="http://schemas.microsoft.com/office/drawing/2014/main" val="1564104603"/>
                    </a:ext>
                  </a:extLst>
                </a:gridCol>
                <a:gridCol w="1492573">
                  <a:extLst>
                    <a:ext uri="{9D8B030D-6E8A-4147-A177-3AD203B41FA5}">
                      <a16:colId xmlns:a16="http://schemas.microsoft.com/office/drawing/2014/main" val="3655991820"/>
                    </a:ext>
                  </a:extLst>
                </a:gridCol>
                <a:gridCol w="496444">
                  <a:extLst>
                    <a:ext uri="{9D8B030D-6E8A-4147-A177-3AD203B41FA5}">
                      <a16:colId xmlns:a16="http://schemas.microsoft.com/office/drawing/2014/main" val="3104394527"/>
                    </a:ext>
                  </a:extLst>
                </a:gridCol>
                <a:gridCol w="467240">
                  <a:extLst>
                    <a:ext uri="{9D8B030D-6E8A-4147-A177-3AD203B41FA5}">
                      <a16:colId xmlns:a16="http://schemas.microsoft.com/office/drawing/2014/main" val="1859405592"/>
                    </a:ext>
                  </a:extLst>
                </a:gridCol>
                <a:gridCol w="947460">
                  <a:extLst>
                    <a:ext uri="{9D8B030D-6E8A-4147-A177-3AD203B41FA5}">
                      <a16:colId xmlns:a16="http://schemas.microsoft.com/office/drawing/2014/main" val="1632699740"/>
                    </a:ext>
                  </a:extLst>
                </a:gridCol>
                <a:gridCol w="986397">
                  <a:extLst>
                    <a:ext uri="{9D8B030D-6E8A-4147-A177-3AD203B41FA5}">
                      <a16:colId xmlns:a16="http://schemas.microsoft.com/office/drawing/2014/main" val="3014016986"/>
                    </a:ext>
                  </a:extLst>
                </a:gridCol>
                <a:gridCol w="1077248">
                  <a:extLst>
                    <a:ext uri="{9D8B030D-6E8A-4147-A177-3AD203B41FA5}">
                      <a16:colId xmlns:a16="http://schemas.microsoft.com/office/drawing/2014/main" val="53137846"/>
                    </a:ext>
                  </a:extLst>
                </a:gridCol>
                <a:gridCol w="1070759">
                  <a:extLst>
                    <a:ext uri="{9D8B030D-6E8A-4147-A177-3AD203B41FA5}">
                      <a16:colId xmlns:a16="http://schemas.microsoft.com/office/drawing/2014/main" val="3013781601"/>
                    </a:ext>
                  </a:extLst>
                </a:gridCol>
                <a:gridCol w="1271932">
                  <a:extLst>
                    <a:ext uri="{9D8B030D-6E8A-4147-A177-3AD203B41FA5}">
                      <a16:colId xmlns:a16="http://schemas.microsoft.com/office/drawing/2014/main" val="2470098831"/>
                    </a:ext>
                  </a:extLst>
                </a:gridCol>
              </a:tblGrid>
              <a:tr h="212063">
                <a:tc rowSpan="2">
                  <a:txBody>
                    <a:bodyPr/>
                    <a:lstStyle/>
                    <a:p>
                      <a:pPr algn="r" fontAlgn="ctr"/>
                      <a:r>
                        <a:rPr lang="en-US" sz="1400" b="1" i="0" u="none" strike="noStrike" dirty="0">
                          <a:solidFill>
                            <a:srgbClr val="FFFFFF"/>
                          </a:solidFill>
                          <a:effectLst/>
                          <a:latin typeface="Arial" panose="020B0604020202020204" pitchFamily="34" charset="0"/>
                          <a:cs typeface="Arial" panose="020B0604020202020204" pitchFamily="34" charset="0"/>
                        </a:rPr>
                        <a:t>S/N</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NAME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STAFF ID</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GRADE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SALARY LEVEL</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STEP</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400" b="1" i="0" u="none" strike="noStrike">
                          <a:solidFill>
                            <a:srgbClr val="FFFFFF"/>
                          </a:solidFill>
                          <a:effectLst/>
                          <a:latin typeface="Arial Narrow" panose="020B0606020202030204" pitchFamily="34" charset="0"/>
                        </a:rPr>
                        <a:t>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MONTHLY CONSOLIDATED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058274858"/>
                  </a:ext>
                </a:extLst>
              </a:tr>
              <a:tr h="81326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INTERIM PREMIUM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GOV MACHACHINERY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177203094"/>
                  </a:ext>
                </a:extLst>
              </a:tr>
              <a:tr h="415379">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JULIANA AYISIBEA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699082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DAY CARE SUPERVISOR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1,911.67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286.75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382.33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344.10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2,924.86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80771"/>
                  </a:ext>
                </a:extLst>
              </a:tr>
              <a:tr h="587108">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AGATHA ADU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28703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DAY CARE SUPERVISOR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1,977.22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296.58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395.44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355.90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3,025.15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1881092"/>
                  </a:ext>
                </a:extLst>
              </a:tr>
              <a:tr h="415379">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GERALD KWADWO OKYERE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1415098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INTERNAL AUDITOR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4,671.14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700.67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20582"/>
                  </a:ext>
                </a:extLst>
              </a:tr>
              <a:tr h="492903">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LETICIA NKRUMAH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1329826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INTERNAL AUDITOR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4,750.55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712.58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950.11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855.10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7,268.34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8787222"/>
                  </a:ext>
                </a:extLst>
              </a:tr>
              <a:tr h="530942">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PEACE GATOR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1405222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INTERNAL AUDITOR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4,671.14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700.67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7,146.84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2431019"/>
                  </a:ext>
                </a:extLst>
              </a:tr>
              <a:tr h="415379">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FELICIA OWUSU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1338824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ASSIST. INTERNAL AUDITOR (TRAINEE)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3,689.18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553.38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737.84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664.05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5,644.45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1477232"/>
                  </a:ext>
                </a:extLst>
              </a:tr>
              <a:tr h="415379">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CHARLIESAM YEABOAH AYEH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508621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CHIEF RADIO SURVEYOR/OPERATOR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5,528.82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829.32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1,105.76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995.19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8,459.09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7217969"/>
                  </a:ext>
                </a:extLst>
              </a:tr>
              <a:tr h="473703">
                <a:tc>
                  <a:txBody>
                    <a:bodyPr/>
                    <a:lstStyle/>
                    <a:p>
                      <a:pPr algn="r" fontAlgn="b"/>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Sub- Totals</a:t>
                      </a: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7868" marR="7868" marT="78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27,199.72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4,079.95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5,439.94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4,895.96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41,615.57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0028083"/>
                  </a:ext>
                </a:extLst>
              </a:tr>
            </a:tbl>
          </a:graphicData>
        </a:graphic>
      </p:graphicFrame>
    </p:spTree>
    <p:extLst>
      <p:ext uri="{BB962C8B-B14F-4D97-AF65-F5344CB8AC3E}">
        <p14:creationId xmlns:p14="http://schemas.microsoft.com/office/powerpoint/2010/main" val="4990958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Central Administration</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76</a:t>
            </a:fld>
            <a:endParaRPr lang="en-US" dirty="0"/>
          </a:p>
        </p:txBody>
      </p:sp>
      <p:graphicFrame>
        <p:nvGraphicFramePr>
          <p:cNvPr id="3" name="Table 2">
            <a:extLst>
              <a:ext uri="{FF2B5EF4-FFF2-40B4-BE49-F238E27FC236}">
                <a16:creationId xmlns:a16="http://schemas.microsoft.com/office/drawing/2014/main" id="{C7040A2F-BF20-4A2C-9309-47EDF21E82F3}"/>
              </a:ext>
            </a:extLst>
          </p:cNvPr>
          <p:cNvGraphicFramePr>
            <a:graphicFrameLocks noGrp="1"/>
          </p:cNvGraphicFramePr>
          <p:nvPr>
            <p:extLst>
              <p:ext uri="{D42A27DB-BD31-4B8C-83A1-F6EECF244321}">
                <p14:modId xmlns:p14="http://schemas.microsoft.com/office/powerpoint/2010/main" val="1969709682"/>
              </p:ext>
            </p:extLst>
          </p:nvPr>
        </p:nvGraphicFramePr>
        <p:xfrm>
          <a:off x="159288" y="959457"/>
          <a:ext cx="11742660" cy="5384774"/>
        </p:xfrm>
        <a:graphic>
          <a:graphicData uri="http://schemas.openxmlformats.org/drawingml/2006/table">
            <a:tbl>
              <a:tblPr/>
              <a:tblGrid>
                <a:gridCol w="312660">
                  <a:extLst>
                    <a:ext uri="{9D8B030D-6E8A-4147-A177-3AD203B41FA5}">
                      <a16:colId xmlns:a16="http://schemas.microsoft.com/office/drawing/2014/main" val="241075048"/>
                    </a:ext>
                  </a:extLst>
                </a:gridCol>
                <a:gridCol w="2651415">
                  <a:extLst>
                    <a:ext uri="{9D8B030D-6E8A-4147-A177-3AD203B41FA5}">
                      <a16:colId xmlns:a16="http://schemas.microsoft.com/office/drawing/2014/main" val="3587961992"/>
                    </a:ext>
                  </a:extLst>
                </a:gridCol>
                <a:gridCol w="968532">
                  <a:extLst>
                    <a:ext uri="{9D8B030D-6E8A-4147-A177-3AD203B41FA5}">
                      <a16:colId xmlns:a16="http://schemas.microsoft.com/office/drawing/2014/main" val="1564104603"/>
                    </a:ext>
                  </a:extLst>
                </a:gridCol>
                <a:gridCol w="1492573">
                  <a:extLst>
                    <a:ext uri="{9D8B030D-6E8A-4147-A177-3AD203B41FA5}">
                      <a16:colId xmlns:a16="http://schemas.microsoft.com/office/drawing/2014/main" val="3655991820"/>
                    </a:ext>
                  </a:extLst>
                </a:gridCol>
                <a:gridCol w="496444">
                  <a:extLst>
                    <a:ext uri="{9D8B030D-6E8A-4147-A177-3AD203B41FA5}">
                      <a16:colId xmlns:a16="http://schemas.microsoft.com/office/drawing/2014/main" val="3104394527"/>
                    </a:ext>
                  </a:extLst>
                </a:gridCol>
                <a:gridCol w="467240">
                  <a:extLst>
                    <a:ext uri="{9D8B030D-6E8A-4147-A177-3AD203B41FA5}">
                      <a16:colId xmlns:a16="http://schemas.microsoft.com/office/drawing/2014/main" val="1859405592"/>
                    </a:ext>
                  </a:extLst>
                </a:gridCol>
                <a:gridCol w="947460">
                  <a:extLst>
                    <a:ext uri="{9D8B030D-6E8A-4147-A177-3AD203B41FA5}">
                      <a16:colId xmlns:a16="http://schemas.microsoft.com/office/drawing/2014/main" val="1632699740"/>
                    </a:ext>
                  </a:extLst>
                </a:gridCol>
                <a:gridCol w="986397">
                  <a:extLst>
                    <a:ext uri="{9D8B030D-6E8A-4147-A177-3AD203B41FA5}">
                      <a16:colId xmlns:a16="http://schemas.microsoft.com/office/drawing/2014/main" val="3014016986"/>
                    </a:ext>
                  </a:extLst>
                </a:gridCol>
                <a:gridCol w="1077248">
                  <a:extLst>
                    <a:ext uri="{9D8B030D-6E8A-4147-A177-3AD203B41FA5}">
                      <a16:colId xmlns:a16="http://schemas.microsoft.com/office/drawing/2014/main" val="53137846"/>
                    </a:ext>
                  </a:extLst>
                </a:gridCol>
                <a:gridCol w="1070759">
                  <a:extLst>
                    <a:ext uri="{9D8B030D-6E8A-4147-A177-3AD203B41FA5}">
                      <a16:colId xmlns:a16="http://schemas.microsoft.com/office/drawing/2014/main" val="3013781601"/>
                    </a:ext>
                  </a:extLst>
                </a:gridCol>
                <a:gridCol w="1271932">
                  <a:extLst>
                    <a:ext uri="{9D8B030D-6E8A-4147-A177-3AD203B41FA5}">
                      <a16:colId xmlns:a16="http://schemas.microsoft.com/office/drawing/2014/main" val="2470098831"/>
                    </a:ext>
                  </a:extLst>
                </a:gridCol>
              </a:tblGrid>
              <a:tr h="212063">
                <a:tc rowSpan="2">
                  <a:txBody>
                    <a:bodyPr/>
                    <a:lstStyle/>
                    <a:p>
                      <a:pPr algn="r" fontAlgn="ctr"/>
                      <a:r>
                        <a:rPr lang="en-US" sz="1400" b="1" i="0" u="none" strike="noStrike" dirty="0">
                          <a:solidFill>
                            <a:srgbClr val="FFFFFF"/>
                          </a:solidFill>
                          <a:effectLst/>
                          <a:latin typeface="Arial" panose="020B0604020202020204" pitchFamily="34" charset="0"/>
                          <a:cs typeface="Arial" panose="020B0604020202020204" pitchFamily="34" charset="0"/>
                        </a:rPr>
                        <a:t>S/N</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NAME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STAFF ID</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GRADE</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SALARY LEVEL</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STEP</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400" b="1" i="0" u="none" strike="noStrike">
                          <a:solidFill>
                            <a:srgbClr val="FFFFFF"/>
                          </a:solidFill>
                          <a:effectLst/>
                          <a:latin typeface="Arial Narrow" panose="020B0606020202030204" pitchFamily="34" charset="0"/>
                        </a:rPr>
                        <a:t>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MONTHLY CONSOLIDATED SALARY (GH₵)</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058274858"/>
                  </a:ext>
                </a:extLst>
              </a:tr>
              <a:tr h="81326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INTERIM PREMIUM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GOV MACHACHINERY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7868" marR="7868" marT="78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177203094"/>
                  </a:ext>
                </a:extLst>
              </a:tr>
              <a:tr h="415379">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RAHMAEN AMANKWAH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58712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SENIOR REVENUE SUPERINTENDENT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3,880.53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582.08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776.11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698.50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5,937.21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80771"/>
                  </a:ext>
                </a:extLst>
              </a:tr>
              <a:tr h="587108">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OTI FRANK</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panose="020B0604020202020204" pitchFamily="34" charset="0"/>
                          <a:cs typeface="Arial" panose="020B0604020202020204" pitchFamily="34" charset="0"/>
                        </a:rPr>
                        <a:t>923930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panose="020B0604020202020204" pitchFamily="34" charset="0"/>
                          <a:cs typeface="Arial" panose="020B0604020202020204" pitchFamily="34" charset="0"/>
                        </a:rPr>
                        <a:t>HIGHER REVENUE INSPECTOR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2,589.34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388.40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517.87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466.08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3,961.69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1881092"/>
                  </a:ext>
                </a:extLst>
              </a:tr>
              <a:tr h="557918">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MAWUKO ANAGLI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panose="020B0604020202020204" pitchFamily="34" charset="0"/>
                          <a:cs typeface="Arial" panose="020B0604020202020204" pitchFamily="34" charset="0"/>
                        </a:rPr>
                        <a:t>657305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b="0" i="0" u="none" strike="noStrike" dirty="0">
                          <a:solidFill>
                            <a:srgbClr val="000000"/>
                          </a:solidFill>
                          <a:effectLst/>
                          <a:latin typeface="Arial" panose="020B0604020202020204" pitchFamily="34" charset="0"/>
                          <a:cs typeface="Arial" panose="020B0604020202020204" pitchFamily="34" charset="0"/>
                        </a:rPr>
                        <a:t> YARD FOREMAN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3,566.87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535.03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713.37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642.04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5,457.31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20582"/>
                  </a:ext>
                </a:extLst>
              </a:tr>
              <a:tr h="596053">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ERIC KUMI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panose="020B0604020202020204" pitchFamily="34" charset="0"/>
                          <a:cs typeface="Arial" panose="020B0604020202020204" pitchFamily="34" charset="0"/>
                        </a:rPr>
                        <a:t>692207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cs typeface="Arial" panose="020B0604020202020204" pitchFamily="34" charset="0"/>
                        </a:rPr>
                        <a:t>YARD FOREMAN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3,566.87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535.03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713.37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642.04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5,457.31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8787222"/>
                  </a:ext>
                </a:extLst>
              </a:tr>
              <a:tr h="693175">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EMMANUEL MILES AGBOZO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panose="020B0604020202020204" pitchFamily="34" charset="0"/>
                          <a:cs typeface="Arial" panose="020B0604020202020204" pitchFamily="34" charset="0"/>
                        </a:rPr>
                        <a:t>1542287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cs typeface="Arial" panose="020B0604020202020204" pitchFamily="34" charset="0"/>
                        </a:rPr>
                        <a:t>DRIVER GRADE III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1,561.57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312.31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312.31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281.08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2,467.27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2431019"/>
                  </a:ext>
                </a:extLst>
              </a:tr>
              <a:tr h="554321">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GEORGE ABRAKWA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panose="020B0604020202020204" pitchFamily="34" charset="0"/>
                          <a:cs typeface="Arial" panose="020B0604020202020204" pitchFamily="34" charset="0"/>
                        </a:rPr>
                        <a:t>1545031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cs typeface="Arial" panose="020B0604020202020204" pitchFamily="34" charset="0"/>
                        </a:rPr>
                        <a:t>DRIVER GD III</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1,484.56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222.68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296.91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267.22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2,271.37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1477232"/>
                  </a:ext>
                </a:extLst>
              </a:tr>
              <a:tr h="415379">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Totals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    216,008.56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32,479.33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43,201.71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38,881.56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            330,571.15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7217969"/>
                  </a:ext>
                </a:extLst>
              </a:tr>
            </a:tbl>
          </a:graphicData>
        </a:graphic>
      </p:graphicFrame>
    </p:spTree>
    <p:extLst>
      <p:ext uri="{BB962C8B-B14F-4D97-AF65-F5344CB8AC3E}">
        <p14:creationId xmlns:p14="http://schemas.microsoft.com/office/powerpoint/2010/main" val="30934452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77</a:t>
            </a:fld>
            <a:endParaRPr lang="en-US" dirty="0"/>
          </a:p>
        </p:txBody>
      </p:sp>
      <p:graphicFrame>
        <p:nvGraphicFramePr>
          <p:cNvPr id="4" name="Table 3">
            <a:extLst>
              <a:ext uri="{FF2B5EF4-FFF2-40B4-BE49-F238E27FC236}">
                <a16:creationId xmlns:a16="http://schemas.microsoft.com/office/drawing/2014/main" id="{F07C92E0-3530-49DA-A23E-C856B8DDDE80}"/>
              </a:ext>
            </a:extLst>
          </p:cNvPr>
          <p:cNvGraphicFramePr>
            <a:graphicFrameLocks noGrp="1"/>
          </p:cNvGraphicFramePr>
          <p:nvPr>
            <p:extLst>
              <p:ext uri="{D42A27DB-BD31-4B8C-83A1-F6EECF244321}">
                <p14:modId xmlns:p14="http://schemas.microsoft.com/office/powerpoint/2010/main" val="1079685165"/>
              </p:ext>
            </p:extLst>
          </p:nvPr>
        </p:nvGraphicFramePr>
        <p:xfrm>
          <a:off x="294969" y="550211"/>
          <a:ext cx="11577483" cy="4690550"/>
        </p:xfrm>
        <a:graphic>
          <a:graphicData uri="http://schemas.openxmlformats.org/drawingml/2006/table">
            <a:tbl>
              <a:tblPr/>
              <a:tblGrid>
                <a:gridCol w="971983">
                  <a:extLst>
                    <a:ext uri="{9D8B030D-6E8A-4147-A177-3AD203B41FA5}">
                      <a16:colId xmlns:a16="http://schemas.microsoft.com/office/drawing/2014/main" val="2231758951"/>
                    </a:ext>
                  </a:extLst>
                </a:gridCol>
                <a:gridCol w="2225334">
                  <a:extLst>
                    <a:ext uri="{9D8B030D-6E8A-4147-A177-3AD203B41FA5}">
                      <a16:colId xmlns:a16="http://schemas.microsoft.com/office/drawing/2014/main" val="670519829"/>
                    </a:ext>
                  </a:extLst>
                </a:gridCol>
                <a:gridCol w="677830">
                  <a:extLst>
                    <a:ext uri="{9D8B030D-6E8A-4147-A177-3AD203B41FA5}">
                      <a16:colId xmlns:a16="http://schemas.microsoft.com/office/drawing/2014/main" val="2854169095"/>
                    </a:ext>
                  </a:extLst>
                </a:gridCol>
                <a:gridCol w="1470766">
                  <a:extLst>
                    <a:ext uri="{9D8B030D-6E8A-4147-A177-3AD203B41FA5}">
                      <a16:colId xmlns:a16="http://schemas.microsoft.com/office/drawing/2014/main" val="1004733422"/>
                    </a:ext>
                  </a:extLst>
                </a:gridCol>
                <a:gridCol w="489189">
                  <a:extLst>
                    <a:ext uri="{9D8B030D-6E8A-4147-A177-3AD203B41FA5}">
                      <a16:colId xmlns:a16="http://schemas.microsoft.com/office/drawing/2014/main" val="4191767433"/>
                    </a:ext>
                  </a:extLst>
                </a:gridCol>
                <a:gridCol w="460414">
                  <a:extLst>
                    <a:ext uri="{9D8B030D-6E8A-4147-A177-3AD203B41FA5}">
                      <a16:colId xmlns:a16="http://schemas.microsoft.com/office/drawing/2014/main" val="596914676"/>
                    </a:ext>
                  </a:extLst>
                </a:gridCol>
                <a:gridCol w="933616">
                  <a:extLst>
                    <a:ext uri="{9D8B030D-6E8A-4147-A177-3AD203B41FA5}">
                      <a16:colId xmlns:a16="http://schemas.microsoft.com/office/drawing/2014/main" val="2781928797"/>
                    </a:ext>
                  </a:extLst>
                </a:gridCol>
                <a:gridCol w="971983">
                  <a:extLst>
                    <a:ext uri="{9D8B030D-6E8A-4147-A177-3AD203B41FA5}">
                      <a16:colId xmlns:a16="http://schemas.microsoft.com/office/drawing/2014/main" val="1897345106"/>
                    </a:ext>
                  </a:extLst>
                </a:gridCol>
                <a:gridCol w="1061510">
                  <a:extLst>
                    <a:ext uri="{9D8B030D-6E8A-4147-A177-3AD203B41FA5}">
                      <a16:colId xmlns:a16="http://schemas.microsoft.com/office/drawing/2014/main" val="3263483233"/>
                    </a:ext>
                  </a:extLst>
                </a:gridCol>
                <a:gridCol w="1061510">
                  <a:extLst>
                    <a:ext uri="{9D8B030D-6E8A-4147-A177-3AD203B41FA5}">
                      <a16:colId xmlns:a16="http://schemas.microsoft.com/office/drawing/2014/main" val="959599607"/>
                    </a:ext>
                  </a:extLst>
                </a:gridCol>
                <a:gridCol w="1253348">
                  <a:extLst>
                    <a:ext uri="{9D8B030D-6E8A-4147-A177-3AD203B41FA5}">
                      <a16:colId xmlns:a16="http://schemas.microsoft.com/office/drawing/2014/main" val="2859073909"/>
                    </a:ext>
                  </a:extLst>
                </a:gridCol>
              </a:tblGrid>
              <a:tr h="163102">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MDA: </a:t>
                      </a:r>
                      <a:r>
                        <a:rPr lang="en-US" sz="1400" b="1" i="0" u="none" strike="noStrike" dirty="0" err="1">
                          <a:solidFill>
                            <a:srgbClr val="000000"/>
                          </a:solidFill>
                          <a:effectLst/>
                          <a:latin typeface="Arial" panose="020B0604020202020204" pitchFamily="34" charset="0"/>
                          <a:cs typeface="Arial" panose="020B0604020202020204" pitchFamily="34" charset="0"/>
                        </a:rPr>
                        <a:t>Akuapem</a:t>
                      </a:r>
                      <a:r>
                        <a:rPr lang="en-US" sz="14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4430" marR="4430" marT="443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36266128"/>
                  </a:ext>
                </a:extLst>
              </a:tr>
              <a:tr h="163102">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Department: Human Resource Department </a:t>
                      </a:r>
                    </a:p>
                  </a:txBody>
                  <a:tcPr marL="4430" marR="4430" marT="443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5037974"/>
                  </a:ext>
                </a:extLst>
              </a:tr>
              <a:tr h="163102">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4430" marR="4430" marT="443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04611077"/>
                  </a:ext>
                </a:extLst>
              </a:tr>
              <a:tr h="163102">
                <a:tc gridSpan="11">
                  <a:txBody>
                    <a:bodyPr/>
                    <a:lstStyle/>
                    <a:p>
                      <a:pPr algn="l" fontAlgn="b"/>
                      <a:r>
                        <a:rPr lang="en-US" sz="1400" b="1" i="0" u="none" strike="noStrike" dirty="0" err="1">
                          <a:solidFill>
                            <a:srgbClr val="000000"/>
                          </a:solidFill>
                          <a:effectLst/>
                          <a:latin typeface="Arial" panose="020B0604020202020204" pitchFamily="34" charset="0"/>
                          <a:cs typeface="Arial" panose="020B0604020202020204" pitchFamily="34" charset="0"/>
                        </a:rPr>
                        <a:t>Programme</a:t>
                      </a:r>
                      <a:r>
                        <a:rPr lang="en-US" sz="1400" b="1" i="0" u="none" strike="noStrike" dirty="0">
                          <a:solidFill>
                            <a:srgbClr val="000000"/>
                          </a:solidFill>
                          <a:effectLst/>
                          <a:latin typeface="Arial" panose="020B0604020202020204" pitchFamily="34" charset="0"/>
                          <a:cs typeface="Arial" panose="020B0604020202020204" pitchFamily="34" charset="0"/>
                        </a:rPr>
                        <a:t>: Management and Administration</a:t>
                      </a:r>
                    </a:p>
                  </a:txBody>
                  <a:tcPr marL="4430" marR="4430" marT="443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60505730"/>
                  </a:ext>
                </a:extLst>
              </a:tr>
              <a:tr h="192756">
                <a:tc gridSpan="11">
                  <a:txBody>
                    <a:bodyPr/>
                    <a:lstStyle/>
                    <a:p>
                      <a:pPr algn="ctr" fontAlgn="b"/>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18276110"/>
                  </a:ext>
                </a:extLst>
              </a:tr>
              <a:tr h="170515">
                <a:tc rowSpan="2">
                  <a:txBody>
                    <a:bodyPr/>
                    <a:lstStyle/>
                    <a:p>
                      <a:pPr algn="ctr" fontAlgn="ctr"/>
                      <a:r>
                        <a:rPr lang="en-US" sz="1400" b="1" i="0" u="none" strike="noStrike" dirty="0">
                          <a:solidFill>
                            <a:srgbClr val="FFFFFF"/>
                          </a:solidFill>
                          <a:effectLst/>
                          <a:latin typeface="Arial Narrow" panose="020B0606020202030204" pitchFamily="34" charset="0"/>
                        </a:rPr>
                        <a:t>S/N</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NAME</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STAFF ID</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GRADE</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SALARY LEVEL</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STEP</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MONTHLY CONSOLIDATED SALARY (GH₵)</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833410081"/>
                  </a:ext>
                </a:extLst>
              </a:tr>
              <a:tr h="47447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INTERIM PREMIUM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GOV MACHACHINERY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3724677634"/>
                  </a:ext>
                </a:extLst>
              </a:tr>
              <a:tr h="466514">
                <a:tc>
                  <a:txBody>
                    <a:bodyPr/>
                    <a:lstStyle/>
                    <a:p>
                      <a:pPr algn="ctr" fontAlgn="b"/>
                      <a:r>
                        <a:rPr lang="en-US" sz="1400" b="0" i="0" u="none" strike="noStrike">
                          <a:solidFill>
                            <a:srgbClr val="000000"/>
                          </a:solidFill>
                          <a:effectLst/>
                          <a:latin typeface="Arial Narrow" panose="020B0606020202030204" pitchFamily="34" charset="0"/>
                        </a:rPr>
                        <a:t>1</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ENOCK MARFOH</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922308</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SENIOR HUMAN RESOURCE MANAGER</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19</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5,436.40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815.46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1,087.28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978.55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8,317.69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5103076"/>
                  </a:ext>
                </a:extLst>
              </a:tr>
              <a:tr h="466514">
                <a:tc>
                  <a:txBody>
                    <a:bodyPr/>
                    <a:lstStyle/>
                    <a:p>
                      <a:pPr algn="ctr" fontAlgn="b"/>
                      <a:r>
                        <a:rPr lang="en-US" sz="1400" b="0" i="0" u="none" strike="noStrike">
                          <a:solidFill>
                            <a:srgbClr val="000000"/>
                          </a:solidFill>
                          <a:effectLst/>
                          <a:latin typeface="Arial Narrow" panose="020B0606020202030204" pitchFamily="34" charset="0"/>
                        </a:rPr>
                        <a:t>2</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ADWOA ADUBEA APPEADU</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1263134</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HUMAN RESOURCE MANAGER</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18</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2</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4,750.55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712.58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950.11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855.10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7,268.34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759099"/>
                  </a:ext>
                </a:extLst>
              </a:tr>
              <a:tr h="466514">
                <a:tc>
                  <a:txBody>
                    <a:bodyPr/>
                    <a:lstStyle/>
                    <a:p>
                      <a:pPr algn="ctr" fontAlgn="b"/>
                      <a:r>
                        <a:rPr lang="en-US" sz="1400" b="0" i="0" u="none" strike="noStrike">
                          <a:solidFill>
                            <a:srgbClr val="000000"/>
                          </a:solidFill>
                          <a:effectLst/>
                          <a:latin typeface="Arial Narrow" panose="020B0606020202030204" pitchFamily="34" charset="0"/>
                        </a:rPr>
                        <a:t>3</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REBECCA WINNIFRED AGYEMANG</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1409615</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HUMAN RESOURCE MANAGER</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18</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4,671.14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700.67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934.23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840.81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7,146.84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3831331"/>
                  </a:ext>
                </a:extLst>
              </a:tr>
              <a:tr h="268375">
                <a:tc>
                  <a:txBody>
                    <a:bodyPr/>
                    <a:lstStyle/>
                    <a:p>
                      <a:pPr algn="ctr" fontAlgn="ctr"/>
                      <a:r>
                        <a:rPr lang="en-US" sz="1400" b="1" i="0" u="none" strike="noStrike" dirty="0">
                          <a:solidFill>
                            <a:schemeClr val="tx1"/>
                          </a:solidFill>
                          <a:effectLst/>
                          <a:latin typeface="Arial Narrow" panose="020B060602020203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14,858.08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2,228.71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2,971.62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2,674.46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22,732.87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146632"/>
                  </a:ext>
                </a:extLst>
              </a:tr>
              <a:tr h="163102">
                <a:tc>
                  <a:txBody>
                    <a:bodyPr/>
                    <a:lstStyle/>
                    <a:p>
                      <a:pPr algn="l" fontAlgn="b"/>
                      <a:endParaRPr lang="en-US" sz="1200" b="0" i="0" u="none" strike="noStrike">
                        <a:solidFill>
                          <a:srgbClr val="000000"/>
                        </a:solidFill>
                        <a:effectLst/>
                        <a:latin typeface="Arial Narrow" panose="020B060602020203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637971054"/>
                  </a:ext>
                </a:extLst>
              </a:tr>
              <a:tr h="163102">
                <a:tc>
                  <a:txBody>
                    <a:bodyPr/>
                    <a:lstStyle/>
                    <a:p>
                      <a:pPr algn="ctr" fontAlgn="b"/>
                      <a:endParaRPr lang="en-US" sz="1200" b="0" i="0" u="none" strike="noStrike">
                        <a:solidFill>
                          <a:srgbClr val="000000"/>
                        </a:solidFill>
                        <a:effectLst/>
                        <a:latin typeface="Arial Narrow" panose="020B060602020203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a:noFill/>
                    </a:lnB>
                  </a:tcPr>
                </a:tc>
                <a:extLst>
                  <a:ext uri="{0D108BD9-81ED-4DB2-BD59-A6C34878D82A}">
                    <a16:rowId xmlns:a16="http://schemas.microsoft.com/office/drawing/2014/main" val="2419143840"/>
                  </a:ext>
                </a:extLst>
              </a:tr>
            </a:tbl>
          </a:graphicData>
        </a:graphic>
      </p:graphicFrame>
    </p:spTree>
    <p:extLst>
      <p:ext uri="{BB962C8B-B14F-4D97-AF65-F5344CB8AC3E}">
        <p14:creationId xmlns:p14="http://schemas.microsoft.com/office/powerpoint/2010/main" val="24803964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78</a:t>
            </a:fld>
            <a:endParaRPr lang="en-US" dirty="0"/>
          </a:p>
        </p:txBody>
      </p:sp>
      <p:graphicFrame>
        <p:nvGraphicFramePr>
          <p:cNvPr id="3" name="Table 2">
            <a:extLst>
              <a:ext uri="{FF2B5EF4-FFF2-40B4-BE49-F238E27FC236}">
                <a16:creationId xmlns:a16="http://schemas.microsoft.com/office/drawing/2014/main" id="{F9961E43-484F-4BB0-B29A-682219A2BEDA}"/>
              </a:ext>
            </a:extLst>
          </p:cNvPr>
          <p:cNvGraphicFramePr>
            <a:graphicFrameLocks noGrp="1"/>
          </p:cNvGraphicFramePr>
          <p:nvPr>
            <p:extLst>
              <p:ext uri="{D42A27DB-BD31-4B8C-83A1-F6EECF244321}">
                <p14:modId xmlns:p14="http://schemas.microsoft.com/office/powerpoint/2010/main" val="4269571619"/>
              </p:ext>
            </p:extLst>
          </p:nvPr>
        </p:nvGraphicFramePr>
        <p:xfrm>
          <a:off x="159288" y="527384"/>
          <a:ext cx="11654171" cy="4723045"/>
        </p:xfrm>
        <a:graphic>
          <a:graphicData uri="http://schemas.openxmlformats.org/drawingml/2006/table">
            <a:tbl>
              <a:tblPr/>
              <a:tblGrid>
                <a:gridCol w="978422">
                  <a:extLst>
                    <a:ext uri="{9D8B030D-6E8A-4147-A177-3AD203B41FA5}">
                      <a16:colId xmlns:a16="http://schemas.microsoft.com/office/drawing/2014/main" val="4280827330"/>
                    </a:ext>
                  </a:extLst>
                </a:gridCol>
                <a:gridCol w="2240075">
                  <a:extLst>
                    <a:ext uri="{9D8B030D-6E8A-4147-A177-3AD203B41FA5}">
                      <a16:colId xmlns:a16="http://schemas.microsoft.com/office/drawing/2014/main" val="3807474986"/>
                    </a:ext>
                  </a:extLst>
                </a:gridCol>
                <a:gridCol w="840254">
                  <a:extLst>
                    <a:ext uri="{9D8B030D-6E8A-4147-A177-3AD203B41FA5}">
                      <a16:colId xmlns:a16="http://schemas.microsoft.com/office/drawing/2014/main" val="2510526762"/>
                    </a:ext>
                  </a:extLst>
                </a:gridCol>
                <a:gridCol w="1322574">
                  <a:extLst>
                    <a:ext uri="{9D8B030D-6E8A-4147-A177-3AD203B41FA5}">
                      <a16:colId xmlns:a16="http://schemas.microsoft.com/office/drawing/2014/main" val="408363487"/>
                    </a:ext>
                  </a:extLst>
                </a:gridCol>
                <a:gridCol w="492429">
                  <a:extLst>
                    <a:ext uri="{9D8B030D-6E8A-4147-A177-3AD203B41FA5}">
                      <a16:colId xmlns:a16="http://schemas.microsoft.com/office/drawing/2014/main" val="1562635485"/>
                    </a:ext>
                  </a:extLst>
                </a:gridCol>
                <a:gridCol w="463464">
                  <a:extLst>
                    <a:ext uri="{9D8B030D-6E8A-4147-A177-3AD203B41FA5}">
                      <a16:colId xmlns:a16="http://schemas.microsoft.com/office/drawing/2014/main" val="3665188527"/>
                    </a:ext>
                  </a:extLst>
                </a:gridCol>
                <a:gridCol w="939800">
                  <a:extLst>
                    <a:ext uri="{9D8B030D-6E8A-4147-A177-3AD203B41FA5}">
                      <a16:colId xmlns:a16="http://schemas.microsoft.com/office/drawing/2014/main" val="408015631"/>
                    </a:ext>
                  </a:extLst>
                </a:gridCol>
                <a:gridCol w="978422">
                  <a:extLst>
                    <a:ext uri="{9D8B030D-6E8A-4147-A177-3AD203B41FA5}">
                      <a16:colId xmlns:a16="http://schemas.microsoft.com/office/drawing/2014/main" val="850074084"/>
                    </a:ext>
                  </a:extLst>
                </a:gridCol>
                <a:gridCol w="1068541">
                  <a:extLst>
                    <a:ext uri="{9D8B030D-6E8A-4147-A177-3AD203B41FA5}">
                      <a16:colId xmlns:a16="http://schemas.microsoft.com/office/drawing/2014/main" val="1222862840"/>
                    </a:ext>
                  </a:extLst>
                </a:gridCol>
                <a:gridCol w="1068541">
                  <a:extLst>
                    <a:ext uri="{9D8B030D-6E8A-4147-A177-3AD203B41FA5}">
                      <a16:colId xmlns:a16="http://schemas.microsoft.com/office/drawing/2014/main" val="264381881"/>
                    </a:ext>
                  </a:extLst>
                </a:gridCol>
                <a:gridCol w="1261649">
                  <a:extLst>
                    <a:ext uri="{9D8B030D-6E8A-4147-A177-3AD203B41FA5}">
                      <a16:colId xmlns:a16="http://schemas.microsoft.com/office/drawing/2014/main" val="2873864921"/>
                    </a:ext>
                  </a:extLst>
                </a:gridCol>
              </a:tblGrid>
              <a:tr h="316753">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MDA: </a:t>
                      </a:r>
                      <a:r>
                        <a:rPr lang="en-US" sz="1400" b="1" i="0" u="none" strike="noStrike" dirty="0" err="1">
                          <a:solidFill>
                            <a:srgbClr val="000000"/>
                          </a:solidFill>
                          <a:effectLst/>
                          <a:latin typeface="Arial" panose="020B0604020202020204" pitchFamily="34" charset="0"/>
                          <a:cs typeface="Arial" panose="020B0604020202020204" pitchFamily="34" charset="0"/>
                        </a:rPr>
                        <a:t>Akuapem</a:t>
                      </a:r>
                      <a:r>
                        <a:rPr lang="en-US" sz="14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4430" marR="4430" marT="443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65639076"/>
                  </a:ext>
                </a:extLst>
              </a:tr>
              <a:tr h="316753">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Department: Statistics Department </a:t>
                      </a:r>
                    </a:p>
                  </a:txBody>
                  <a:tcPr marL="4430" marR="4430" marT="443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91644944"/>
                  </a:ext>
                </a:extLst>
              </a:tr>
              <a:tr h="316753">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4430" marR="4430" marT="443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27728098"/>
                  </a:ext>
                </a:extLst>
              </a:tr>
              <a:tr h="316753">
                <a:tc gridSpan="11">
                  <a:txBody>
                    <a:bodyPr/>
                    <a:lstStyle/>
                    <a:p>
                      <a:pPr algn="l" fontAlgn="b"/>
                      <a:r>
                        <a:rPr lang="en-US" sz="1400" b="1" i="0" u="none" strike="noStrike" dirty="0" err="1">
                          <a:solidFill>
                            <a:srgbClr val="000000"/>
                          </a:solidFill>
                          <a:effectLst/>
                          <a:latin typeface="Arial" panose="020B0604020202020204" pitchFamily="34" charset="0"/>
                          <a:cs typeface="Arial" panose="020B0604020202020204" pitchFamily="34" charset="0"/>
                        </a:rPr>
                        <a:t>Programme</a:t>
                      </a:r>
                      <a:r>
                        <a:rPr lang="en-US" sz="1400" b="1" i="0" u="none" strike="noStrike" dirty="0">
                          <a:solidFill>
                            <a:srgbClr val="000000"/>
                          </a:solidFill>
                          <a:effectLst/>
                          <a:latin typeface="Arial" panose="020B0604020202020204" pitchFamily="34" charset="0"/>
                          <a:cs typeface="Arial" panose="020B0604020202020204" pitchFamily="34" charset="0"/>
                        </a:rPr>
                        <a:t>: Management and Administration</a:t>
                      </a:r>
                    </a:p>
                  </a:txBody>
                  <a:tcPr marL="4430" marR="4430" marT="443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28790426"/>
                  </a:ext>
                </a:extLst>
              </a:tr>
              <a:tr h="325962">
                <a:tc gridSpan="11">
                  <a:txBody>
                    <a:bodyPr/>
                    <a:lstStyle/>
                    <a:p>
                      <a:pPr algn="ctr" fontAlgn="b"/>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4430" marR="4430" marT="443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6748142"/>
                  </a:ext>
                </a:extLst>
              </a:tr>
              <a:tr h="316753">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S/N</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NAME</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STAFF ID</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GRADE</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SALARY LEVEL</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STEP</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MONTHLY CONSOLIDATED SALARY (GH₵)</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3722355104"/>
                  </a:ext>
                </a:extLst>
              </a:tr>
              <a:tr h="93527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INTERIM PREMIUM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GOV MACHACHINERY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3284751126"/>
                  </a:ext>
                </a:extLst>
              </a:tr>
              <a:tr h="626014">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JOSEPHINE NTISFUL</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1581369</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ASST. STATISTICIAN</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16</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3,948.76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592.31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789.75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710.78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6,041.60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1259247"/>
                  </a:ext>
                </a:extLst>
              </a:tr>
              <a:tr h="626014">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2</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SARAH NAA LAMIOKOR KODA</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1581370</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ASST. STATISTICIAN</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16</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3,948.76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592.31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789.75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710.78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6,041.60 </a:t>
                      </a:r>
                    </a:p>
                  </a:txBody>
                  <a:tcPr marL="4430" marR="4430" marT="443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9835898"/>
                  </a:ext>
                </a:extLst>
              </a:tr>
              <a:tr h="626014">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TOTAL</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7,897.52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1,184.63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1,579.50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1,421.55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12,083.20 </a:t>
                      </a:r>
                    </a:p>
                  </a:txBody>
                  <a:tcPr marL="4430" marR="4430" marT="443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0808689"/>
                  </a:ext>
                </a:extLst>
              </a:tr>
            </a:tbl>
          </a:graphicData>
        </a:graphic>
      </p:graphicFrame>
    </p:spTree>
    <p:extLst>
      <p:ext uri="{BB962C8B-B14F-4D97-AF65-F5344CB8AC3E}">
        <p14:creationId xmlns:p14="http://schemas.microsoft.com/office/powerpoint/2010/main" val="32897757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2697DA3E-A583-4FEF-A925-E8F12CEE5EEF}"/>
              </a:ext>
            </a:extLst>
          </p:cNvPr>
          <p:cNvSpPr txBox="1"/>
          <p:nvPr/>
        </p:nvSpPr>
        <p:spPr>
          <a:xfrm>
            <a:off x="4365523" y="-25428"/>
            <a:ext cx="9029754"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79</a:t>
            </a:fld>
            <a:endParaRPr lang="en-US" dirty="0"/>
          </a:p>
        </p:txBody>
      </p:sp>
      <p:graphicFrame>
        <p:nvGraphicFramePr>
          <p:cNvPr id="4" name="Table 3">
            <a:extLst>
              <a:ext uri="{FF2B5EF4-FFF2-40B4-BE49-F238E27FC236}">
                <a16:creationId xmlns:a16="http://schemas.microsoft.com/office/drawing/2014/main" id="{95C9574B-7D09-4FE3-9F30-C75B2BF5E74A}"/>
              </a:ext>
            </a:extLst>
          </p:cNvPr>
          <p:cNvGraphicFramePr>
            <a:graphicFrameLocks noGrp="1"/>
          </p:cNvGraphicFramePr>
          <p:nvPr>
            <p:extLst>
              <p:ext uri="{D42A27DB-BD31-4B8C-83A1-F6EECF244321}">
                <p14:modId xmlns:p14="http://schemas.microsoft.com/office/powerpoint/2010/main" val="3466409277"/>
              </p:ext>
            </p:extLst>
          </p:nvPr>
        </p:nvGraphicFramePr>
        <p:xfrm>
          <a:off x="159288" y="48587"/>
          <a:ext cx="10909552" cy="6736516"/>
        </p:xfrm>
        <a:graphic>
          <a:graphicData uri="http://schemas.openxmlformats.org/drawingml/2006/table">
            <a:tbl>
              <a:tblPr/>
              <a:tblGrid>
                <a:gridCol w="196797">
                  <a:extLst>
                    <a:ext uri="{9D8B030D-6E8A-4147-A177-3AD203B41FA5}">
                      <a16:colId xmlns:a16="http://schemas.microsoft.com/office/drawing/2014/main" val="2669105322"/>
                    </a:ext>
                  </a:extLst>
                </a:gridCol>
                <a:gridCol w="2070997">
                  <a:extLst>
                    <a:ext uri="{9D8B030D-6E8A-4147-A177-3AD203B41FA5}">
                      <a16:colId xmlns:a16="http://schemas.microsoft.com/office/drawing/2014/main" val="2793009903"/>
                    </a:ext>
                  </a:extLst>
                </a:gridCol>
                <a:gridCol w="735144">
                  <a:extLst>
                    <a:ext uri="{9D8B030D-6E8A-4147-A177-3AD203B41FA5}">
                      <a16:colId xmlns:a16="http://schemas.microsoft.com/office/drawing/2014/main" val="2414013410"/>
                    </a:ext>
                  </a:extLst>
                </a:gridCol>
                <a:gridCol w="1958886">
                  <a:extLst>
                    <a:ext uri="{9D8B030D-6E8A-4147-A177-3AD203B41FA5}">
                      <a16:colId xmlns:a16="http://schemas.microsoft.com/office/drawing/2014/main" val="3591115935"/>
                    </a:ext>
                  </a:extLst>
                </a:gridCol>
                <a:gridCol w="725291">
                  <a:extLst>
                    <a:ext uri="{9D8B030D-6E8A-4147-A177-3AD203B41FA5}">
                      <a16:colId xmlns:a16="http://schemas.microsoft.com/office/drawing/2014/main" val="3386853078"/>
                    </a:ext>
                  </a:extLst>
                </a:gridCol>
                <a:gridCol w="549030">
                  <a:extLst>
                    <a:ext uri="{9D8B030D-6E8A-4147-A177-3AD203B41FA5}">
                      <a16:colId xmlns:a16="http://schemas.microsoft.com/office/drawing/2014/main" val="3766409479"/>
                    </a:ext>
                  </a:extLst>
                </a:gridCol>
                <a:gridCol w="974527">
                  <a:extLst>
                    <a:ext uri="{9D8B030D-6E8A-4147-A177-3AD203B41FA5}">
                      <a16:colId xmlns:a16="http://schemas.microsoft.com/office/drawing/2014/main" val="408144761"/>
                    </a:ext>
                  </a:extLst>
                </a:gridCol>
                <a:gridCol w="1111787">
                  <a:extLst>
                    <a:ext uri="{9D8B030D-6E8A-4147-A177-3AD203B41FA5}">
                      <a16:colId xmlns:a16="http://schemas.microsoft.com/office/drawing/2014/main" val="1434978549"/>
                    </a:ext>
                  </a:extLst>
                </a:gridCol>
                <a:gridCol w="864722">
                  <a:extLst>
                    <a:ext uri="{9D8B030D-6E8A-4147-A177-3AD203B41FA5}">
                      <a16:colId xmlns:a16="http://schemas.microsoft.com/office/drawing/2014/main" val="272801554"/>
                    </a:ext>
                  </a:extLst>
                </a:gridCol>
                <a:gridCol w="796097">
                  <a:extLst>
                    <a:ext uri="{9D8B030D-6E8A-4147-A177-3AD203B41FA5}">
                      <a16:colId xmlns:a16="http://schemas.microsoft.com/office/drawing/2014/main" val="834664272"/>
                    </a:ext>
                  </a:extLst>
                </a:gridCol>
                <a:gridCol w="926274">
                  <a:extLst>
                    <a:ext uri="{9D8B030D-6E8A-4147-A177-3AD203B41FA5}">
                      <a16:colId xmlns:a16="http://schemas.microsoft.com/office/drawing/2014/main" val="3096649157"/>
                    </a:ext>
                  </a:extLst>
                </a:gridCol>
              </a:tblGrid>
              <a:tr h="181875">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MDA: </a:t>
                      </a:r>
                      <a:r>
                        <a:rPr lang="en-US" sz="1200" b="1" i="0" u="none" strike="noStrike" dirty="0" err="1">
                          <a:solidFill>
                            <a:srgbClr val="000000"/>
                          </a:solidFill>
                          <a:effectLst/>
                          <a:latin typeface="Arial" panose="020B0604020202020204" pitchFamily="34" charset="0"/>
                          <a:cs typeface="Arial" panose="020B0604020202020204" pitchFamily="34" charset="0"/>
                        </a:rPr>
                        <a:t>Akuapem</a:t>
                      </a:r>
                      <a:r>
                        <a:rPr lang="en-US" sz="12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4789" marR="4789" marT="47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11351676"/>
                  </a:ext>
                </a:extLst>
              </a:tr>
              <a:tr h="181875">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Department: Social Welfare and Community Development Department </a:t>
                      </a:r>
                    </a:p>
                  </a:txBody>
                  <a:tcPr marL="4789" marR="4789" marT="47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9869950"/>
                  </a:ext>
                </a:extLst>
              </a:tr>
              <a:tr h="181875">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4789" marR="4789" marT="47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06522052"/>
                  </a:ext>
                </a:extLst>
              </a:tr>
              <a:tr h="181875">
                <a:tc gridSpan="11">
                  <a:txBody>
                    <a:bodyPr/>
                    <a:lstStyle/>
                    <a:p>
                      <a:pPr algn="l" fontAlgn="b"/>
                      <a:r>
                        <a:rPr lang="en-US" sz="1200" b="1" i="0" u="none" strike="noStrike" dirty="0" err="1">
                          <a:solidFill>
                            <a:srgbClr val="000000"/>
                          </a:solidFill>
                          <a:effectLst/>
                          <a:latin typeface="Arial" panose="020B0604020202020204" pitchFamily="34" charset="0"/>
                          <a:cs typeface="Arial" panose="020B0604020202020204" pitchFamily="34" charset="0"/>
                        </a:rPr>
                        <a:t>Programme</a:t>
                      </a:r>
                      <a:r>
                        <a:rPr lang="en-US" sz="1200" b="1" i="0" u="none" strike="noStrike" dirty="0">
                          <a:solidFill>
                            <a:srgbClr val="000000"/>
                          </a:solidFill>
                          <a:effectLst/>
                          <a:latin typeface="Arial" panose="020B0604020202020204" pitchFamily="34" charset="0"/>
                          <a:cs typeface="Arial" panose="020B0604020202020204" pitchFamily="34" charset="0"/>
                        </a:rPr>
                        <a:t>: Social Services Delivery</a:t>
                      </a:r>
                    </a:p>
                  </a:txBody>
                  <a:tcPr marL="4789" marR="4789" marT="47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8139892"/>
                  </a:ext>
                </a:extLst>
              </a:tr>
              <a:tr h="181875">
                <a:tc gridSpan="11">
                  <a:txBody>
                    <a:bodyPr/>
                    <a:lstStyle/>
                    <a:p>
                      <a:pPr algn="l" fontAlgn="b"/>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4789" marR="4789" marT="4789"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02930097"/>
                  </a:ext>
                </a:extLst>
              </a:tr>
              <a:tr h="181875">
                <a:tc rowSpan="2">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S/N</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NAME</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STAFF ID</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GRADE</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SALARY LEVEL</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STEP</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rowSpan="2">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3">
                  <a:txBody>
                    <a:bodyPr/>
                    <a:lstStyle/>
                    <a:p>
                      <a:pPr algn="l" fontAlgn="ctr"/>
                      <a:r>
                        <a:rPr lang="en-US" sz="1200" b="1" i="0" u="none" strike="noStrike">
                          <a:solidFill>
                            <a:srgbClr val="FFFFFF"/>
                          </a:solidFill>
                          <a:effectLst/>
                          <a:latin typeface="Arial" panose="020B0604020202020204" pitchFamily="34" charset="0"/>
                          <a:cs typeface="Arial" panose="020B0604020202020204" pitchFamily="34" charset="0"/>
                        </a:rPr>
                        <a:t> </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l" fontAlgn="ctr"/>
                      <a:r>
                        <a:rPr lang="en-US" sz="1200" b="1" i="0" u="none" strike="noStrike">
                          <a:solidFill>
                            <a:srgbClr val="FFFFFF"/>
                          </a:solidFill>
                          <a:effectLst/>
                          <a:latin typeface="Arial" panose="020B0604020202020204" pitchFamily="34" charset="0"/>
                          <a:cs typeface="Arial" panose="020B0604020202020204" pitchFamily="34" charset="0"/>
                        </a:rPr>
                        <a:t>MONTHLY CONSOLIDATED SALARY (GH₵)</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3472638906"/>
                  </a:ext>
                </a:extLst>
              </a:tr>
              <a:tr h="708936">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 INTERIM PREMIUM  </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 GOV MACHINERY  </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l" fontAlgn="ctr"/>
                      <a:r>
                        <a:rPr lang="en-US" sz="12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vMerge="1">
                  <a:txBody>
                    <a:bodyPr/>
                    <a:lstStyle/>
                    <a:p>
                      <a:endParaRPr lang="en-US"/>
                    </a:p>
                  </a:txBody>
                  <a:tcPr/>
                </a:tc>
                <a:extLst>
                  <a:ext uri="{0D108BD9-81ED-4DB2-BD59-A6C34878D82A}">
                    <a16:rowId xmlns:a16="http://schemas.microsoft.com/office/drawing/2014/main" val="3777700304"/>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ANGELINA NAGERTEY</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146956</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PRIN. 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21</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8</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7,877.21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1,181.58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1,575.44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1,417.90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12,052.13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35753613"/>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FLORENCE OWUSUA PARRY</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752722</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PRIN. 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21</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6</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7,616.06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1,142.41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1,523.21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1,370.89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11,652.57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20043514"/>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FRANCIS ARTHUR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797574</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PRIN. 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21</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7,616.06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1,142.41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1,523.21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1,370.89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11,652.57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7765896"/>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NII NARH OBODAI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922610</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SEN. 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5,345.52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801.83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1,069.10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962.19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8,178.64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6079232"/>
                  </a:ext>
                </a:extLst>
              </a:tr>
              <a:tr h="359109">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DOREEN DEDE ASHIRIFIE</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914732</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SNR. 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5,256.17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788.43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1,051.23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946.11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8,041.94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6389954"/>
                  </a:ext>
                </a:extLst>
              </a:tr>
              <a:tr h="359109">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6</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BARBARA AGYEIWAA AMOAH</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905699</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SNR. 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19</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6</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5,528.82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829.32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1,105.76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995.19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8,459.09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56556089"/>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7</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EMMANUEL SEFENU TOGOBO</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905644</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SNR. 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5,345.52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801.83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1,069.10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962.19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8,178.64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0699046"/>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8</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ELLEN POMAA OWUSU</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1327640</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4,671.14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700.67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934.23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840.81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7,146.85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3954578"/>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ROSEMARY AMOAKO-GYASI</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1506013</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 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4,081.83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612.27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816.37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734.73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4263834"/>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10</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JUSTICE MATTHEW AKYINA</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915582</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PRIN. SOCIAL DEV. ASSIT.</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7</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5,168.31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775.25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1,033.66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930.30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7,907.52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8454109"/>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11</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MABEL BENNEH</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934972</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PRIN. MASS EDU.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4,996.97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749.54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999.39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899.45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7,645.35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1561178"/>
                  </a:ext>
                </a:extLst>
              </a:tr>
              <a:tr h="35910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12</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DORIS DZIGBODI KOTOKU</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59227</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SNR.  ASST. SOCIAL DEV.  OFFICER</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17</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4,996.97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749.54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999.39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899.45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7,645.35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52979815"/>
                  </a:ext>
                </a:extLst>
              </a:tr>
              <a:tr h="432394">
                <a:tc>
                  <a:txBody>
                    <a:bodyPr/>
                    <a:lstStyle/>
                    <a:p>
                      <a:pPr algn="ctr" fontAlgn="ctr"/>
                      <a:r>
                        <a:rPr lang="en-US" sz="1200" b="1" i="0" u="none" strike="noStrike" dirty="0">
                          <a:solidFill>
                            <a:schemeClr val="tx1"/>
                          </a:solidFill>
                          <a:effectLst/>
                          <a:latin typeface="Arial Narrow" panose="020B0606020202030204" pitchFamily="34" charset="0"/>
                        </a:rPr>
                        <a:t> </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b="1" i="0" u="none" strike="noStrike" dirty="0">
                          <a:solidFill>
                            <a:schemeClr val="tx1"/>
                          </a:solidFill>
                          <a:effectLst/>
                          <a:latin typeface="Arial Narrow" panose="020B0606020202030204" pitchFamily="34" charset="0"/>
                        </a:rPr>
                        <a:t> </a:t>
                      </a:r>
                      <a:r>
                        <a:rPr kumimoji="0" lang="en-US" sz="1400" b="1"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rPr>
                        <a:t>TOTAL</a:t>
                      </a:r>
                    </a:p>
                    <a:p>
                      <a:pPr algn="l" fontAlgn="ctr"/>
                      <a:endParaRPr lang="en-US" sz="1200" b="1" i="0" u="none" strike="noStrike" dirty="0">
                        <a:solidFill>
                          <a:schemeClr val="tx1"/>
                        </a:solidFill>
                        <a:effectLst/>
                        <a:latin typeface="Arial Narrow" panose="020B0606020202030204" pitchFamily="34" charset="0"/>
                      </a:endParaRP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en-US" sz="1400" b="1" i="0" u="none" strike="noStrike" dirty="0">
                        <a:solidFill>
                          <a:schemeClr val="tx1"/>
                        </a:solidFill>
                        <a:effectLst/>
                        <a:latin typeface="Arial Narrow" panose="020B0606020202030204" pitchFamily="34" charset="0"/>
                      </a:endParaRP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a:solidFill>
                            <a:schemeClr val="tx1"/>
                          </a:solidFill>
                          <a:effectLst/>
                          <a:latin typeface="Arial Narrow" panose="020B0606020202030204" pitchFamily="34" charset="0"/>
                        </a:rPr>
                        <a:t> </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a:solidFill>
                            <a:schemeClr val="tx1"/>
                          </a:solidFill>
                          <a:effectLst/>
                          <a:latin typeface="Arial Narrow" panose="020B0606020202030204" pitchFamily="34" charset="0"/>
                        </a:rPr>
                        <a:t> </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a:solidFill>
                            <a:schemeClr val="tx1"/>
                          </a:solidFill>
                          <a:effectLst/>
                          <a:latin typeface="Arial Narrow" panose="020B0606020202030204" pitchFamily="34" charset="0"/>
                        </a:rPr>
                        <a:t> </a:t>
                      </a:r>
                    </a:p>
                  </a:txBody>
                  <a:tcPr marL="4789" marR="4789" marT="47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a:solidFill>
                            <a:schemeClr val="tx1"/>
                          </a:solidFill>
                          <a:effectLst/>
                          <a:latin typeface="Times New Roman" panose="02020603050405020304" pitchFamily="18" charset="0"/>
                        </a:rPr>
                        <a:t>      68,500.58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a:solidFill>
                            <a:schemeClr val="tx1"/>
                          </a:solidFill>
                          <a:effectLst/>
                          <a:latin typeface="Times New Roman" panose="02020603050405020304" pitchFamily="18" charset="0"/>
                        </a:rPr>
                        <a:t>       10,275.08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a:solidFill>
                            <a:schemeClr val="tx1"/>
                          </a:solidFill>
                          <a:effectLst/>
                          <a:latin typeface="Times New Roman" panose="02020603050405020304" pitchFamily="18" charset="0"/>
                        </a:rPr>
                        <a:t>       13,700.09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a:solidFill>
                            <a:schemeClr val="tx1"/>
                          </a:solidFill>
                          <a:effectLst/>
                          <a:latin typeface="Times New Roman" panose="02020603050405020304" pitchFamily="18" charset="0"/>
                        </a:rPr>
                        <a:t>         12,330.10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400" b="1" i="0" u="none" strike="noStrike" dirty="0">
                          <a:solidFill>
                            <a:schemeClr val="tx1"/>
                          </a:solidFill>
                          <a:effectLst/>
                          <a:latin typeface="Times New Roman" panose="02020603050405020304" pitchFamily="18" charset="0"/>
                        </a:rPr>
                        <a:t>            104,805.85 </a:t>
                      </a:r>
                    </a:p>
                  </a:txBody>
                  <a:tcPr marL="4789" marR="4789" marT="47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2758180"/>
                  </a:ext>
                </a:extLst>
              </a:tr>
            </a:tbl>
          </a:graphicData>
        </a:graphic>
      </p:graphicFrame>
    </p:spTree>
    <p:extLst>
      <p:ext uri="{BB962C8B-B14F-4D97-AF65-F5344CB8AC3E}">
        <p14:creationId xmlns:p14="http://schemas.microsoft.com/office/powerpoint/2010/main" val="2857256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90E06C-C111-46D9-AF3A-D661E5251C6C}"/>
              </a:ext>
            </a:extLst>
          </p:cNvPr>
          <p:cNvPicPr>
            <a:picLocks noChangeAspect="1"/>
          </p:cNvPicPr>
          <p:nvPr/>
        </p:nvPicPr>
        <p:blipFill>
          <a:blip r:embed="rId2"/>
          <a:stretch>
            <a:fillRect/>
          </a:stretch>
        </p:blipFill>
        <p:spPr>
          <a:xfrm>
            <a:off x="11015130" y="6215269"/>
            <a:ext cx="1031096" cy="642729"/>
          </a:xfrm>
          <a:prstGeom prst="rect">
            <a:avLst/>
          </a:prstGeom>
        </p:spPr>
      </p:pic>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470825629"/>
              </p:ext>
            </p:extLst>
          </p:nvPr>
        </p:nvGraphicFramePr>
        <p:xfrm>
          <a:off x="742122" y="526838"/>
          <a:ext cx="11317356" cy="1842526"/>
        </p:xfrm>
        <a:graphic>
          <a:graphicData uri="http://schemas.openxmlformats.org/drawingml/2006/table">
            <a:tbl>
              <a:tblPr firstRow="1" firstCol="1" bandRow="1"/>
              <a:tblGrid>
                <a:gridCol w="11317356">
                  <a:extLst>
                    <a:ext uri="{9D8B030D-6E8A-4147-A177-3AD203B41FA5}">
                      <a16:colId xmlns:a16="http://schemas.microsoft.com/office/drawing/2014/main" val="2976616125"/>
                    </a:ext>
                  </a:extLst>
                </a:gridCol>
              </a:tblGrid>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kumimoji="0" lang="en-GB" sz="2000" b="1" i="0" u="none" strike="noStrike" kern="1200" cap="none" spc="0" normalizeH="0" baseline="0" noProof="0" dirty="0">
                          <a:ln>
                            <a:noFill/>
                          </a:ln>
                          <a:solidFill>
                            <a:schemeClr val="tx1"/>
                          </a:solidFill>
                          <a:effectLst/>
                          <a:uLnTx/>
                          <a:uFillTx/>
                          <a:latin typeface="Arial" pitchFamily="34" charset="0"/>
                          <a:ea typeface="+mn-ea"/>
                          <a:cs typeface="Arial" pitchFamily="34" charset="0"/>
                        </a:rPr>
                        <a:t>EDUCATION</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5047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72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8879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30" name="TextBox 29">
            <a:extLst>
              <a:ext uri="{FF2B5EF4-FFF2-40B4-BE49-F238E27FC236}">
                <a16:creationId xmlns:a16="http://schemas.microsoft.com/office/drawing/2014/main" id="{390A1169-0F3E-44D6-96CC-03F628BF8A0E}"/>
              </a:ext>
            </a:extLst>
          </p:cNvPr>
          <p:cNvSpPr txBox="1"/>
          <p:nvPr/>
        </p:nvSpPr>
        <p:spPr>
          <a:xfrm>
            <a:off x="3551582" y="132522"/>
            <a:ext cx="5592417" cy="400110"/>
          </a:xfrm>
          <a:prstGeom prst="rect">
            <a:avLst/>
          </a:prstGeom>
          <a:noFill/>
        </p:spPr>
        <p:txBody>
          <a:bodyPr wrap="square">
            <a:spAutoFit/>
          </a:bodyPr>
          <a:lstStyle/>
          <a:p>
            <a:r>
              <a:rPr kumimoji="0" lang="en-GB" sz="2000" b="1" i="0" u="none" strike="noStrike" kern="1200" cap="none" spc="0" normalizeH="0" baseline="0" noProof="0" dirty="0">
                <a:ln>
                  <a:noFill/>
                </a:ln>
                <a:solidFill>
                  <a:prstClr val="black"/>
                </a:solidFill>
                <a:effectLst/>
                <a:uLnTx/>
                <a:uFillTx/>
                <a:latin typeface="Arial" pitchFamily="34" charset="0"/>
                <a:ea typeface="+mj-ea"/>
                <a:cs typeface="Arial" pitchFamily="34" charset="0"/>
              </a:rPr>
              <a:t>STRATEGIC OVERVIEW CONT’D</a:t>
            </a:r>
            <a:endParaRPr lang="en-US" dirty="0"/>
          </a:p>
        </p:txBody>
      </p:sp>
      <p:pic>
        <p:nvPicPr>
          <p:cNvPr id="20" name="Picture 3">
            <a:extLst>
              <a:ext uri="{FF2B5EF4-FFF2-40B4-BE49-F238E27FC236}">
                <a16:creationId xmlns:a16="http://schemas.microsoft.com/office/drawing/2014/main" id="{8BEB1D4D-49ED-44BC-A7B4-8CA19571DB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569" y="802347"/>
            <a:ext cx="3048318" cy="1536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a:extLst>
              <a:ext uri="{FF2B5EF4-FFF2-40B4-BE49-F238E27FC236}">
                <a16:creationId xmlns:a16="http://schemas.microsoft.com/office/drawing/2014/main" id="{5238C0F9-A782-45F5-B702-6CB0FA87E0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5113" y="802347"/>
            <a:ext cx="2676940" cy="153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extBox 22">
            <a:extLst>
              <a:ext uri="{FF2B5EF4-FFF2-40B4-BE49-F238E27FC236}">
                <a16:creationId xmlns:a16="http://schemas.microsoft.com/office/drawing/2014/main" id="{EA927901-9B55-4D0F-8AB2-9403A6C97A0A}"/>
              </a:ext>
            </a:extLst>
          </p:cNvPr>
          <p:cNvSpPr txBox="1"/>
          <p:nvPr/>
        </p:nvSpPr>
        <p:spPr>
          <a:xfrm>
            <a:off x="609601" y="2451652"/>
            <a:ext cx="10626588" cy="4555586"/>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The Municipality has all the levels of Education – basic, second cycle and tertiary; with quite a number being privately owned: The public institutions constitute 75% whilst the private institutions constitute 25%.</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Kindergarten		160</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Primary 		161</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JHS			96</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SHS			12</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Vocational/Technical	1</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Tertiary		 4</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There are (3) three special schools in the Municipality as indicated below: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SPECIAL SCHOOLS	                       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School for the Blind                                          </a:t>
            </a:r>
            <a:r>
              <a:rPr kumimoji="0" lang="en-GB" sz="16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Akropong</a:t>
            </a:r>
            <a:endPar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Demonstration School for the Deaf	        Mampong                                                                                              </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Secondary Technical School for the Deaf        Mampong</a:t>
            </a:r>
          </a:p>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p>
        </p:txBody>
      </p:sp>
      <p:sp>
        <p:nvSpPr>
          <p:cNvPr id="3" name="Slide Number Placeholder 2">
            <a:extLst>
              <a:ext uri="{FF2B5EF4-FFF2-40B4-BE49-F238E27FC236}">
                <a16:creationId xmlns:a16="http://schemas.microsoft.com/office/drawing/2014/main" id="{9D7806DD-ADDC-4412-A1CC-346E1B636678}"/>
              </a:ext>
            </a:extLst>
          </p:cNvPr>
          <p:cNvSpPr>
            <a:spLocks noGrp="1"/>
          </p:cNvSpPr>
          <p:nvPr>
            <p:ph type="sldNum" sz="quarter" idx="12"/>
          </p:nvPr>
        </p:nvSpPr>
        <p:spPr>
          <a:xfrm>
            <a:off x="6337111" y="6278153"/>
            <a:ext cx="764215" cy="365125"/>
          </a:xfrm>
        </p:spPr>
        <p:txBody>
          <a:bodyPr/>
          <a:lstStyle/>
          <a:p>
            <a:fld id="{15533715-2A87-4479-A9FC-0DA0C558CFE2}" type="slidenum">
              <a:rPr lang="en-US" smtClean="0"/>
              <a:t>8</a:t>
            </a:fld>
            <a:endParaRPr lang="en-US" dirty="0"/>
          </a:p>
        </p:txBody>
      </p:sp>
    </p:spTree>
    <p:extLst>
      <p:ext uri="{BB962C8B-B14F-4D97-AF65-F5344CB8AC3E}">
        <p14:creationId xmlns:p14="http://schemas.microsoft.com/office/powerpoint/2010/main" val="37419245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20994" y="1965321"/>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646331"/>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p>
          <a:p>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80</a:t>
            </a:fld>
            <a:endParaRPr lang="en-US" dirty="0"/>
          </a:p>
        </p:txBody>
      </p:sp>
      <p:graphicFrame>
        <p:nvGraphicFramePr>
          <p:cNvPr id="3" name="Table 2">
            <a:extLst>
              <a:ext uri="{FF2B5EF4-FFF2-40B4-BE49-F238E27FC236}">
                <a16:creationId xmlns:a16="http://schemas.microsoft.com/office/drawing/2014/main" id="{5C717C7F-2862-41E1-B1B8-249DFE69E8A7}"/>
              </a:ext>
            </a:extLst>
          </p:cNvPr>
          <p:cNvGraphicFramePr>
            <a:graphicFrameLocks noGrp="1"/>
          </p:cNvGraphicFramePr>
          <p:nvPr>
            <p:extLst>
              <p:ext uri="{D42A27DB-BD31-4B8C-83A1-F6EECF244321}">
                <p14:modId xmlns:p14="http://schemas.microsoft.com/office/powerpoint/2010/main" val="1310779466"/>
              </p:ext>
            </p:extLst>
          </p:nvPr>
        </p:nvGraphicFramePr>
        <p:xfrm>
          <a:off x="159289" y="309718"/>
          <a:ext cx="3749034" cy="951173"/>
        </p:xfrm>
        <a:graphic>
          <a:graphicData uri="http://schemas.openxmlformats.org/drawingml/2006/table">
            <a:tbl>
              <a:tblPr/>
              <a:tblGrid>
                <a:gridCol w="3749034">
                  <a:extLst>
                    <a:ext uri="{9D8B030D-6E8A-4147-A177-3AD203B41FA5}">
                      <a16:colId xmlns:a16="http://schemas.microsoft.com/office/drawing/2014/main" val="1826693676"/>
                    </a:ext>
                  </a:extLst>
                </a:gridCol>
              </a:tblGrid>
              <a:tr h="243541">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MDA:  </a:t>
                      </a:r>
                      <a:r>
                        <a:rPr lang="en-US" sz="1400" b="1" i="0" u="none" strike="noStrike" dirty="0" err="1">
                          <a:solidFill>
                            <a:srgbClr val="000000"/>
                          </a:solidFill>
                          <a:effectLst/>
                          <a:latin typeface="Arial" panose="020B0604020202020204" pitchFamily="34" charset="0"/>
                          <a:cs typeface="Arial" panose="020B0604020202020204" pitchFamily="34" charset="0"/>
                        </a:rPr>
                        <a:t>Akuapem</a:t>
                      </a:r>
                      <a:r>
                        <a:rPr lang="en-US" sz="14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7190" marR="7190" marT="7190" marB="0" anchor="b">
                    <a:lnL>
                      <a:noFill/>
                    </a:lnL>
                    <a:lnR>
                      <a:noFill/>
                    </a:lnR>
                    <a:lnT>
                      <a:noFill/>
                    </a:lnT>
                    <a:lnB>
                      <a:noFill/>
                    </a:lnB>
                  </a:tcPr>
                </a:tc>
                <a:extLst>
                  <a:ext uri="{0D108BD9-81ED-4DB2-BD59-A6C34878D82A}">
                    <a16:rowId xmlns:a16="http://schemas.microsoft.com/office/drawing/2014/main" val="4007586930"/>
                  </a:ext>
                </a:extLst>
              </a:tr>
              <a:tr h="243541">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Department: Environmental Health </a:t>
                      </a:r>
                    </a:p>
                  </a:txBody>
                  <a:tcPr marL="7190" marR="7190" marT="7190" marB="0" anchor="b">
                    <a:lnL>
                      <a:noFill/>
                    </a:lnL>
                    <a:lnR>
                      <a:noFill/>
                    </a:lnR>
                    <a:lnT>
                      <a:noFill/>
                    </a:lnT>
                    <a:lnB>
                      <a:noFill/>
                    </a:lnB>
                  </a:tcPr>
                </a:tc>
                <a:extLst>
                  <a:ext uri="{0D108BD9-81ED-4DB2-BD59-A6C34878D82A}">
                    <a16:rowId xmlns:a16="http://schemas.microsoft.com/office/drawing/2014/main" val="994026702"/>
                  </a:ext>
                </a:extLst>
              </a:tr>
              <a:tr h="198526">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7190" marR="7190" marT="7190" marB="0" anchor="b">
                    <a:lnL>
                      <a:noFill/>
                    </a:lnL>
                    <a:lnR>
                      <a:noFill/>
                    </a:lnR>
                    <a:lnT>
                      <a:noFill/>
                    </a:lnT>
                    <a:lnB>
                      <a:noFill/>
                    </a:lnB>
                  </a:tcPr>
                </a:tc>
                <a:extLst>
                  <a:ext uri="{0D108BD9-81ED-4DB2-BD59-A6C34878D82A}">
                    <a16:rowId xmlns:a16="http://schemas.microsoft.com/office/drawing/2014/main" val="647112049"/>
                  </a:ext>
                </a:extLst>
              </a:tr>
              <a:tr h="243541">
                <a:tc>
                  <a:txBody>
                    <a:bodyPr/>
                    <a:lstStyle/>
                    <a:p>
                      <a:pPr algn="l" fontAlgn="b"/>
                      <a:r>
                        <a:rPr lang="en-US" sz="1400" b="1" i="0" u="none" strike="noStrike" dirty="0" err="1">
                          <a:solidFill>
                            <a:srgbClr val="000000"/>
                          </a:solidFill>
                          <a:effectLst/>
                          <a:latin typeface="Arial" panose="020B0604020202020204" pitchFamily="34" charset="0"/>
                          <a:cs typeface="Arial" panose="020B0604020202020204" pitchFamily="34" charset="0"/>
                        </a:rPr>
                        <a:t>Programme</a:t>
                      </a:r>
                      <a:r>
                        <a:rPr lang="en-US" sz="1400" b="1" i="0" u="none" strike="noStrike" dirty="0">
                          <a:solidFill>
                            <a:srgbClr val="000000"/>
                          </a:solidFill>
                          <a:effectLst/>
                          <a:latin typeface="Arial" panose="020B0604020202020204" pitchFamily="34" charset="0"/>
                          <a:cs typeface="Arial" panose="020B0604020202020204" pitchFamily="34" charset="0"/>
                        </a:rPr>
                        <a:t>: Social Services Delivery</a:t>
                      </a:r>
                    </a:p>
                  </a:txBody>
                  <a:tcPr marL="7190" marR="7190" marT="7190" marB="0" anchor="b">
                    <a:lnL>
                      <a:noFill/>
                    </a:lnL>
                    <a:lnR>
                      <a:noFill/>
                    </a:lnR>
                    <a:lnT>
                      <a:noFill/>
                    </a:lnT>
                    <a:lnB>
                      <a:noFill/>
                    </a:lnB>
                  </a:tcPr>
                </a:tc>
                <a:extLst>
                  <a:ext uri="{0D108BD9-81ED-4DB2-BD59-A6C34878D82A}">
                    <a16:rowId xmlns:a16="http://schemas.microsoft.com/office/drawing/2014/main" val="2151670566"/>
                  </a:ext>
                </a:extLst>
              </a:tr>
            </a:tbl>
          </a:graphicData>
        </a:graphic>
      </p:graphicFrame>
      <p:graphicFrame>
        <p:nvGraphicFramePr>
          <p:cNvPr id="4" name="Table 3">
            <a:extLst>
              <a:ext uri="{FF2B5EF4-FFF2-40B4-BE49-F238E27FC236}">
                <a16:creationId xmlns:a16="http://schemas.microsoft.com/office/drawing/2014/main" id="{3D9ADA2A-7E67-4DF9-BD87-7FCD08CAF877}"/>
              </a:ext>
            </a:extLst>
          </p:cNvPr>
          <p:cNvGraphicFramePr>
            <a:graphicFrameLocks noGrp="1"/>
          </p:cNvGraphicFramePr>
          <p:nvPr>
            <p:extLst>
              <p:ext uri="{D42A27DB-BD31-4B8C-83A1-F6EECF244321}">
                <p14:modId xmlns:p14="http://schemas.microsoft.com/office/powerpoint/2010/main" val="145001024"/>
              </p:ext>
            </p:extLst>
          </p:nvPr>
        </p:nvGraphicFramePr>
        <p:xfrm>
          <a:off x="329133" y="1260891"/>
          <a:ext cx="11521434" cy="5181107"/>
        </p:xfrm>
        <a:graphic>
          <a:graphicData uri="http://schemas.openxmlformats.org/drawingml/2006/table">
            <a:tbl>
              <a:tblPr/>
              <a:tblGrid>
                <a:gridCol w="771649">
                  <a:extLst>
                    <a:ext uri="{9D8B030D-6E8A-4147-A177-3AD203B41FA5}">
                      <a16:colId xmlns:a16="http://schemas.microsoft.com/office/drawing/2014/main" val="3762873338"/>
                    </a:ext>
                  </a:extLst>
                </a:gridCol>
                <a:gridCol w="2241778">
                  <a:extLst>
                    <a:ext uri="{9D8B030D-6E8A-4147-A177-3AD203B41FA5}">
                      <a16:colId xmlns:a16="http://schemas.microsoft.com/office/drawing/2014/main" val="859446452"/>
                    </a:ext>
                  </a:extLst>
                </a:gridCol>
                <a:gridCol w="845982">
                  <a:extLst>
                    <a:ext uri="{9D8B030D-6E8A-4147-A177-3AD203B41FA5}">
                      <a16:colId xmlns:a16="http://schemas.microsoft.com/office/drawing/2014/main" val="2460001169"/>
                    </a:ext>
                  </a:extLst>
                </a:gridCol>
                <a:gridCol w="2438163">
                  <a:extLst>
                    <a:ext uri="{9D8B030D-6E8A-4147-A177-3AD203B41FA5}">
                      <a16:colId xmlns:a16="http://schemas.microsoft.com/office/drawing/2014/main" val="1299186597"/>
                    </a:ext>
                  </a:extLst>
                </a:gridCol>
                <a:gridCol w="507665">
                  <a:extLst>
                    <a:ext uri="{9D8B030D-6E8A-4147-A177-3AD203B41FA5}">
                      <a16:colId xmlns:a16="http://schemas.microsoft.com/office/drawing/2014/main" val="3385680430"/>
                    </a:ext>
                  </a:extLst>
                </a:gridCol>
                <a:gridCol w="365518">
                  <a:extLst>
                    <a:ext uri="{9D8B030D-6E8A-4147-A177-3AD203B41FA5}">
                      <a16:colId xmlns:a16="http://schemas.microsoft.com/office/drawing/2014/main" val="281123708"/>
                    </a:ext>
                  </a:extLst>
                </a:gridCol>
                <a:gridCol w="831127">
                  <a:extLst>
                    <a:ext uri="{9D8B030D-6E8A-4147-A177-3AD203B41FA5}">
                      <a16:colId xmlns:a16="http://schemas.microsoft.com/office/drawing/2014/main" val="4171084712"/>
                    </a:ext>
                  </a:extLst>
                </a:gridCol>
                <a:gridCol w="844165">
                  <a:extLst>
                    <a:ext uri="{9D8B030D-6E8A-4147-A177-3AD203B41FA5}">
                      <a16:colId xmlns:a16="http://schemas.microsoft.com/office/drawing/2014/main" val="1798918782"/>
                    </a:ext>
                  </a:extLst>
                </a:gridCol>
                <a:gridCol w="842721">
                  <a:extLst>
                    <a:ext uri="{9D8B030D-6E8A-4147-A177-3AD203B41FA5}">
                      <a16:colId xmlns:a16="http://schemas.microsoft.com/office/drawing/2014/main" val="2977352077"/>
                    </a:ext>
                  </a:extLst>
                </a:gridCol>
                <a:gridCol w="837645">
                  <a:extLst>
                    <a:ext uri="{9D8B030D-6E8A-4147-A177-3AD203B41FA5}">
                      <a16:colId xmlns:a16="http://schemas.microsoft.com/office/drawing/2014/main" val="1196621409"/>
                    </a:ext>
                  </a:extLst>
                </a:gridCol>
                <a:gridCol w="995021">
                  <a:extLst>
                    <a:ext uri="{9D8B030D-6E8A-4147-A177-3AD203B41FA5}">
                      <a16:colId xmlns:a16="http://schemas.microsoft.com/office/drawing/2014/main" val="1351513531"/>
                    </a:ext>
                  </a:extLst>
                </a:gridCol>
              </a:tblGrid>
              <a:tr h="273745">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S/N</a:t>
                      </a:r>
                    </a:p>
                  </a:txBody>
                  <a:tcPr marL="7190" marR="7190" marT="719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NAME</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STAFF ID</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GRADE</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SALARY LEVEL</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a:solidFill>
                            <a:srgbClr val="FFFFFF"/>
                          </a:solidFill>
                          <a:effectLst/>
                          <a:latin typeface="Arial" panose="020B0604020202020204" pitchFamily="34" charset="0"/>
                          <a:cs typeface="Arial" panose="020B0604020202020204" pitchFamily="34" charset="0"/>
                        </a:rPr>
                        <a:t>STEP</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3">
                  <a:txBody>
                    <a:bodyPr/>
                    <a:lstStyle/>
                    <a:p>
                      <a:pPr algn="ctr" fontAlgn="ctr"/>
                      <a:r>
                        <a:rPr lang="en-US" sz="1200" b="1" i="0" u="none" strike="noStrike">
                          <a:solidFill>
                            <a:srgbClr val="FFFFFF"/>
                          </a:solidFill>
                          <a:effectLst/>
                          <a:latin typeface="Arial Narrow" panose="020B0606020202030204" pitchFamily="34" charset="0"/>
                        </a:rPr>
                        <a:t> </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MONTHLY CONSOLIDATED SALARY (GH₵)</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131730359"/>
                  </a:ext>
                </a:extLst>
              </a:tr>
              <a:tr h="761727">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INTERIM PREMIUM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GOV MACHACHINERY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3373587185"/>
                  </a:ext>
                </a:extLst>
              </a:tr>
              <a:tr h="409399">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JULIUS HOTORWU DZONYRAH</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682793</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PUBLIC HEALTH ENGINEER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4,671.14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700.67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840.81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7,146.84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8846726"/>
                  </a:ext>
                </a:extLst>
              </a:tr>
              <a:tr h="409399">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2</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WILLIAM AMPADU ODURO</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1342132</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ENVIRONMENTAL HEALTH ANALYST</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18</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4,671.14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700.67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840.81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7,146.84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8571764"/>
                  </a:ext>
                </a:extLst>
              </a:tr>
              <a:tr h="409399">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CANNICE NAA ANSAH</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600417</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ASSIST. CHIEF ENV. HEALTH ASS.</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3,815.67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572.35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763.13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686.82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5,837.98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4302028"/>
                  </a:ext>
                </a:extLst>
              </a:tr>
              <a:tr h="409399">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DANIEL AYIH</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603447</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ASSIST. CHIEF ENV. HEALTH OFF.</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5,081.92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762.29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1,016.38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914.75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7,775.34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4758227"/>
                  </a:ext>
                </a:extLst>
              </a:tr>
              <a:tr h="409399">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PATIENCE GYENTI</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839800</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ASSIST. PUBLIC HEALTH ENGINEER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3,880.53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582.08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776.11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698.50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5,937.21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4467250"/>
                  </a:ext>
                </a:extLst>
              </a:tr>
              <a:tr h="61015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6</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JULIANA ANIMA</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689005</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HEAD CONSERVACY/SANITARY/REFUSE</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8</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1,561.57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234.24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312.31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281.08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2,389.20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3803197"/>
                  </a:ext>
                </a:extLst>
              </a:tr>
              <a:tr h="409399">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7</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DIANA EGYIRI BOAH</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1546526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LABOURER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7</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1,319.32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197.90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263.86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237.48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2,018.56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111618"/>
                  </a:ext>
                </a:extLst>
              </a:tr>
              <a:tr h="61015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8</a:t>
                      </a: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KWAKU ATINKPAE</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904651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HEAD CONSERVACY/SANITARY/REFUSE</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8</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             1,535.46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230.32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307.09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276.38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                2,349.25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6186517"/>
                  </a:ext>
                </a:extLst>
              </a:tr>
              <a:tr h="468937">
                <a:tc>
                  <a:txBody>
                    <a:bodyPr/>
                    <a:lstStyle/>
                    <a:p>
                      <a:pPr algn="ct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90" marR="7190" marT="719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SUB-TOTAL</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     26,536.75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   3,980.52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       5,307.34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   4,776.63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     40,601.22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4090068"/>
                  </a:ext>
                </a:extLst>
              </a:tr>
            </a:tbl>
          </a:graphicData>
        </a:graphic>
      </p:graphicFrame>
    </p:spTree>
    <p:extLst>
      <p:ext uri="{BB962C8B-B14F-4D97-AF65-F5344CB8AC3E}">
        <p14:creationId xmlns:p14="http://schemas.microsoft.com/office/powerpoint/2010/main" val="29440408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20994" y="1965321"/>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646331"/>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p>
          <a:p>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81</a:t>
            </a:fld>
            <a:endParaRPr lang="en-US" dirty="0"/>
          </a:p>
        </p:txBody>
      </p:sp>
      <p:graphicFrame>
        <p:nvGraphicFramePr>
          <p:cNvPr id="3" name="Table 2">
            <a:extLst>
              <a:ext uri="{FF2B5EF4-FFF2-40B4-BE49-F238E27FC236}">
                <a16:creationId xmlns:a16="http://schemas.microsoft.com/office/drawing/2014/main" id="{5C717C7F-2862-41E1-B1B8-249DFE69E8A7}"/>
              </a:ext>
            </a:extLst>
          </p:cNvPr>
          <p:cNvGraphicFramePr>
            <a:graphicFrameLocks noGrp="1"/>
          </p:cNvGraphicFramePr>
          <p:nvPr>
            <p:extLst>
              <p:ext uri="{D42A27DB-BD31-4B8C-83A1-F6EECF244321}">
                <p14:modId xmlns:p14="http://schemas.microsoft.com/office/powerpoint/2010/main" val="2805723755"/>
              </p:ext>
            </p:extLst>
          </p:nvPr>
        </p:nvGraphicFramePr>
        <p:xfrm>
          <a:off x="0" y="162232"/>
          <a:ext cx="3701845" cy="879266"/>
        </p:xfrm>
        <a:graphic>
          <a:graphicData uri="http://schemas.openxmlformats.org/drawingml/2006/table">
            <a:tbl>
              <a:tblPr/>
              <a:tblGrid>
                <a:gridCol w="3701845">
                  <a:extLst>
                    <a:ext uri="{9D8B030D-6E8A-4147-A177-3AD203B41FA5}">
                      <a16:colId xmlns:a16="http://schemas.microsoft.com/office/drawing/2014/main" val="1826693676"/>
                    </a:ext>
                  </a:extLst>
                </a:gridCol>
              </a:tblGrid>
              <a:tr h="229732">
                <a:tc>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MDA:  </a:t>
                      </a:r>
                      <a:r>
                        <a:rPr lang="en-US" sz="1200" b="1" i="0" u="none" strike="noStrike" dirty="0" err="1">
                          <a:solidFill>
                            <a:srgbClr val="000000"/>
                          </a:solidFill>
                          <a:effectLst/>
                          <a:latin typeface="Arial" panose="020B0604020202020204" pitchFamily="34" charset="0"/>
                          <a:cs typeface="Arial" panose="020B0604020202020204" pitchFamily="34" charset="0"/>
                        </a:rPr>
                        <a:t>Akuapem</a:t>
                      </a:r>
                      <a:r>
                        <a:rPr lang="en-US" sz="12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7190" marR="7190" marT="7190" marB="0" anchor="b">
                    <a:lnL>
                      <a:noFill/>
                    </a:lnL>
                    <a:lnR>
                      <a:noFill/>
                    </a:lnR>
                    <a:lnT>
                      <a:noFill/>
                    </a:lnT>
                    <a:lnB>
                      <a:noFill/>
                    </a:lnB>
                  </a:tcPr>
                </a:tc>
                <a:extLst>
                  <a:ext uri="{0D108BD9-81ED-4DB2-BD59-A6C34878D82A}">
                    <a16:rowId xmlns:a16="http://schemas.microsoft.com/office/drawing/2014/main" val="4007586930"/>
                  </a:ext>
                </a:extLst>
              </a:tr>
              <a:tr h="229732">
                <a:tc>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Department: Environmental Health </a:t>
                      </a:r>
                    </a:p>
                  </a:txBody>
                  <a:tcPr marL="7190" marR="7190" marT="7190" marB="0" anchor="b">
                    <a:lnL>
                      <a:noFill/>
                    </a:lnL>
                    <a:lnR>
                      <a:noFill/>
                    </a:lnR>
                    <a:lnT>
                      <a:noFill/>
                    </a:lnT>
                    <a:lnB>
                      <a:noFill/>
                    </a:lnB>
                  </a:tcPr>
                </a:tc>
                <a:extLst>
                  <a:ext uri="{0D108BD9-81ED-4DB2-BD59-A6C34878D82A}">
                    <a16:rowId xmlns:a16="http://schemas.microsoft.com/office/drawing/2014/main" val="994026702"/>
                  </a:ext>
                </a:extLst>
              </a:tr>
              <a:tr h="187269">
                <a:tc>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7190" marR="7190" marT="7190" marB="0" anchor="b">
                    <a:lnL>
                      <a:noFill/>
                    </a:lnL>
                    <a:lnR>
                      <a:noFill/>
                    </a:lnR>
                    <a:lnT>
                      <a:noFill/>
                    </a:lnT>
                    <a:lnB>
                      <a:noFill/>
                    </a:lnB>
                  </a:tcPr>
                </a:tc>
                <a:extLst>
                  <a:ext uri="{0D108BD9-81ED-4DB2-BD59-A6C34878D82A}">
                    <a16:rowId xmlns:a16="http://schemas.microsoft.com/office/drawing/2014/main" val="647112049"/>
                  </a:ext>
                </a:extLst>
              </a:tr>
              <a:tr h="229732">
                <a:tc>
                  <a:txBody>
                    <a:bodyPr/>
                    <a:lstStyle/>
                    <a:p>
                      <a:pPr algn="l" fontAlgn="b"/>
                      <a:r>
                        <a:rPr lang="en-US" sz="1200" b="1" i="0" u="none" strike="noStrike" dirty="0" err="1">
                          <a:solidFill>
                            <a:srgbClr val="000000"/>
                          </a:solidFill>
                          <a:effectLst/>
                          <a:latin typeface="Arial" panose="020B0604020202020204" pitchFamily="34" charset="0"/>
                          <a:cs typeface="Arial" panose="020B0604020202020204" pitchFamily="34" charset="0"/>
                        </a:rPr>
                        <a:t>Programme</a:t>
                      </a:r>
                      <a:r>
                        <a:rPr lang="en-US" sz="1200" b="1" i="0" u="none" strike="noStrike" dirty="0">
                          <a:solidFill>
                            <a:srgbClr val="000000"/>
                          </a:solidFill>
                          <a:effectLst/>
                          <a:latin typeface="Arial" panose="020B0604020202020204" pitchFamily="34" charset="0"/>
                          <a:cs typeface="Arial" panose="020B0604020202020204" pitchFamily="34" charset="0"/>
                        </a:rPr>
                        <a:t>: Social Services Delivery</a:t>
                      </a:r>
                    </a:p>
                  </a:txBody>
                  <a:tcPr marL="7190" marR="7190" marT="7190" marB="0" anchor="b">
                    <a:lnL>
                      <a:noFill/>
                    </a:lnL>
                    <a:lnR>
                      <a:noFill/>
                    </a:lnR>
                    <a:lnT>
                      <a:noFill/>
                    </a:lnT>
                    <a:lnB>
                      <a:noFill/>
                    </a:lnB>
                  </a:tcPr>
                </a:tc>
                <a:extLst>
                  <a:ext uri="{0D108BD9-81ED-4DB2-BD59-A6C34878D82A}">
                    <a16:rowId xmlns:a16="http://schemas.microsoft.com/office/drawing/2014/main" val="2151670566"/>
                  </a:ext>
                </a:extLst>
              </a:tr>
            </a:tbl>
          </a:graphicData>
        </a:graphic>
      </p:graphicFrame>
      <p:graphicFrame>
        <p:nvGraphicFramePr>
          <p:cNvPr id="4" name="Table 3">
            <a:extLst>
              <a:ext uri="{FF2B5EF4-FFF2-40B4-BE49-F238E27FC236}">
                <a16:creationId xmlns:a16="http://schemas.microsoft.com/office/drawing/2014/main" id="{3D9ADA2A-7E67-4DF9-BD87-7FCD08CAF877}"/>
              </a:ext>
            </a:extLst>
          </p:cNvPr>
          <p:cNvGraphicFramePr>
            <a:graphicFrameLocks noGrp="1"/>
          </p:cNvGraphicFramePr>
          <p:nvPr>
            <p:extLst>
              <p:ext uri="{D42A27DB-BD31-4B8C-83A1-F6EECF244321}">
                <p14:modId xmlns:p14="http://schemas.microsoft.com/office/powerpoint/2010/main" val="3337315875"/>
              </p:ext>
            </p:extLst>
          </p:nvPr>
        </p:nvGraphicFramePr>
        <p:xfrm>
          <a:off x="353962" y="1041499"/>
          <a:ext cx="11046542" cy="5383777"/>
        </p:xfrm>
        <a:graphic>
          <a:graphicData uri="http://schemas.openxmlformats.org/drawingml/2006/table">
            <a:tbl>
              <a:tblPr/>
              <a:tblGrid>
                <a:gridCol w="448996">
                  <a:extLst>
                    <a:ext uri="{9D8B030D-6E8A-4147-A177-3AD203B41FA5}">
                      <a16:colId xmlns:a16="http://schemas.microsoft.com/office/drawing/2014/main" val="3762873338"/>
                    </a:ext>
                  </a:extLst>
                </a:gridCol>
                <a:gridCol w="1770903">
                  <a:extLst>
                    <a:ext uri="{9D8B030D-6E8A-4147-A177-3AD203B41FA5}">
                      <a16:colId xmlns:a16="http://schemas.microsoft.com/office/drawing/2014/main" val="859446452"/>
                    </a:ext>
                  </a:extLst>
                </a:gridCol>
                <a:gridCol w="711151">
                  <a:extLst>
                    <a:ext uri="{9D8B030D-6E8A-4147-A177-3AD203B41FA5}">
                      <a16:colId xmlns:a16="http://schemas.microsoft.com/office/drawing/2014/main" val="2460001169"/>
                    </a:ext>
                  </a:extLst>
                </a:gridCol>
                <a:gridCol w="2258950">
                  <a:extLst>
                    <a:ext uri="{9D8B030D-6E8A-4147-A177-3AD203B41FA5}">
                      <a16:colId xmlns:a16="http://schemas.microsoft.com/office/drawing/2014/main" val="1299186597"/>
                    </a:ext>
                  </a:extLst>
                </a:gridCol>
                <a:gridCol w="808760">
                  <a:extLst>
                    <a:ext uri="{9D8B030D-6E8A-4147-A177-3AD203B41FA5}">
                      <a16:colId xmlns:a16="http://schemas.microsoft.com/office/drawing/2014/main" val="3385680430"/>
                    </a:ext>
                  </a:extLst>
                </a:gridCol>
                <a:gridCol w="599598">
                  <a:extLst>
                    <a:ext uri="{9D8B030D-6E8A-4147-A177-3AD203B41FA5}">
                      <a16:colId xmlns:a16="http://schemas.microsoft.com/office/drawing/2014/main" val="281123708"/>
                    </a:ext>
                  </a:extLst>
                </a:gridCol>
                <a:gridCol w="920314">
                  <a:extLst>
                    <a:ext uri="{9D8B030D-6E8A-4147-A177-3AD203B41FA5}">
                      <a16:colId xmlns:a16="http://schemas.microsoft.com/office/drawing/2014/main" val="4171084712"/>
                    </a:ext>
                  </a:extLst>
                </a:gridCol>
                <a:gridCol w="962755">
                  <a:extLst>
                    <a:ext uri="{9D8B030D-6E8A-4147-A177-3AD203B41FA5}">
                      <a16:colId xmlns:a16="http://schemas.microsoft.com/office/drawing/2014/main" val="1798918782"/>
                    </a:ext>
                  </a:extLst>
                </a:gridCol>
                <a:gridCol w="807986">
                  <a:extLst>
                    <a:ext uri="{9D8B030D-6E8A-4147-A177-3AD203B41FA5}">
                      <a16:colId xmlns:a16="http://schemas.microsoft.com/office/drawing/2014/main" val="2977352077"/>
                    </a:ext>
                  </a:extLst>
                </a:gridCol>
                <a:gridCol w="803119">
                  <a:extLst>
                    <a:ext uri="{9D8B030D-6E8A-4147-A177-3AD203B41FA5}">
                      <a16:colId xmlns:a16="http://schemas.microsoft.com/office/drawing/2014/main" val="1196621409"/>
                    </a:ext>
                  </a:extLst>
                </a:gridCol>
                <a:gridCol w="954010">
                  <a:extLst>
                    <a:ext uri="{9D8B030D-6E8A-4147-A177-3AD203B41FA5}">
                      <a16:colId xmlns:a16="http://schemas.microsoft.com/office/drawing/2014/main" val="1351513531"/>
                    </a:ext>
                  </a:extLst>
                </a:gridCol>
              </a:tblGrid>
              <a:tr h="184775">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S/N</a:t>
                      </a:r>
                    </a:p>
                  </a:txBody>
                  <a:tcPr marL="7190" marR="7190" marT="719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NAME</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STAFF ID</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GRADE</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SALARY LEVEL</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STEP</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MONTHLY BASIC SALARY (GH₵)</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3">
                  <a:txBody>
                    <a:bodyPr/>
                    <a:lstStyle/>
                    <a:p>
                      <a:pPr algn="ctr" fontAlgn="ctr"/>
                      <a:r>
                        <a:rPr lang="en-US" sz="1200" b="1" i="0" u="none" strike="noStrike">
                          <a:solidFill>
                            <a:srgbClr val="FFFFFF"/>
                          </a:solidFill>
                          <a:effectLst/>
                          <a:latin typeface="Arial Narrow" panose="020B0606020202030204" pitchFamily="34" charset="0"/>
                        </a:rPr>
                        <a:t> </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MONTHLY CONSOLIDATED SALARY (GH₵)</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131730359"/>
                  </a:ext>
                </a:extLst>
              </a:tr>
              <a:tr h="809227">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INTERIM PREMIUM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GOV MACHACHINERY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INTERIM SUPPORT ALL. </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3373587185"/>
                  </a:ext>
                </a:extLst>
              </a:tr>
              <a:tr h="399382">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SAMUEL AMO THOMPSON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982829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ENVIRONMENTAL HEALTH OFFICER II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3,278.56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491.78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655.71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590.14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5,016.20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8846726"/>
                  </a:ext>
                </a:extLst>
              </a:tr>
              <a:tr h="59471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SALLY AGBEMASI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976923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SENIOR ENVIRONMENTAL HEALTH ASSISTANT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2,769.96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415.49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553.99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498.59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4,238.04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8571764"/>
                  </a:ext>
                </a:extLst>
              </a:tr>
              <a:tr h="39938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PRISCILLA MAWUKO AHIABOR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1398541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ENVIRONMENTAL HEALTH ASSISTANT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2,546.06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381.91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509.21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458.29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3,895.47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4302028"/>
                  </a:ext>
                </a:extLst>
              </a:tr>
              <a:tr h="39938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ABIGAIL SAM</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1328239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ENVIRONMENTAL HEALTH ANALYST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4,671.14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700.67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934.23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840.81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7,146.84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4758227"/>
                  </a:ext>
                </a:extLst>
              </a:tr>
              <a:tr h="39938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SHARON SABUTEY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1505290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ENVIRONMENTAL HEALTH ASSISTANT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2,546.06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381.91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509.21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458.29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3,895.47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4467250"/>
                  </a:ext>
                </a:extLst>
              </a:tr>
              <a:tr h="39938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MILLICENT ASARE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904652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HEAD SANITARY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1,561.57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291.62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388.83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349.95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2,591.97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3803197"/>
                  </a:ext>
                </a:extLst>
              </a:tr>
              <a:tr h="39938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THOMAS ARYEE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703462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CHIEF.CONSERVANCY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1,944.17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291.62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388.83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349.95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2,974.58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4111618"/>
                  </a:ext>
                </a:extLst>
              </a:tr>
              <a:tr h="39938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VERONICA YAA ASI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905018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HEAD SANITARY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1,944.17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291.62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388.83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349.95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2,974.58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6186517"/>
                  </a:ext>
                </a:extLst>
              </a:tr>
              <a:tr h="399382">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17</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ANTHONY KWAKU NDANDO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1546785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ASST SECURITY GUARD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1,879.71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281.96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375.94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338.35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2,875.96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8122444"/>
                  </a:ext>
                </a:extLst>
              </a:tr>
              <a:tr h="594712">
                <a:tc>
                  <a:txBody>
                    <a:bodyPr/>
                    <a:lstStyle/>
                    <a:p>
                      <a:pPr algn="ctr" fontAlgn="ctr"/>
                      <a:r>
                        <a:rPr lang="en-US" sz="1100" b="1" i="0" u="none" strike="noStrike">
                          <a:solidFill>
                            <a:srgbClr val="FFFFFF"/>
                          </a:solidFill>
                          <a:effectLst/>
                          <a:latin typeface="Arial" panose="020B0604020202020204" pitchFamily="34" charset="0"/>
                          <a:cs typeface="Arial" panose="020B0604020202020204" pitchFamily="34" charset="0"/>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Arial Narrow" panose="020B0606020202030204" pitchFamily="34" charset="0"/>
                          <a:ea typeface="+mn-ea"/>
                          <a:cs typeface="+mn-cs"/>
                        </a:rPr>
                        <a:t>TOTAL</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Narrow" panose="020B0606020202030204" pitchFamily="34" charset="0"/>
                          <a:ea typeface="+mn-ea"/>
                          <a:cs typeface="+mn-cs"/>
                        </a:rPr>
                        <a:t>TTTTTTTTTTOTA</a:t>
                      </a:r>
                    </a:p>
                    <a:p>
                      <a:pPr algn="ctr" fontAlgn="ctr"/>
                      <a:r>
                        <a:rPr lang="en-US" sz="1100" b="1" i="0" u="none" strike="noStrike" dirty="0">
                          <a:solidFill>
                            <a:srgbClr val="FFFFFF"/>
                          </a:solidFill>
                          <a:effectLst/>
                          <a:latin typeface="Arial" panose="020B0604020202020204" pitchFamily="34" charset="0"/>
                          <a:cs typeface="Arial" panose="020B0604020202020204" pitchFamily="34" charset="0"/>
                        </a:rPr>
                        <a:t>TT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FFFFFF"/>
                          </a:solidFill>
                          <a:effectLst/>
                          <a:latin typeface="Arial" panose="020B0604020202020204" pitchFamily="34" charset="0"/>
                          <a:cs typeface="Arial" panose="020B0604020202020204" pitchFamily="34" charset="0"/>
                        </a:rPr>
                        <a:t>TT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FFFFFF"/>
                          </a:solidFill>
                          <a:effectLst/>
                          <a:latin typeface="Arial" panose="020B0604020202020204" pitchFamily="34" charset="0"/>
                          <a:cs typeface="Arial" panose="020B0604020202020204" pitchFamily="34" charset="0"/>
                        </a:rPr>
                        <a:t>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FFFFFF"/>
                          </a:solidFill>
                          <a:effectLst/>
                          <a:latin typeface="Arial" panose="020B0604020202020204" pitchFamily="34" charset="0"/>
                          <a:cs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a:solidFill>
                            <a:srgbClr val="FFFFFF"/>
                          </a:solidFill>
                          <a:effectLst/>
                          <a:latin typeface="Arial" panose="020B0604020202020204" pitchFamily="34" charset="0"/>
                          <a:cs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49,678.15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7,509.11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10,012.15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9,010.93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76,210.34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4090068"/>
                  </a:ext>
                </a:extLst>
              </a:tr>
            </a:tbl>
          </a:graphicData>
        </a:graphic>
      </p:graphicFrame>
    </p:spTree>
    <p:extLst>
      <p:ext uri="{BB962C8B-B14F-4D97-AF65-F5344CB8AC3E}">
        <p14:creationId xmlns:p14="http://schemas.microsoft.com/office/powerpoint/2010/main" val="103926359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82</a:t>
            </a:fld>
            <a:endParaRPr lang="en-US" dirty="0"/>
          </a:p>
        </p:txBody>
      </p:sp>
      <p:graphicFrame>
        <p:nvGraphicFramePr>
          <p:cNvPr id="3" name="Table 2">
            <a:extLst>
              <a:ext uri="{FF2B5EF4-FFF2-40B4-BE49-F238E27FC236}">
                <a16:creationId xmlns:a16="http://schemas.microsoft.com/office/drawing/2014/main" id="{E74910A9-55C5-43D9-B3F6-BD3475FB6843}"/>
              </a:ext>
            </a:extLst>
          </p:cNvPr>
          <p:cNvGraphicFramePr>
            <a:graphicFrameLocks noGrp="1"/>
          </p:cNvGraphicFramePr>
          <p:nvPr>
            <p:extLst>
              <p:ext uri="{D42A27DB-BD31-4B8C-83A1-F6EECF244321}">
                <p14:modId xmlns:p14="http://schemas.microsoft.com/office/powerpoint/2010/main" val="1293653483"/>
              </p:ext>
            </p:extLst>
          </p:nvPr>
        </p:nvGraphicFramePr>
        <p:xfrm>
          <a:off x="159288" y="255459"/>
          <a:ext cx="11477190" cy="6165283"/>
        </p:xfrm>
        <a:graphic>
          <a:graphicData uri="http://schemas.openxmlformats.org/drawingml/2006/table">
            <a:tbl>
              <a:tblPr/>
              <a:tblGrid>
                <a:gridCol w="772102">
                  <a:extLst>
                    <a:ext uri="{9D8B030D-6E8A-4147-A177-3AD203B41FA5}">
                      <a16:colId xmlns:a16="http://schemas.microsoft.com/office/drawing/2014/main" val="330984152"/>
                    </a:ext>
                  </a:extLst>
                </a:gridCol>
                <a:gridCol w="2139797">
                  <a:extLst>
                    <a:ext uri="{9D8B030D-6E8A-4147-A177-3AD203B41FA5}">
                      <a16:colId xmlns:a16="http://schemas.microsoft.com/office/drawing/2014/main" val="1142647908"/>
                    </a:ext>
                  </a:extLst>
                </a:gridCol>
                <a:gridCol w="808046">
                  <a:extLst>
                    <a:ext uri="{9D8B030D-6E8A-4147-A177-3AD203B41FA5}">
                      <a16:colId xmlns:a16="http://schemas.microsoft.com/office/drawing/2014/main" val="1720077446"/>
                    </a:ext>
                  </a:extLst>
                </a:gridCol>
                <a:gridCol w="1909928">
                  <a:extLst>
                    <a:ext uri="{9D8B030D-6E8A-4147-A177-3AD203B41FA5}">
                      <a16:colId xmlns:a16="http://schemas.microsoft.com/office/drawing/2014/main" val="4073822504"/>
                    </a:ext>
                  </a:extLst>
                </a:gridCol>
                <a:gridCol w="837430">
                  <a:extLst>
                    <a:ext uri="{9D8B030D-6E8A-4147-A177-3AD203B41FA5}">
                      <a16:colId xmlns:a16="http://schemas.microsoft.com/office/drawing/2014/main" val="3513927321"/>
                    </a:ext>
                  </a:extLst>
                </a:gridCol>
                <a:gridCol w="602361">
                  <a:extLst>
                    <a:ext uri="{9D8B030D-6E8A-4147-A177-3AD203B41FA5}">
                      <a16:colId xmlns:a16="http://schemas.microsoft.com/office/drawing/2014/main" val="1816585501"/>
                    </a:ext>
                  </a:extLst>
                </a:gridCol>
                <a:gridCol w="837431">
                  <a:extLst>
                    <a:ext uri="{9D8B030D-6E8A-4147-A177-3AD203B41FA5}">
                      <a16:colId xmlns:a16="http://schemas.microsoft.com/office/drawing/2014/main" val="3829207667"/>
                    </a:ext>
                  </a:extLst>
                </a:gridCol>
                <a:gridCol w="944149">
                  <a:extLst>
                    <a:ext uri="{9D8B030D-6E8A-4147-A177-3AD203B41FA5}">
                      <a16:colId xmlns:a16="http://schemas.microsoft.com/office/drawing/2014/main" val="2033041618"/>
                    </a:ext>
                  </a:extLst>
                </a:gridCol>
                <a:gridCol w="843218">
                  <a:extLst>
                    <a:ext uri="{9D8B030D-6E8A-4147-A177-3AD203B41FA5}">
                      <a16:colId xmlns:a16="http://schemas.microsoft.com/office/drawing/2014/main" val="3131200720"/>
                    </a:ext>
                  </a:extLst>
                </a:gridCol>
                <a:gridCol w="843218">
                  <a:extLst>
                    <a:ext uri="{9D8B030D-6E8A-4147-A177-3AD203B41FA5}">
                      <a16:colId xmlns:a16="http://schemas.microsoft.com/office/drawing/2014/main" val="1892437974"/>
                    </a:ext>
                  </a:extLst>
                </a:gridCol>
                <a:gridCol w="939510">
                  <a:extLst>
                    <a:ext uri="{9D8B030D-6E8A-4147-A177-3AD203B41FA5}">
                      <a16:colId xmlns:a16="http://schemas.microsoft.com/office/drawing/2014/main" val="50653572"/>
                    </a:ext>
                  </a:extLst>
                </a:gridCol>
              </a:tblGrid>
              <a:tr h="280008">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MDA: </a:t>
                      </a:r>
                      <a:r>
                        <a:rPr lang="en-US" sz="1400" b="1" i="0" u="none" strike="noStrike" dirty="0" err="1">
                          <a:solidFill>
                            <a:srgbClr val="000000"/>
                          </a:solidFill>
                          <a:effectLst/>
                          <a:latin typeface="Arial" panose="020B0604020202020204" pitchFamily="34" charset="0"/>
                          <a:cs typeface="Arial" panose="020B0604020202020204" pitchFamily="34" charset="0"/>
                        </a:rPr>
                        <a:t>Akuapem</a:t>
                      </a:r>
                      <a:r>
                        <a:rPr lang="en-US" sz="14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7190" marR="7190" marT="719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6146695"/>
                  </a:ext>
                </a:extLst>
              </a:tr>
              <a:tr h="280008">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Department: Birth and Death Registry </a:t>
                      </a:r>
                    </a:p>
                  </a:txBody>
                  <a:tcPr marL="7190" marR="7190" marT="719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33219813"/>
                  </a:ext>
                </a:extLst>
              </a:tr>
              <a:tr h="280008">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7190" marR="7190" marT="719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89759395"/>
                  </a:ext>
                </a:extLst>
              </a:tr>
              <a:tr h="280008">
                <a:tc gridSpan="11">
                  <a:txBody>
                    <a:bodyPr/>
                    <a:lstStyle/>
                    <a:p>
                      <a:pPr algn="l" fontAlgn="b"/>
                      <a:r>
                        <a:rPr lang="en-US" sz="1400" b="1" i="0" u="none" strike="noStrike" dirty="0" err="1">
                          <a:solidFill>
                            <a:srgbClr val="000000"/>
                          </a:solidFill>
                          <a:effectLst/>
                          <a:latin typeface="Arial" panose="020B0604020202020204" pitchFamily="34" charset="0"/>
                          <a:cs typeface="Arial" panose="020B0604020202020204" pitchFamily="34" charset="0"/>
                        </a:rPr>
                        <a:t>Programme</a:t>
                      </a:r>
                      <a:r>
                        <a:rPr lang="en-US" sz="1400" b="1" i="0" u="none" strike="noStrike" dirty="0">
                          <a:solidFill>
                            <a:srgbClr val="000000"/>
                          </a:solidFill>
                          <a:effectLst/>
                          <a:latin typeface="Arial" panose="020B0604020202020204" pitchFamily="34" charset="0"/>
                          <a:cs typeface="Arial" panose="020B0604020202020204" pitchFamily="34" charset="0"/>
                        </a:rPr>
                        <a:t>: Social Services Delivery</a:t>
                      </a:r>
                    </a:p>
                  </a:txBody>
                  <a:tcPr marL="7190" marR="7190" marT="719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08744335"/>
                  </a:ext>
                </a:extLst>
              </a:tr>
              <a:tr h="280008">
                <a:tc gridSpan="11">
                  <a:txBody>
                    <a:bodyPr/>
                    <a:lstStyle/>
                    <a:p>
                      <a:pPr algn="ctr" fontAlgn="b"/>
                      <a:endParaRPr lang="en-US" sz="1400" b="1" i="0" u="none" strike="noStrike" dirty="0">
                        <a:solidFill>
                          <a:schemeClr val="tx1"/>
                        </a:solidFill>
                        <a:effectLst/>
                        <a:latin typeface="Arial" panose="020B0604020202020204" pitchFamily="34" charset="0"/>
                        <a:cs typeface="Arial" panose="020B0604020202020204" pitchFamily="34" charset="0"/>
                      </a:endParaRPr>
                    </a:p>
                  </a:txBody>
                  <a:tcPr marL="7190" marR="7190" marT="7190" marB="0" anchor="b">
                    <a:lnL>
                      <a:noFill/>
                    </a:lnL>
                    <a:lnR>
                      <a:noFill/>
                    </a:lnR>
                    <a:lnT>
                      <a:noFill/>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54244963"/>
                  </a:ext>
                </a:extLst>
              </a:tr>
              <a:tr h="280008">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S/N</a:t>
                      </a:r>
                    </a:p>
                  </a:txBody>
                  <a:tcPr marL="7190" marR="7190" marT="719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NAME</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STAFF ID</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GRADE</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SALARY LEVEL</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STEP</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MONTHLY BASIC SALARY (GH₵)</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3">
                  <a:txBody>
                    <a:bodyPr/>
                    <a:lstStyle/>
                    <a:p>
                      <a:pPr algn="ctr" fontAlgn="ctr"/>
                      <a:r>
                        <a:rPr lang="en-US" sz="1400" b="1" i="0" u="none" strike="noStrike">
                          <a:solidFill>
                            <a:schemeClr val="tx1"/>
                          </a:solidFill>
                          <a:effectLst/>
                          <a:latin typeface="Arial" panose="020B0604020202020204" pitchFamily="34" charset="0"/>
                          <a:cs typeface="Arial" panose="020B0604020202020204" pitchFamily="34" charset="0"/>
                        </a:rPr>
                        <a:t> </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400" b="1" i="0" u="none" strike="noStrike">
                          <a:solidFill>
                            <a:schemeClr val="tx1"/>
                          </a:solidFill>
                          <a:effectLst/>
                          <a:latin typeface="Arial" panose="020B0604020202020204" pitchFamily="34" charset="0"/>
                          <a:cs typeface="Arial" panose="020B0604020202020204" pitchFamily="34" charset="0"/>
                        </a:rPr>
                        <a:t>MONTHLY CONSOLIDATED SALARY (GH₵)</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21068546"/>
                  </a:ext>
                </a:extLst>
              </a:tr>
              <a:tr h="136352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INTERIM PREMIUM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GOV MACHACHINERY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INTERIM SUPPORT ALL. </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2686533239"/>
                  </a:ext>
                </a:extLst>
              </a:tr>
              <a:tr h="550889">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ZAYNAH AYEBEA ADU</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1408073</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ASST. REGISTRAR OF BIRTHS AND DEATHS</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4,081.83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612.27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816.37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734.73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6,245.20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88779"/>
                  </a:ext>
                </a:extLst>
              </a:tr>
              <a:tr h="550889">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2</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JOYCE AYIM OKYERE</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1581835</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ASSISTANT REGISTRAR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2</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3,880.53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582.08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776.11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698.50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5,937.22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9579067"/>
                  </a:ext>
                </a:extLst>
              </a:tr>
              <a:tr h="550889">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3</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ERNEST OPARE</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1580731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ASSISTANT REGISTRAR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3,880.53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582.08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776.11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698.50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5,937.22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411926"/>
                  </a:ext>
                </a:extLst>
              </a:tr>
              <a:tr h="646506">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KENNEDY ISSAH BALLAH</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1486141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ASST.T REGISTRAR OF BIRTHS AND DEATHS</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4,013.60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602.04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802.72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722.45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6,140.81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1086045"/>
                  </a:ext>
                </a:extLst>
              </a:tr>
              <a:tr h="821769">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TOTALS</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15,856.50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2,378.47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3,171.31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2,854.18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24,260.46 </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10033867"/>
                  </a:ext>
                </a:extLst>
              </a:tr>
            </a:tbl>
          </a:graphicData>
        </a:graphic>
      </p:graphicFrame>
    </p:spTree>
    <p:extLst>
      <p:ext uri="{BB962C8B-B14F-4D97-AF65-F5344CB8AC3E}">
        <p14:creationId xmlns:p14="http://schemas.microsoft.com/office/powerpoint/2010/main" val="18909979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83</a:t>
            </a:fld>
            <a:endParaRPr lang="en-US" dirty="0"/>
          </a:p>
        </p:txBody>
      </p:sp>
      <p:graphicFrame>
        <p:nvGraphicFramePr>
          <p:cNvPr id="4" name="Table 3">
            <a:extLst>
              <a:ext uri="{FF2B5EF4-FFF2-40B4-BE49-F238E27FC236}">
                <a16:creationId xmlns:a16="http://schemas.microsoft.com/office/drawing/2014/main" id="{E18BA22B-55F6-48DC-833F-C0CC55F3EA29}"/>
              </a:ext>
            </a:extLst>
          </p:cNvPr>
          <p:cNvGraphicFramePr>
            <a:graphicFrameLocks noGrp="1"/>
          </p:cNvGraphicFramePr>
          <p:nvPr>
            <p:extLst>
              <p:ext uri="{D42A27DB-BD31-4B8C-83A1-F6EECF244321}">
                <p14:modId xmlns:p14="http://schemas.microsoft.com/office/powerpoint/2010/main" val="4005920476"/>
              </p:ext>
            </p:extLst>
          </p:nvPr>
        </p:nvGraphicFramePr>
        <p:xfrm>
          <a:off x="339212" y="343904"/>
          <a:ext cx="11488993" cy="6078521"/>
        </p:xfrm>
        <a:graphic>
          <a:graphicData uri="http://schemas.openxmlformats.org/drawingml/2006/table">
            <a:tbl>
              <a:tblPr/>
              <a:tblGrid>
                <a:gridCol w="769138">
                  <a:extLst>
                    <a:ext uri="{9D8B030D-6E8A-4147-A177-3AD203B41FA5}">
                      <a16:colId xmlns:a16="http://schemas.microsoft.com/office/drawing/2014/main" val="272411911"/>
                    </a:ext>
                  </a:extLst>
                </a:gridCol>
                <a:gridCol w="2003044">
                  <a:extLst>
                    <a:ext uri="{9D8B030D-6E8A-4147-A177-3AD203B41FA5}">
                      <a16:colId xmlns:a16="http://schemas.microsoft.com/office/drawing/2014/main" val="835984281"/>
                    </a:ext>
                  </a:extLst>
                </a:gridCol>
                <a:gridCol w="904295">
                  <a:extLst>
                    <a:ext uri="{9D8B030D-6E8A-4147-A177-3AD203B41FA5}">
                      <a16:colId xmlns:a16="http://schemas.microsoft.com/office/drawing/2014/main" val="818860387"/>
                    </a:ext>
                  </a:extLst>
                </a:gridCol>
                <a:gridCol w="2075431">
                  <a:extLst>
                    <a:ext uri="{9D8B030D-6E8A-4147-A177-3AD203B41FA5}">
                      <a16:colId xmlns:a16="http://schemas.microsoft.com/office/drawing/2014/main" val="947181357"/>
                    </a:ext>
                  </a:extLst>
                </a:gridCol>
                <a:gridCol w="830173">
                  <a:extLst>
                    <a:ext uri="{9D8B030D-6E8A-4147-A177-3AD203B41FA5}">
                      <a16:colId xmlns:a16="http://schemas.microsoft.com/office/drawing/2014/main" val="2199820269"/>
                    </a:ext>
                  </a:extLst>
                </a:gridCol>
                <a:gridCol w="565333">
                  <a:extLst>
                    <a:ext uri="{9D8B030D-6E8A-4147-A177-3AD203B41FA5}">
                      <a16:colId xmlns:a16="http://schemas.microsoft.com/office/drawing/2014/main" val="4059778400"/>
                    </a:ext>
                  </a:extLst>
                </a:gridCol>
                <a:gridCol w="900701">
                  <a:extLst>
                    <a:ext uri="{9D8B030D-6E8A-4147-A177-3AD203B41FA5}">
                      <a16:colId xmlns:a16="http://schemas.microsoft.com/office/drawing/2014/main" val="1924563367"/>
                    </a:ext>
                  </a:extLst>
                </a:gridCol>
                <a:gridCol w="769138">
                  <a:extLst>
                    <a:ext uri="{9D8B030D-6E8A-4147-A177-3AD203B41FA5}">
                      <a16:colId xmlns:a16="http://schemas.microsoft.com/office/drawing/2014/main" val="2155062816"/>
                    </a:ext>
                  </a:extLst>
                </a:gridCol>
                <a:gridCol w="839979">
                  <a:extLst>
                    <a:ext uri="{9D8B030D-6E8A-4147-A177-3AD203B41FA5}">
                      <a16:colId xmlns:a16="http://schemas.microsoft.com/office/drawing/2014/main" val="2107500787"/>
                    </a:ext>
                  </a:extLst>
                </a:gridCol>
                <a:gridCol w="839979">
                  <a:extLst>
                    <a:ext uri="{9D8B030D-6E8A-4147-A177-3AD203B41FA5}">
                      <a16:colId xmlns:a16="http://schemas.microsoft.com/office/drawing/2014/main" val="3627566659"/>
                    </a:ext>
                  </a:extLst>
                </a:gridCol>
                <a:gridCol w="991782">
                  <a:extLst>
                    <a:ext uri="{9D8B030D-6E8A-4147-A177-3AD203B41FA5}">
                      <a16:colId xmlns:a16="http://schemas.microsoft.com/office/drawing/2014/main" val="4270206489"/>
                    </a:ext>
                  </a:extLst>
                </a:gridCol>
              </a:tblGrid>
              <a:tr h="218099">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MDA: </a:t>
                      </a:r>
                      <a:r>
                        <a:rPr lang="en-US" sz="1400" b="1" i="0" u="none" strike="noStrike" dirty="0" err="1">
                          <a:solidFill>
                            <a:srgbClr val="000000"/>
                          </a:solidFill>
                          <a:effectLst/>
                          <a:latin typeface="Arial" panose="020B0604020202020204" pitchFamily="34" charset="0"/>
                          <a:cs typeface="Arial" panose="020B0604020202020204" pitchFamily="34" charset="0"/>
                        </a:rPr>
                        <a:t>Akuapem</a:t>
                      </a:r>
                      <a:r>
                        <a:rPr lang="en-US" sz="14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7190" marR="7190" marT="719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18711300"/>
                  </a:ext>
                </a:extLst>
              </a:tr>
              <a:tr h="238044">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Department: Physical Planning Department </a:t>
                      </a:r>
                    </a:p>
                  </a:txBody>
                  <a:tcPr marL="7190" marR="7190" marT="719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14088017"/>
                  </a:ext>
                </a:extLst>
              </a:tr>
              <a:tr h="238044">
                <a:tc gridSpan="11">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7190" marR="7190" marT="719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83214657"/>
                  </a:ext>
                </a:extLst>
              </a:tr>
              <a:tr h="238044">
                <a:tc gridSpan="11">
                  <a:txBody>
                    <a:bodyPr/>
                    <a:lstStyle/>
                    <a:p>
                      <a:pPr algn="l" fontAlgn="b"/>
                      <a:r>
                        <a:rPr lang="en-US" sz="1400" b="1" i="0" u="none" strike="noStrike">
                          <a:solidFill>
                            <a:srgbClr val="000000"/>
                          </a:solidFill>
                          <a:effectLst/>
                          <a:latin typeface="Arial" panose="020B0604020202020204" pitchFamily="34" charset="0"/>
                          <a:cs typeface="Arial" panose="020B0604020202020204" pitchFamily="34" charset="0"/>
                        </a:rPr>
                        <a:t>Programme: Infrastructure Delivery and Management</a:t>
                      </a:r>
                    </a:p>
                  </a:txBody>
                  <a:tcPr marL="7190" marR="7190" marT="719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17016758"/>
                  </a:ext>
                </a:extLst>
              </a:tr>
              <a:tr h="238044">
                <a:tc gridSpan="11">
                  <a:txBody>
                    <a:bodyPr/>
                    <a:lstStyle/>
                    <a:p>
                      <a:pPr algn="ctr" fontAlgn="b"/>
                      <a:endParaRPr lang="en-US" sz="1400" b="1" i="0" u="none" strike="noStrike" dirty="0">
                        <a:solidFill>
                          <a:srgbClr val="000000"/>
                        </a:solidFill>
                        <a:effectLst/>
                        <a:latin typeface="Arial" panose="020B0604020202020204" pitchFamily="34" charset="0"/>
                        <a:cs typeface="Arial" panose="020B0604020202020204" pitchFamily="34" charset="0"/>
                      </a:endParaRPr>
                    </a:p>
                  </a:txBody>
                  <a:tcPr marL="7190" marR="7190" marT="719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6505126"/>
                  </a:ext>
                </a:extLst>
              </a:tr>
              <a:tr h="238044">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S/N</a:t>
                      </a:r>
                    </a:p>
                  </a:txBody>
                  <a:tcPr marL="7190" marR="7190" marT="719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NAME</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STAFF ID</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GRADE</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SALARY LEVEL</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STEP</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MONTHLY BASIC SALARY (GH₵)</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3">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MONTHLY CONSOLIDATED SALARY (GH₵)</a:t>
                      </a:r>
                    </a:p>
                  </a:txBody>
                  <a:tcPr marL="7190" marR="7190" marT="719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724045063"/>
                  </a:ext>
                </a:extLst>
              </a:tr>
              <a:tr h="1159178">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INTERIM PREMIUM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GOV MACHACHINERY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INTERIM SUPPORT ALL. </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1496632718"/>
                  </a:ext>
                </a:extLst>
              </a:tr>
              <a:tr h="468327">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SETH K.ANAMAN</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103707</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TOWN PLANNING OFFICER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18</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4,750.55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712.58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950.11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855.10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7,268.34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5535476"/>
                  </a:ext>
                </a:extLst>
              </a:tr>
              <a:tr h="468327">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2</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BENJAMIN ASIEDU NKUAH</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1439982</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ASSISTANT ENGINEER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5</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4,081.83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612.27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816.37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734.73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6,245.20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6491938"/>
                  </a:ext>
                </a:extLst>
              </a:tr>
              <a:tr h="468327">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3</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ERIC AGBENYO</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1537203</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TECHNICAL ASSISTANT</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2,115.13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317.27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423.03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380.72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3,236.15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6953225"/>
                  </a:ext>
                </a:extLst>
              </a:tr>
              <a:tr h="468327">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MAXWELL AGYEKUM</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512844</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ASSISTANT CHIEF TECHNICAL OFFICER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18</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4,671.14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700.67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934.23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840.81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7,146.85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3571375"/>
                  </a:ext>
                </a:extLst>
              </a:tr>
              <a:tr h="468327">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5</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OLIVIA OPOKU</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149797</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PRINCIPAL TECHNICAL OFFICER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7</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4,221.79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633.27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844.36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759.92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6,459.34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6428468"/>
                  </a:ext>
                </a:extLst>
              </a:tr>
              <a:tr h="468327">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6</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SAMUEL ARKO-BREW</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699249</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SENIOR TECHNICAL OFFICER</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15</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3,390.97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508.65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678.19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610.38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5,188.19 </a:t>
                      </a:r>
                    </a:p>
                  </a:txBody>
                  <a:tcPr marL="7190" marR="7190" marT="719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1087993"/>
                  </a:ext>
                </a:extLst>
              </a:tr>
              <a:tr h="698611">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TOTAL</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23,231.42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3,484.71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4,646.29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4,181.66 </a:t>
                      </a:r>
                    </a:p>
                  </a:txBody>
                  <a:tcPr marL="7190" marR="7190" marT="7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35,544.08 </a:t>
                      </a:r>
                    </a:p>
                  </a:txBody>
                  <a:tcPr marL="7190" marR="7190" marT="719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2678874"/>
                  </a:ext>
                </a:extLst>
              </a:tr>
            </a:tbl>
          </a:graphicData>
        </a:graphic>
      </p:graphicFrame>
    </p:spTree>
    <p:extLst>
      <p:ext uri="{BB962C8B-B14F-4D97-AF65-F5344CB8AC3E}">
        <p14:creationId xmlns:p14="http://schemas.microsoft.com/office/powerpoint/2010/main" val="387511633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84</a:t>
            </a:fld>
            <a:endParaRPr lang="en-US" dirty="0"/>
          </a:p>
        </p:txBody>
      </p:sp>
      <p:graphicFrame>
        <p:nvGraphicFramePr>
          <p:cNvPr id="3" name="Table 2">
            <a:extLst>
              <a:ext uri="{FF2B5EF4-FFF2-40B4-BE49-F238E27FC236}">
                <a16:creationId xmlns:a16="http://schemas.microsoft.com/office/drawing/2014/main" id="{D4D9FDF6-EE5D-4C79-A2AD-D0E23AC02B0A}"/>
              </a:ext>
            </a:extLst>
          </p:cNvPr>
          <p:cNvGraphicFramePr>
            <a:graphicFrameLocks noGrp="1"/>
          </p:cNvGraphicFramePr>
          <p:nvPr>
            <p:extLst>
              <p:ext uri="{D42A27DB-BD31-4B8C-83A1-F6EECF244321}">
                <p14:modId xmlns:p14="http://schemas.microsoft.com/office/powerpoint/2010/main" val="3138277369"/>
              </p:ext>
            </p:extLst>
          </p:nvPr>
        </p:nvGraphicFramePr>
        <p:xfrm>
          <a:off x="172926" y="72897"/>
          <a:ext cx="11223524" cy="6384558"/>
        </p:xfrm>
        <a:graphic>
          <a:graphicData uri="http://schemas.openxmlformats.org/drawingml/2006/table">
            <a:tbl>
              <a:tblPr/>
              <a:tblGrid>
                <a:gridCol w="535134">
                  <a:extLst>
                    <a:ext uri="{9D8B030D-6E8A-4147-A177-3AD203B41FA5}">
                      <a16:colId xmlns:a16="http://schemas.microsoft.com/office/drawing/2014/main" val="461782552"/>
                    </a:ext>
                  </a:extLst>
                </a:gridCol>
                <a:gridCol w="2071504">
                  <a:extLst>
                    <a:ext uri="{9D8B030D-6E8A-4147-A177-3AD203B41FA5}">
                      <a16:colId xmlns:a16="http://schemas.microsoft.com/office/drawing/2014/main" val="3988424403"/>
                    </a:ext>
                  </a:extLst>
                </a:gridCol>
                <a:gridCol w="877513">
                  <a:extLst>
                    <a:ext uri="{9D8B030D-6E8A-4147-A177-3AD203B41FA5}">
                      <a16:colId xmlns:a16="http://schemas.microsoft.com/office/drawing/2014/main" val="1199384934"/>
                    </a:ext>
                  </a:extLst>
                </a:gridCol>
                <a:gridCol w="2642813">
                  <a:extLst>
                    <a:ext uri="{9D8B030D-6E8A-4147-A177-3AD203B41FA5}">
                      <a16:colId xmlns:a16="http://schemas.microsoft.com/office/drawing/2014/main" val="3512155926"/>
                    </a:ext>
                  </a:extLst>
                </a:gridCol>
                <a:gridCol w="494811">
                  <a:extLst>
                    <a:ext uri="{9D8B030D-6E8A-4147-A177-3AD203B41FA5}">
                      <a16:colId xmlns:a16="http://schemas.microsoft.com/office/drawing/2014/main" val="2477164437"/>
                    </a:ext>
                  </a:extLst>
                </a:gridCol>
                <a:gridCol w="356266">
                  <a:extLst>
                    <a:ext uri="{9D8B030D-6E8A-4147-A177-3AD203B41FA5}">
                      <a16:colId xmlns:a16="http://schemas.microsoft.com/office/drawing/2014/main" val="2715487278"/>
                    </a:ext>
                  </a:extLst>
                </a:gridCol>
                <a:gridCol w="880765">
                  <a:extLst>
                    <a:ext uri="{9D8B030D-6E8A-4147-A177-3AD203B41FA5}">
                      <a16:colId xmlns:a16="http://schemas.microsoft.com/office/drawing/2014/main" val="3279778348"/>
                    </a:ext>
                  </a:extLst>
                </a:gridCol>
                <a:gridCol w="752113">
                  <a:extLst>
                    <a:ext uri="{9D8B030D-6E8A-4147-A177-3AD203B41FA5}">
                      <a16:colId xmlns:a16="http://schemas.microsoft.com/office/drawing/2014/main" val="2944276758"/>
                    </a:ext>
                  </a:extLst>
                </a:gridCol>
                <a:gridCol w="821388">
                  <a:extLst>
                    <a:ext uri="{9D8B030D-6E8A-4147-A177-3AD203B41FA5}">
                      <a16:colId xmlns:a16="http://schemas.microsoft.com/office/drawing/2014/main" val="4167818567"/>
                    </a:ext>
                  </a:extLst>
                </a:gridCol>
                <a:gridCol w="821388">
                  <a:extLst>
                    <a:ext uri="{9D8B030D-6E8A-4147-A177-3AD203B41FA5}">
                      <a16:colId xmlns:a16="http://schemas.microsoft.com/office/drawing/2014/main" val="1639127101"/>
                    </a:ext>
                  </a:extLst>
                </a:gridCol>
                <a:gridCol w="969829">
                  <a:extLst>
                    <a:ext uri="{9D8B030D-6E8A-4147-A177-3AD203B41FA5}">
                      <a16:colId xmlns:a16="http://schemas.microsoft.com/office/drawing/2014/main" val="3318626393"/>
                    </a:ext>
                  </a:extLst>
                </a:gridCol>
              </a:tblGrid>
              <a:tr h="188555">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MDA: </a:t>
                      </a:r>
                      <a:r>
                        <a:rPr lang="en-US" sz="1200" b="1" i="0" u="none" strike="noStrike" dirty="0" err="1">
                          <a:solidFill>
                            <a:srgbClr val="000000"/>
                          </a:solidFill>
                          <a:effectLst/>
                          <a:latin typeface="Arial" panose="020B0604020202020204" pitchFamily="34" charset="0"/>
                          <a:cs typeface="Arial" panose="020B0604020202020204" pitchFamily="34" charset="0"/>
                        </a:rPr>
                        <a:t>Akuapem</a:t>
                      </a:r>
                      <a:r>
                        <a:rPr lang="en-US" sz="12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5871" marR="5871" marT="587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89134888"/>
                  </a:ext>
                </a:extLst>
              </a:tr>
              <a:tr h="188555">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Department: Works Department </a:t>
                      </a:r>
                    </a:p>
                  </a:txBody>
                  <a:tcPr marL="5871" marR="5871" marT="587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07727791"/>
                  </a:ext>
                </a:extLst>
              </a:tr>
              <a:tr h="188555">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5871" marR="5871" marT="587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14067277"/>
                  </a:ext>
                </a:extLst>
              </a:tr>
              <a:tr h="188555">
                <a:tc gridSpan="11">
                  <a:txBody>
                    <a:bodyPr/>
                    <a:lstStyle/>
                    <a:p>
                      <a:pPr algn="l" fontAlgn="b"/>
                      <a:r>
                        <a:rPr lang="en-US" sz="1200" b="1" i="0" u="none" strike="noStrike" dirty="0" err="1">
                          <a:solidFill>
                            <a:srgbClr val="000000"/>
                          </a:solidFill>
                          <a:effectLst/>
                          <a:latin typeface="Arial" panose="020B0604020202020204" pitchFamily="34" charset="0"/>
                          <a:cs typeface="Arial" panose="020B0604020202020204" pitchFamily="34" charset="0"/>
                        </a:rPr>
                        <a:t>Programme</a:t>
                      </a:r>
                      <a:r>
                        <a:rPr lang="en-US" sz="1200" b="1" i="0" u="none" strike="noStrike" dirty="0">
                          <a:solidFill>
                            <a:srgbClr val="000000"/>
                          </a:solidFill>
                          <a:effectLst/>
                          <a:latin typeface="Arial" panose="020B0604020202020204" pitchFamily="34" charset="0"/>
                          <a:cs typeface="Arial" panose="020B0604020202020204" pitchFamily="34" charset="0"/>
                        </a:rPr>
                        <a:t>: Infrastructure Delivery and Management</a:t>
                      </a:r>
                    </a:p>
                  </a:txBody>
                  <a:tcPr marL="5871" marR="5871" marT="587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53591044"/>
                  </a:ext>
                </a:extLst>
              </a:tr>
              <a:tr h="184227">
                <a:tc gridSpan="11">
                  <a:txBody>
                    <a:bodyPr/>
                    <a:lstStyle/>
                    <a:p>
                      <a:pPr algn="ctr" fontAlgn="b"/>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5871" marR="5871" marT="5871"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05823932"/>
                  </a:ext>
                </a:extLst>
              </a:tr>
              <a:tr h="184227">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S/N</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NAME</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STAFF ID</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GRADE</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SALARY LEVEL</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STEP</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MONTHLY BASIC SALARY (GH₵)</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200" b="1" i="0" u="none" strike="noStrike">
                          <a:solidFill>
                            <a:schemeClr val="tx1"/>
                          </a:solidFill>
                          <a:effectLst/>
                          <a:latin typeface="Arial" panose="020B0604020202020204" pitchFamily="34" charset="0"/>
                          <a:cs typeface="Arial" panose="020B0604020202020204" pitchFamily="34" charset="0"/>
                        </a:rPr>
                        <a:t>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200" b="1" i="0" u="none" strike="noStrike">
                          <a:solidFill>
                            <a:schemeClr val="tx1"/>
                          </a:solidFill>
                          <a:effectLst/>
                          <a:latin typeface="Arial" panose="020B0604020202020204" pitchFamily="34" charset="0"/>
                          <a:cs typeface="Arial" panose="020B0604020202020204" pitchFamily="34" charset="0"/>
                        </a:rPr>
                        <a:t>MONTHLY CONSOLIDATED SALARY (GH₵)</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4231115090"/>
                  </a:ext>
                </a:extLst>
              </a:tr>
              <a:tr h="54122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INTERIM PREMIUM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GOV MACHACHINERY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INTERIM SUPPORT ALL.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578751300"/>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MOHAMMED DANJUMAH AHMED</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694701</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SENIOR ENGINEER</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19</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5,081.92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762.29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1,016.38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914.74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7,775.33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305888"/>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2</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IMORO HUDU KONLAN</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1413141</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TECHNICIAN ENGINEER/ENGINEERING TECHNIC</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4,293.56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644.03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858.71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772.84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6,569.15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0688521"/>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3</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MARTIN YAO DEGBOR</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648420</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PRINCIPAL TECHNICIAN ENGINEER/PRINCIPAL</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5,345.52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801.83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1,069.10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962.19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8,178.65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8875507"/>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ALBERTA SEFA</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1505103</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TECHNICIAN ENGINEER/ENGINEERING TECHNIC</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4</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3,566.87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535.03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713.37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642.04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5,457.31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5784405"/>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GODWIN KORANTENG</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1440006</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ASSISTANT ENGINEER</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5</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4,081.83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612.27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816.37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734.73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6,245.20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4767913"/>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6</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GIDEON ASARE</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631748</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PRINCIPAL TECHNICAL OFFICER</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2</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3,880.53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582.08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776.11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698.50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5,937.22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2772489"/>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7</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MICHAEL MENSAH</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1207472</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ASSISTANT QUANTITY SURVEYOR</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4,013.60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602.04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802.72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722.45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75920667"/>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8</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JERRY RICHMOND ODOOM</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756824</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ASSISTANT ENGINEER</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4,013.60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602.04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802.72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722.45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00720103"/>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9</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ERIC EUGENE AMOAKO</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1413296</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TECHNICIAN ENGINEER/ENGINEERING TECHNIC</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17</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4,293.56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644.03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858.71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772.84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6,569.15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462067"/>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10</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FRANCIS BUDU KORANTENG</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1466331</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TECHNICIAN ENGINEER/ENGINEERING TECHNIC</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15</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4</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3,566.87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535.03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713.37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642.04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5,457.31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51853"/>
                  </a:ext>
                </a:extLst>
              </a:tr>
              <a:tr h="362723">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11</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BENJAMIN AMPOFO</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767954</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TRADESMAN GD I</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11</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11</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2,503.50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375.52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500.70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450.63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3,830.35 </a:t>
                      </a:r>
                    </a:p>
                  </a:txBody>
                  <a:tcPr marL="5871" marR="5871" marT="587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9437914"/>
                  </a:ext>
                </a:extLst>
              </a:tr>
              <a:tr h="422222">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TOTAL</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44,641.37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6,696.19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8,928.27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8,035.45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68,301.28 </a:t>
                      </a:r>
                    </a:p>
                  </a:txBody>
                  <a:tcPr marL="5871" marR="5871" marT="587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43902253"/>
                  </a:ext>
                </a:extLst>
              </a:tr>
            </a:tbl>
          </a:graphicData>
        </a:graphic>
      </p:graphicFrame>
    </p:spTree>
    <p:extLst>
      <p:ext uri="{BB962C8B-B14F-4D97-AF65-F5344CB8AC3E}">
        <p14:creationId xmlns:p14="http://schemas.microsoft.com/office/powerpoint/2010/main" val="2988437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85</a:t>
            </a:fld>
            <a:endParaRPr lang="en-US" dirty="0"/>
          </a:p>
        </p:txBody>
      </p:sp>
      <p:graphicFrame>
        <p:nvGraphicFramePr>
          <p:cNvPr id="4" name="Table 3">
            <a:extLst>
              <a:ext uri="{FF2B5EF4-FFF2-40B4-BE49-F238E27FC236}">
                <a16:creationId xmlns:a16="http://schemas.microsoft.com/office/drawing/2014/main" id="{3983B61B-B0D8-467C-8A53-310758A6DF75}"/>
              </a:ext>
            </a:extLst>
          </p:cNvPr>
          <p:cNvGraphicFramePr>
            <a:graphicFrameLocks noGrp="1"/>
          </p:cNvGraphicFramePr>
          <p:nvPr>
            <p:extLst>
              <p:ext uri="{D42A27DB-BD31-4B8C-83A1-F6EECF244321}">
                <p14:modId xmlns:p14="http://schemas.microsoft.com/office/powerpoint/2010/main" val="1208391018"/>
              </p:ext>
            </p:extLst>
          </p:nvPr>
        </p:nvGraphicFramePr>
        <p:xfrm>
          <a:off x="159287" y="343903"/>
          <a:ext cx="11757410" cy="5938910"/>
        </p:xfrm>
        <a:graphic>
          <a:graphicData uri="http://schemas.openxmlformats.org/drawingml/2006/table">
            <a:tbl>
              <a:tblPr/>
              <a:tblGrid>
                <a:gridCol w="106316">
                  <a:extLst>
                    <a:ext uri="{9D8B030D-6E8A-4147-A177-3AD203B41FA5}">
                      <a16:colId xmlns:a16="http://schemas.microsoft.com/office/drawing/2014/main" val="1078578568"/>
                    </a:ext>
                  </a:extLst>
                </a:gridCol>
                <a:gridCol w="128246">
                  <a:extLst>
                    <a:ext uri="{9D8B030D-6E8A-4147-A177-3AD203B41FA5}">
                      <a16:colId xmlns:a16="http://schemas.microsoft.com/office/drawing/2014/main" val="2323931995"/>
                    </a:ext>
                  </a:extLst>
                </a:gridCol>
                <a:gridCol w="525316">
                  <a:extLst>
                    <a:ext uri="{9D8B030D-6E8A-4147-A177-3AD203B41FA5}">
                      <a16:colId xmlns:a16="http://schemas.microsoft.com/office/drawing/2014/main" val="3526155143"/>
                    </a:ext>
                  </a:extLst>
                </a:gridCol>
                <a:gridCol w="2315269">
                  <a:extLst>
                    <a:ext uri="{9D8B030D-6E8A-4147-A177-3AD203B41FA5}">
                      <a16:colId xmlns:a16="http://schemas.microsoft.com/office/drawing/2014/main" val="2703680910"/>
                    </a:ext>
                  </a:extLst>
                </a:gridCol>
                <a:gridCol w="779131">
                  <a:extLst>
                    <a:ext uri="{9D8B030D-6E8A-4147-A177-3AD203B41FA5}">
                      <a16:colId xmlns:a16="http://schemas.microsoft.com/office/drawing/2014/main" val="3557139621"/>
                    </a:ext>
                  </a:extLst>
                </a:gridCol>
                <a:gridCol w="2040667">
                  <a:extLst>
                    <a:ext uri="{9D8B030D-6E8A-4147-A177-3AD203B41FA5}">
                      <a16:colId xmlns:a16="http://schemas.microsoft.com/office/drawing/2014/main" val="2604761707"/>
                    </a:ext>
                  </a:extLst>
                </a:gridCol>
                <a:gridCol w="723579">
                  <a:extLst>
                    <a:ext uri="{9D8B030D-6E8A-4147-A177-3AD203B41FA5}">
                      <a16:colId xmlns:a16="http://schemas.microsoft.com/office/drawing/2014/main" val="2233021341"/>
                    </a:ext>
                  </a:extLst>
                </a:gridCol>
                <a:gridCol w="472541">
                  <a:extLst>
                    <a:ext uri="{9D8B030D-6E8A-4147-A177-3AD203B41FA5}">
                      <a16:colId xmlns:a16="http://schemas.microsoft.com/office/drawing/2014/main" val="1093594896"/>
                    </a:ext>
                  </a:extLst>
                </a:gridCol>
                <a:gridCol w="856481">
                  <a:extLst>
                    <a:ext uri="{9D8B030D-6E8A-4147-A177-3AD203B41FA5}">
                      <a16:colId xmlns:a16="http://schemas.microsoft.com/office/drawing/2014/main" val="568760673"/>
                    </a:ext>
                  </a:extLst>
                </a:gridCol>
                <a:gridCol w="959849">
                  <a:extLst>
                    <a:ext uri="{9D8B030D-6E8A-4147-A177-3AD203B41FA5}">
                      <a16:colId xmlns:a16="http://schemas.microsoft.com/office/drawing/2014/main" val="263243727"/>
                    </a:ext>
                  </a:extLst>
                </a:gridCol>
                <a:gridCol w="920212">
                  <a:extLst>
                    <a:ext uri="{9D8B030D-6E8A-4147-A177-3AD203B41FA5}">
                      <a16:colId xmlns:a16="http://schemas.microsoft.com/office/drawing/2014/main" val="3756824234"/>
                    </a:ext>
                  </a:extLst>
                </a:gridCol>
                <a:gridCol w="884937">
                  <a:extLst>
                    <a:ext uri="{9D8B030D-6E8A-4147-A177-3AD203B41FA5}">
                      <a16:colId xmlns:a16="http://schemas.microsoft.com/office/drawing/2014/main" val="1678987883"/>
                    </a:ext>
                  </a:extLst>
                </a:gridCol>
                <a:gridCol w="1044866">
                  <a:extLst>
                    <a:ext uri="{9D8B030D-6E8A-4147-A177-3AD203B41FA5}">
                      <a16:colId xmlns:a16="http://schemas.microsoft.com/office/drawing/2014/main" val="1017249823"/>
                    </a:ext>
                  </a:extLst>
                </a:gridCol>
              </a:tblGrid>
              <a:tr h="316839">
                <a:tc gridSpan="2">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a:noFill/>
                    </a:lnR>
                    <a:lnT>
                      <a:noFill/>
                    </a:lnT>
                    <a:lnB>
                      <a:noFill/>
                    </a:lnB>
                  </a:tcPr>
                </a:tc>
                <a:tc hMerge="1">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a:noFill/>
                    </a:lnR>
                    <a:lnT>
                      <a:noFill/>
                    </a:lnT>
                    <a:lnB>
                      <a:noFill/>
                    </a:lnB>
                  </a:tcPr>
                </a:tc>
                <a:tc gridSpan="11">
                  <a:txBody>
                    <a:bodyPr/>
                    <a:lstStyle/>
                    <a:p>
                      <a:pPr algn="l" fontAlgn="b"/>
                      <a:r>
                        <a:rPr lang="en-US" sz="1400" b="1" i="0" u="none" strike="noStrike" dirty="0">
                          <a:solidFill>
                            <a:srgbClr val="000000"/>
                          </a:solidFill>
                          <a:effectLst/>
                          <a:latin typeface="Arial Narrow" panose="020B0606020202030204" pitchFamily="34" charset="0"/>
                        </a:rPr>
                        <a:t>MDA: </a:t>
                      </a:r>
                      <a:r>
                        <a:rPr lang="en-US" sz="1400" b="1" i="0" u="none" strike="noStrike" dirty="0" err="1">
                          <a:solidFill>
                            <a:srgbClr val="000000"/>
                          </a:solidFill>
                          <a:effectLst/>
                          <a:latin typeface="Arial Narrow" panose="020B0606020202030204" pitchFamily="34" charset="0"/>
                        </a:rPr>
                        <a:t>Akuapem</a:t>
                      </a:r>
                      <a:r>
                        <a:rPr lang="en-US" sz="1400" b="1" i="0" u="none" strike="noStrike" dirty="0">
                          <a:solidFill>
                            <a:srgbClr val="000000"/>
                          </a:solidFill>
                          <a:effectLst/>
                          <a:latin typeface="Arial Narrow" panose="020B0606020202030204" pitchFamily="34" charset="0"/>
                        </a:rPr>
                        <a:t> North Municipal Assembly</a:t>
                      </a:r>
                    </a:p>
                  </a:txBody>
                  <a:tcPr marL="7047" marR="7047" marT="7047"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87539134"/>
                  </a:ext>
                </a:extLst>
              </a:tr>
              <a:tr h="316839">
                <a:tc gridSpan="2">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a:noFill/>
                    </a:lnR>
                    <a:lnT>
                      <a:noFill/>
                    </a:lnT>
                    <a:lnB>
                      <a:noFill/>
                    </a:lnB>
                  </a:tcPr>
                </a:tc>
                <a:tc hMerge="1">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a:noFill/>
                    </a:lnR>
                    <a:lnT>
                      <a:noFill/>
                    </a:lnT>
                    <a:lnB>
                      <a:noFill/>
                    </a:lnB>
                  </a:tcPr>
                </a:tc>
                <a:tc gridSpan="11">
                  <a:txBody>
                    <a:bodyPr/>
                    <a:lstStyle/>
                    <a:p>
                      <a:pPr algn="l" fontAlgn="b"/>
                      <a:r>
                        <a:rPr lang="en-US" sz="1400" b="1" i="0" u="none" strike="noStrike" dirty="0">
                          <a:solidFill>
                            <a:srgbClr val="000000"/>
                          </a:solidFill>
                          <a:effectLst/>
                          <a:latin typeface="Arial Narrow" panose="020B0606020202030204" pitchFamily="34" charset="0"/>
                        </a:rPr>
                        <a:t>Department: Urban Roads Department </a:t>
                      </a:r>
                    </a:p>
                  </a:txBody>
                  <a:tcPr marL="7047" marR="7047" marT="7047"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22286318"/>
                  </a:ext>
                </a:extLst>
              </a:tr>
              <a:tr h="316839">
                <a:tc gridSpan="2">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a:noFill/>
                    </a:lnR>
                    <a:lnT>
                      <a:noFill/>
                    </a:lnT>
                    <a:lnB>
                      <a:noFill/>
                    </a:lnB>
                  </a:tcPr>
                </a:tc>
                <a:tc hMerge="1">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a:noFill/>
                    </a:lnR>
                    <a:lnT>
                      <a:noFill/>
                    </a:lnT>
                    <a:lnB>
                      <a:noFill/>
                    </a:lnB>
                  </a:tcPr>
                </a:tc>
                <a:tc gridSpan="11">
                  <a:txBody>
                    <a:bodyPr/>
                    <a:lstStyle/>
                    <a:p>
                      <a:pPr algn="l" fontAlgn="b"/>
                      <a:r>
                        <a:rPr lang="en-US" sz="1400" b="1" i="0" u="none" strike="noStrike" dirty="0">
                          <a:solidFill>
                            <a:srgbClr val="000000"/>
                          </a:solidFill>
                          <a:effectLst/>
                          <a:latin typeface="Arial Narrow" panose="020B0606020202030204" pitchFamily="34" charset="0"/>
                        </a:rPr>
                        <a:t>Cost Centre: LGS 0201</a:t>
                      </a:r>
                    </a:p>
                  </a:txBody>
                  <a:tcPr marL="7047" marR="7047" marT="7047"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3114551"/>
                  </a:ext>
                </a:extLst>
              </a:tr>
              <a:tr h="316839">
                <a:tc gridSpan="2">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a:noFill/>
                    </a:lnR>
                    <a:lnT>
                      <a:noFill/>
                    </a:lnT>
                    <a:lnB>
                      <a:noFill/>
                    </a:lnB>
                  </a:tcPr>
                </a:tc>
                <a:tc hMerge="1">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a:noFill/>
                    </a:lnR>
                    <a:lnT>
                      <a:noFill/>
                    </a:lnT>
                    <a:lnB>
                      <a:noFill/>
                    </a:lnB>
                  </a:tcPr>
                </a:tc>
                <a:tc gridSpan="11">
                  <a:txBody>
                    <a:bodyPr/>
                    <a:lstStyle/>
                    <a:p>
                      <a:pPr algn="l" fontAlgn="b"/>
                      <a:r>
                        <a:rPr lang="en-US" sz="1400" b="1" i="0" u="none" strike="noStrike" dirty="0" err="1">
                          <a:solidFill>
                            <a:srgbClr val="000000"/>
                          </a:solidFill>
                          <a:effectLst/>
                          <a:latin typeface="Arial Narrow" panose="020B0606020202030204" pitchFamily="34" charset="0"/>
                        </a:rPr>
                        <a:t>Programme</a:t>
                      </a:r>
                      <a:r>
                        <a:rPr lang="en-US" sz="1400" b="1" i="0" u="none" strike="noStrike" dirty="0">
                          <a:solidFill>
                            <a:srgbClr val="000000"/>
                          </a:solidFill>
                          <a:effectLst/>
                          <a:latin typeface="Arial Narrow" panose="020B0606020202030204" pitchFamily="34" charset="0"/>
                        </a:rPr>
                        <a:t>: Infrastructure Delivery and Management</a:t>
                      </a:r>
                    </a:p>
                  </a:txBody>
                  <a:tcPr marL="7047" marR="7047" marT="7047"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80614183"/>
                  </a:ext>
                </a:extLst>
              </a:tr>
              <a:tr h="316839">
                <a:tc gridSpan="12">
                  <a:txBody>
                    <a:bodyPr/>
                    <a:lstStyle/>
                    <a:p>
                      <a:pPr algn="ctr" fontAlgn="b"/>
                      <a:r>
                        <a:rPr lang="en-US" sz="1400" b="1" i="0" u="none" strike="noStrike" dirty="0">
                          <a:solidFill>
                            <a:srgbClr val="000000"/>
                          </a:solidFill>
                          <a:effectLst/>
                          <a:latin typeface="Arial Narrow" panose="020B0606020202030204" pitchFamily="34" charset="0"/>
                        </a:rPr>
                        <a:t>Breakdown of Salaries of Staff</a:t>
                      </a:r>
                    </a:p>
                  </a:txBody>
                  <a:tcPr marL="7047" marR="7047" marT="7047"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a:solidFill>
                          <a:srgbClr val="000000"/>
                        </a:solidFill>
                        <a:effectLst/>
                        <a:latin typeface="Arial Narrow" panose="020B0606020202030204" pitchFamily="34" charset="0"/>
                      </a:endParaRPr>
                    </a:p>
                  </a:txBody>
                  <a:tcPr marL="7047" marR="7047" marT="7047"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5661814"/>
                  </a:ext>
                </a:extLst>
              </a:tr>
              <a:tr h="316839">
                <a:tc>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w="12700" cap="flat" cmpd="sng" algn="ctr">
                      <a:solidFill>
                        <a:schemeClr val="tx1"/>
                      </a:solidFill>
                      <a:prstDash val="solid"/>
                      <a:round/>
                      <a:headEnd type="none" w="med" len="med"/>
                      <a:tailEnd type="none" w="med" len="med"/>
                    </a:lnR>
                    <a:lnT>
                      <a:noFill/>
                    </a:lnT>
                    <a:lnB>
                      <a:noFill/>
                    </a:lnB>
                  </a:tcPr>
                </a:tc>
                <a:tc rowSpan="2" gridSpan="2">
                  <a:txBody>
                    <a:bodyPr/>
                    <a:lstStyle/>
                    <a:p>
                      <a:pPr algn="ctr" fontAlgn="b"/>
                      <a:r>
                        <a:rPr lang="en-US" sz="1400" b="1" i="0" u="none" strike="noStrike" dirty="0">
                          <a:solidFill>
                            <a:schemeClr val="tx1"/>
                          </a:solidFill>
                          <a:effectLst/>
                          <a:latin typeface="Arial Narrow" panose="020B0606020202030204" pitchFamily="34" charset="0"/>
                        </a:rPr>
                        <a:t>S/N</a:t>
                      </a:r>
                      <a:endParaRPr lang="en-US" sz="800" b="0" i="0" u="none" strike="noStrike" dirty="0">
                        <a:solidFill>
                          <a:schemeClr val="tx1"/>
                        </a:solidFill>
                        <a:effectLst/>
                        <a:latin typeface="Arial Narrow" panose="020B0606020202030204" pitchFamily="34" charset="0"/>
                      </a:endParaRP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hMerge="1">
                  <a:txBody>
                    <a:bodyPr/>
                    <a:lstStyle/>
                    <a:p>
                      <a:pPr algn="ctr" fontAlgn="ctr"/>
                      <a:r>
                        <a:rPr lang="en-US" sz="1400" b="1" i="0" u="none" strike="noStrike">
                          <a:solidFill>
                            <a:srgbClr val="FFFFFF"/>
                          </a:solidFill>
                          <a:effectLst/>
                          <a:latin typeface="Arial Narrow" panose="020B0606020202030204" pitchFamily="34" charset="0"/>
                        </a:rPr>
                        <a:t>S/N</a:t>
                      </a:r>
                    </a:p>
                  </a:txBody>
                  <a:tcPr marL="7047" marR="7047" marT="704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C7D22"/>
                    </a:solidFill>
                  </a:tcPr>
                </a:tc>
                <a:tc rowSpan="2">
                  <a:txBody>
                    <a:bodyPr/>
                    <a:lstStyle/>
                    <a:p>
                      <a:pPr algn="ctr" fontAlgn="ctr"/>
                      <a:r>
                        <a:rPr lang="en-US" sz="1400" b="1" i="0" u="none" strike="noStrike" dirty="0">
                          <a:solidFill>
                            <a:schemeClr val="tx1"/>
                          </a:solidFill>
                          <a:effectLst/>
                          <a:latin typeface="Arial Narrow" panose="020B0606020202030204" pitchFamily="34" charset="0"/>
                        </a:rPr>
                        <a:t>NAME</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Narrow" panose="020B0606020202030204" pitchFamily="34" charset="0"/>
                        </a:rPr>
                        <a:t>STAFF ID</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Narrow" panose="020B0606020202030204" pitchFamily="34" charset="0"/>
                        </a:rPr>
                        <a:t>GRADE</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Narrow" panose="020B0606020202030204" pitchFamily="34" charset="0"/>
                        </a:rPr>
                        <a:t>SALARY LEVEL</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a:solidFill>
                            <a:schemeClr val="tx1"/>
                          </a:solidFill>
                          <a:effectLst/>
                          <a:latin typeface="Arial Narrow" panose="020B0606020202030204" pitchFamily="34" charset="0"/>
                        </a:rPr>
                        <a:t>STEP</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Narrow" panose="020B0606020202030204" pitchFamily="34" charset="0"/>
                        </a:rPr>
                        <a:t>MONTHLY BASIC SALARY (GH</a:t>
                      </a:r>
                      <a:r>
                        <a:rPr lang="en-US" sz="1400" b="1" i="0" u="none" strike="noStrike" dirty="0">
                          <a:solidFill>
                            <a:schemeClr val="tx1"/>
                          </a:solidFill>
                          <a:effectLst/>
                          <a:latin typeface="Aptos Narrow"/>
                        </a:rPr>
                        <a:t>₵</a:t>
                      </a:r>
                      <a:r>
                        <a:rPr lang="en-US" sz="1400" b="1" i="0" u="none" strike="noStrike" dirty="0">
                          <a:solidFill>
                            <a:schemeClr val="tx1"/>
                          </a:solidFill>
                          <a:effectLst/>
                          <a:latin typeface="Arial Narrow" panose="020B0606020202030204" pitchFamily="34" charset="0"/>
                        </a:rPr>
                        <a:t>)</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400" b="1" i="0" u="none" strike="noStrike">
                          <a:solidFill>
                            <a:schemeClr val="tx1"/>
                          </a:solidFill>
                          <a:effectLst/>
                          <a:latin typeface="Arial Narrow" panose="020B0606020202030204" pitchFamily="34" charset="0"/>
                        </a:rPr>
                        <a:t>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400" b="1" i="0" u="none" strike="noStrike">
                          <a:solidFill>
                            <a:schemeClr val="tx1"/>
                          </a:solidFill>
                          <a:effectLst/>
                          <a:latin typeface="Arial Narrow" panose="020B0606020202030204" pitchFamily="34" charset="0"/>
                        </a:rPr>
                        <a:t>MONTHLY CONSOLIDATED SALARY (GH</a:t>
                      </a:r>
                      <a:r>
                        <a:rPr lang="en-US" sz="1400" b="1" i="0" u="none" strike="noStrike">
                          <a:solidFill>
                            <a:schemeClr val="tx1"/>
                          </a:solidFill>
                          <a:effectLst/>
                          <a:latin typeface="Aptos Narrow"/>
                        </a:rPr>
                        <a:t>₵</a:t>
                      </a:r>
                      <a:r>
                        <a:rPr lang="en-US" sz="1400" b="1" i="0" u="none" strike="noStrike">
                          <a:solidFill>
                            <a:schemeClr val="tx1"/>
                          </a:solidFill>
                          <a:effectLst/>
                          <a:latin typeface="Arial Narrow" panose="020B0606020202030204" pitchFamily="34" charset="0"/>
                        </a:rPr>
                        <a:t>)</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2759838818"/>
                  </a:ext>
                </a:extLst>
              </a:tr>
              <a:tr h="1543680">
                <a:tc>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w="12700" cap="flat" cmpd="sng" algn="ctr">
                      <a:solidFill>
                        <a:schemeClr val="tx1"/>
                      </a:solidFill>
                      <a:prstDash val="solid"/>
                      <a:round/>
                      <a:headEnd type="none" w="med" len="med"/>
                      <a:tailEnd type="none" w="med" len="med"/>
                    </a:lnR>
                    <a:lnT>
                      <a:noFill/>
                    </a:lnT>
                    <a:lnB>
                      <a:noFill/>
                    </a:lnB>
                  </a:tcPr>
                </a:tc>
                <a:tc gridSpan="2" vMerge="1">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dirty="0">
                          <a:solidFill>
                            <a:schemeClr val="tx1"/>
                          </a:solidFill>
                          <a:effectLst/>
                          <a:latin typeface="Times New Roman" panose="02020603050405020304" pitchFamily="18" charset="0"/>
                        </a:rPr>
                        <a:t> INTERIM PREMIUM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Times New Roman" panose="02020603050405020304" pitchFamily="18" charset="0"/>
                        </a:rPr>
                        <a:t> GOV MACHACHINERY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Times New Roman" panose="02020603050405020304" pitchFamily="18" charset="0"/>
                        </a:rPr>
                        <a:t> INTERIM SUPPORT ALL.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3752433801"/>
                  </a:ext>
                </a:extLst>
              </a:tr>
              <a:tr h="623549">
                <a:tc>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w="12700" cap="flat" cmpd="sng" algn="ctr">
                      <a:solidFill>
                        <a:schemeClr val="tx1"/>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r>
                        <a:rPr lang="en-US" sz="1400" b="0" i="0" u="none" strike="noStrike">
                          <a:solidFill>
                            <a:srgbClr val="000000"/>
                          </a:solidFill>
                          <a:effectLst/>
                          <a:latin typeface="Arial Narrow" panose="020B0606020202030204" pitchFamily="34" charset="0"/>
                        </a:rPr>
                        <a:t>1</a:t>
                      </a:r>
                    </a:p>
                  </a:txBody>
                  <a:tcPr marL="7047" marR="7047" marT="7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JOHN KPABITEY MATEY</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770048</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PRIN. TECH ENGINEER/PRIN.</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18</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2</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4,750.55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712.58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950.11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855.10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7,268.34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4175410"/>
                  </a:ext>
                </a:extLst>
              </a:tr>
              <a:tr h="623549">
                <a:tc>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w="12700" cap="flat" cmpd="sng" algn="ctr">
                      <a:solidFill>
                        <a:schemeClr val="tx1"/>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r>
                        <a:rPr lang="en-US" sz="1400" b="0" i="0" u="none" strike="noStrike">
                          <a:solidFill>
                            <a:srgbClr val="000000"/>
                          </a:solidFill>
                          <a:effectLst/>
                          <a:latin typeface="Arial Narrow" panose="020B0606020202030204" pitchFamily="34" charset="0"/>
                        </a:rPr>
                        <a:t>2</a:t>
                      </a:r>
                    </a:p>
                  </a:txBody>
                  <a:tcPr marL="7047" marR="7047" marT="7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DANIEL NANA ADU BOAHENE</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1539326</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TECHNICIAN ENGINEER</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15</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3</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3,567.25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535.09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713.45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855.10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5,670.88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3253840"/>
                  </a:ext>
                </a:extLst>
              </a:tr>
              <a:tr h="623549">
                <a:tc>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w="12700" cap="flat" cmpd="sng" algn="ctr">
                      <a:solidFill>
                        <a:schemeClr val="tx1"/>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r>
                        <a:rPr lang="en-US" sz="1400" b="0" i="0" u="none" strike="noStrike">
                          <a:solidFill>
                            <a:srgbClr val="000000"/>
                          </a:solidFill>
                          <a:effectLst/>
                          <a:latin typeface="Arial Narrow" panose="020B0606020202030204" pitchFamily="34" charset="0"/>
                        </a:rPr>
                        <a:t>3</a:t>
                      </a:r>
                    </a:p>
                  </a:txBody>
                  <a:tcPr marL="7047" marR="7047" marT="70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HAYFORD AKWESI OSEI YEBOAH</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1536218</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TECHNICIAN ENGINEER</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15</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3</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3,567.25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535.09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713.45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642.10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5,457.89 </a:t>
                      </a:r>
                    </a:p>
                  </a:txBody>
                  <a:tcPr marL="7047" marR="7047" marT="704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1286606"/>
                  </a:ext>
                </a:extLst>
              </a:tr>
              <a:tr h="623549">
                <a:tc>
                  <a:txBody>
                    <a:bodyPr/>
                    <a:lstStyle/>
                    <a:p>
                      <a:pPr algn="l" fontAlgn="b"/>
                      <a:endParaRPr lang="en-US" sz="800" b="0" i="0" u="none" strike="noStrike">
                        <a:solidFill>
                          <a:srgbClr val="000000"/>
                        </a:solidFill>
                        <a:effectLst/>
                        <a:latin typeface="Arial Narrow" panose="020B0606020202030204" pitchFamily="34" charset="0"/>
                      </a:endParaRPr>
                    </a:p>
                  </a:txBody>
                  <a:tcPr marL="7047" marR="7047" marT="7047" marB="0" anchor="b">
                    <a:lnL>
                      <a:noFill/>
                    </a:lnL>
                    <a:lnR w="12700" cap="flat" cmpd="sng" algn="ctr">
                      <a:solidFill>
                        <a:schemeClr val="tx1"/>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chemeClr val="tx1"/>
                          </a:solidFill>
                          <a:effectLst/>
                          <a:latin typeface="Arial Narrow" panose="020B0606020202030204" pitchFamily="34" charset="0"/>
                        </a:rPr>
                        <a:t> </a:t>
                      </a:r>
                      <a:endParaRPr lang="en-US" sz="800" b="0" i="0" u="none" strike="noStrike" dirty="0">
                        <a:solidFill>
                          <a:schemeClr val="tx1"/>
                        </a:solidFill>
                        <a:effectLst/>
                        <a:latin typeface="Arial Narrow" panose="020B0606020202030204" pitchFamily="34" charset="0"/>
                      </a:endParaRP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ctr"/>
                      <a:r>
                        <a:rPr lang="en-US" sz="1400" b="1" i="0" u="none" strike="noStrike">
                          <a:solidFill>
                            <a:srgbClr val="FFFFFF"/>
                          </a:solidFill>
                          <a:effectLst/>
                          <a:latin typeface="Arial Narrow" panose="020B0606020202030204" pitchFamily="34" charset="0"/>
                        </a:rPr>
                        <a:t> </a:t>
                      </a:r>
                    </a:p>
                  </a:txBody>
                  <a:tcPr marL="7047" marR="7047" marT="704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C7D22"/>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11,885.04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1,782.76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2,377.01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2,352.30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18,397.11 </a:t>
                      </a:r>
                    </a:p>
                  </a:txBody>
                  <a:tcPr marL="7047" marR="7047" marT="704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4676641"/>
                  </a:ext>
                </a:extLst>
              </a:tr>
            </a:tbl>
          </a:graphicData>
        </a:graphic>
      </p:graphicFrame>
    </p:spTree>
    <p:extLst>
      <p:ext uri="{BB962C8B-B14F-4D97-AF65-F5344CB8AC3E}">
        <p14:creationId xmlns:p14="http://schemas.microsoft.com/office/powerpoint/2010/main" val="25419151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86</a:t>
            </a:fld>
            <a:endParaRPr lang="en-US" dirty="0"/>
          </a:p>
        </p:txBody>
      </p:sp>
      <p:graphicFrame>
        <p:nvGraphicFramePr>
          <p:cNvPr id="3" name="Table 2">
            <a:extLst>
              <a:ext uri="{FF2B5EF4-FFF2-40B4-BE49-F238E27FC236}">
                <a16:creationId xmlns:a16="http://schemas.microsoft.com/office/drawing/2014/main" id="{9811F750-A86F-46F9-86AF-D882F6F06617}"/>
              </a:ext>
            </a:extLst>
          </p:cNvPr>
          <p:cNvGraphicFramePr>
            <a:graphicFrameLocks noGrp="1"/>
          </p:cNvGraphicFramePr>
          <p:nvPr>
            <p:extLst>
              <p:ext uri="{D42A27DB-BD31-4B8C-83A1-F6EECF244321}">
                <p14:modId xmlns:p14="http://schemas.microsoft.com/office/powerpoint/2010/main" val="3195691251"/>
              </p:ext>
            </p:extLst>
          </p:nvPr>
        </p:nvGraphicFramePr>
        <p:xfrm>
          <a:off x="398205" y="343905"/>
          <a:ext cx="11488997" cy="6076068"/>
        </p:xfrm>
        <a:graphic>
          <a:graphicData uri="http://schemas.openxmlformats.org/drawingml/2006/table">
            <a:tbl>
              <a:tblPr/>
              <a:tblGrid>
                <a:gridCol w="592218">
                  <a:extLst>
                    <a:ext uri="{9D8B030D-6E8A-4147-A177-3AD203B41FA5}">
                      <a16:colId xmlns:a16="http://schemas.microsoft.com/office/drawing/2014/main" val="2237284662"/>
                    </a:ext>
                  </a:extLst>
                </a:gridCol>
                <a:gridCol w="2413281">
                  <a:extLst>
                    <a:ext uri="{9D8B030D-6E8A-4147-A177-3AD203B41FA5}">
                      <a16:colId xmlns:a16="http://schemas.microsoft.com/office/drawing/2014/main" val="896559546"/>
                    </a:ext>
                  </a:extLst>
                </a:gridCol>
                <a:gridCol w="911032">
                  <a:extLst>
                    <a:ext uri="{9D8B030D-6E8A-4147-A177-3AD203B41FA5}">
                      <a16:colId xmlns:a16="http://schemas.microsoft.com/office/drawing/2014/main" val="1774559226"/>
                    </a:ext>
                  </a:extLst>
                </a:gridCol>
                <a:gridCol w="1694720">
                  <a:extLst>
                    <a:ext uri="{9D8B030D-6E8A-4147-A177-3AD203B41FA5}">
                      <a16:colId xmlns:a16="http://schemas.microsoft.com/office/drawing/2014/main" val="1683111972"/>
                    </a:ext>
                  </a:extLst>
                </a:gridCol>
                <a:gridCol w="814297">
                  <a:extLst>
                    <a:ext uri="{9D8B030D-6E8A-4147-A177-3AD203B41FA5}">
                      <a16:colId xmlns:a16="http://schemas.microsoft.com/office/drawing/2014/main" val="3031928270"/>
                    </a:ext>
                  </a:extLst>
                </a:gridCol>
                <a:gridCol w="503385">
                  <a:extLst>
                    <a:ext uri="{9D8B030D-6E8A-4147-A177-3AD203B41FA5}">
                      <a16:colId xmlns:a16="http://schemas.microsoft.com/office/drawing/2014/main" val="2303405316"/>
                    </a:ext>
                  </a:extLst>
                </a:gridCol>
                <a:gridCol w="1119182">
                  <a:extLst>
                    <a:ext uri="{9D8B030D-6E8A-4147-A177-3AD203B41FA5}">
                      <a16:colId xmlns:a16="http://schemas.microsoft.com/office/drawing/2014/main" val="2317973778"/>
                    </a:ext>
                  </a:extLst>
                </a:gridCol>
                <a:gridCol w="769138">
                  <a:extLst>
                    <a:ext uri="{9D8B030D-6E8A-4147-A177-3AD203B41FA5}">
                      <a16:colId xmlns:a16="http://schemas.microsoft.com/office/drawing/2014/main" val="2707224047"/>
                    </a:ext>
                  </a:extLst>
                </a:gridCol>
                <a:gridCol w="839980">
                  <a:extLst>
                    <a:ext uri="{9D8B030D-6E8A-4147-A177-3AD203B41FA5}">
                      <a16:colId xmlns:a16="http://schemas.microsoft.com/office/drawing/2014/main" val="57113894"/>
                    </a:ext>
                  </a:extLst>
                </a:gridCol>
                <a:gridCol w="839980">
                  <a:extLst>
                    <a:ext uri="{9D8B030D-6E8A-4147-A177-3AD203B41FA5}">
                      <a16:colId xmlns:a16="http://schemas.microsoft.com/office/drawing/2014/main" val="871074638"/>
                    </a:ext>
                  </a:extLst>
                </a:gridCol>
                <a:gridCol w="991784">
                  <a:extLst>
                    <a:ext uri="{9D8B030D-6E8A-4147-A177-3AD203B41FA5}">
                      <a16:colId xmlns:a16="http://schemas.microsoft.com/office/drawing/2014/main" val="4080792254"/>
                    </a:ext>
                  </a:extLst>
                </a:gridCol>
              </a:tblGrid>
              <a:tr h="198533">
                <a:tc gridSpan="11">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MDA: Akuapem North Municipal Assembly</a:t>
                      </a:r>
                    </a:p>
                  </a:txBody>
                  <a:tcPr marL="4389" marR="4389" marT="43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7634038"/>
                  </a:ext>
                </a:extLst>
              </a:tr>
              <a:tr h="198533">
                <a:tc gridSpan="11">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Department: Agric Department </a:t>
                      </a:r>
                    </a:p>
                  </a:txBody>
                  <a:tcPr marL="4389" marR="4389" marT="43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40597341"/>
                  </a:ext>
                </a:extLst>
              </a:tr>
              <a:tr h="198533">
                <a:tc gridSpan="11">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Cost Centre: LGS 0201</a:t>
                      </a:r>
                    </a:p>
                  </a:txBody>
                  <a:tcPr marL="4389" marR="4389" marT="43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3135988"/>
                  </a:ext>
                </a:extLst>
              </a:tr>
              <a:tr h="198533">
                <a:tc gridSpan="11">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Programme: Economic Development</a:t>
                      </a:r>
                    </a:p>
                  </a:txBody>
                  <a:tcPr marL="4389" marR="4389" marT="43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12803565"/>
                  </a:ext>
                </a:extLst>
              </a:tr>
              <a:tr h="198533">
                <a:tc gridSpan="11">
                  <a:txBody>
                    <a:bodyPr/>
                    <a:lstStyle/>
                    <a:p>
                      <a:pPr algn="ctr" fontAlgn="b"/>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4389" marR="4389" marT="4389"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98209631"/>
                  </a:ext>
                </a:extLst>
              </a:tr>
              <a:tr h="198533">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S/N</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NAME</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STAFF ID</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GRADE</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SALARY LEVEL</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a:solidFill>
                            <a:schemeClr val="tx1"/>
                          </a:solidFill>
                          <a:effectLst/>
                          <a:latin typeface="Arial" panose="020B0604020202020204" pitchFamily="34" charset="0"/>
                          <a:cs typeface="Arial" panose="020B0604020202020204" pitchFamily="34" charset="0"/>
                        </a:rPr>
                        <a:t>STEP</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MONTHLY BASIC SALARY (GH₵)</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400" b="1" i="0" u="none" strike="noStrike">
                          <a:solidFill>
                            <a:schemeClr val="tx1"/>
                          </a:solidFill>
                          <a:effectLst/>
                          <a:latin typeface="Arial" panose="020B0604020202020204" pitchFamily="34" charset="0"/>
                          <a:cs typeface="Arial" panose="020B0604020202020204" pitchFamily="34" charset="0"/>
                        </a:rPr>
                        <a:t>MONTHLY CONSOLIDATED SALARY (GH₵)</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887396320"/>
                  </a:ext>
                </a:extLst>
              </a:tr>
              <a:tr h="937088">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INTERIM PREMIUM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GOV MACHACHINERY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INTERIM SUPPORT ALL.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3116036847"/>
                  </a:ext>
                </a:extLst>
              </a:tr>
              <a:tr h="457040">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IBRAHIM SUMARA ALIDU</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764272</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PRINCIPAL AGRIC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7,745.53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1,161.83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1,549.10</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1,394.20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11,850.66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5838979"/>
                  </a:ext>
                </a:extLst>
              </a:tr>
              <a:tr h="457040">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2</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FRANIC ABOAGYE OWUSU</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60706</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CHIEF TECHNICAL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19</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6</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5,528.82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829.32</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1,105.76</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995.19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8,459.09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9198328"/>
                  </a:ext>
                </a:extLst>
              </a:tr>
              <a:tr h="457040">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PEARL ADU-ADDY</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924445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SENIOR AGRIC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19</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5,256.17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788.43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1,051.23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946.11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8,041.94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0009815"/>
                  </a:ext>
                </a:extLst>
              </a:tr>
              <a:tr h="457040">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MOHAMMED AMINU HAAFIZ</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974589</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SENIOR AGRIC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19</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5,081.92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762.29</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1,016.38</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914.74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7,775.33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4767778"/>
                  </a:ext>
                </a:extLst>
              </a:tr>
              <a:tr h="457040">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CHRISBEN AYETTEY</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1541529</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ASST. AGRIC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16</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3,815.67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572.35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763.13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686.82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5,837.98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9815484"/>
                  </a:ext>
                </a:extLst>
              </a:tr>
              <a:tr h="457040">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6</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CHARLES YEBOAH</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1304661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ASST. AGRIC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16</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3,815.67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572.35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763.13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686.82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5,837.98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0709384"/>
                  </a:ext>
                </a:extLst>
              </a:tr>
              <a:tr h="457040">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7</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PERRY KORANTENG ADJONYOH</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724472</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ANIMAL HEALTH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8</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3,815.67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572.35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763.13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686.82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5,837.98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5303609"/>
                  </a:ext>
                </a:extLst>
              </a:tr>
              <a:tr h="457040">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8</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ANGELA AMA ASABEA</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927242</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ANIMAL HEALTH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3,567.25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535.09</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713.45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642.10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5,457.89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8019665"/>
                  </a:ext>
                </a:extLst>
              </a:tr>
              <a:tr h="291462">
                <a:tc>
                  <a:txBody>
                    <a:bodyPr/>
                    <a:lstStyle/>
                    <a:p>
                      <a:pPr algn="ctr" fontAlgn="b"/>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SUB-TOTAL</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a:solidFill>
                          <a:srgbClr val="000000"/>
                        </a:solidFill>
                        <a:effectLst/>
                        <a:latin typeface="Arial" panose="020B0604020202020204" pitchFamily="34" charset="0"/>
                        <a:cs typeface="Arial" panose="020B0604020202020204" pitchFamily="34" charset="0"/>
                      </a:endParaRP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38,626.70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5,794.01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7,725.31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6,952.80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0" u="none" strike="noStrike" dirty="0">
                          <a:solidFill>
                            <a:srgbClr val="000000"/>
                          </a:solidFill>
                          <a:effectLst/>
                          <a:latin typeface="Arial" panose="020B0604020202020204" pitchFamily="34" charset="0"/>
                          <a:cs typeface="Arial" panose="020B0604020202020204" pitchFamily="34" charset="0"/>
                        </a:rPr>
                        <a:t>59,098.85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1244183"/>
                  </a:ext>
                </a:extLst>
              </a:tr>
            </a:tbl>
          </a:graphicData>
        </a:graphic>
      </p:graphicFrame>
    </p:spTree>
    <p:extLst>
      <p:ext uri="{BB962C8B-B14F-4D97-AF65-F5344CB8AC3E}">
        <p14:creationId xmlns:p14="http://schemas.microsoft.com/office/powerpoint/2010/main" val="2234106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819068" y="23114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2697DA3E-A583-4FEF-A925-E8F12CEE5EEF}"/>
              </a:ext>
            </a:extLst>
          </p:cNvPr>
          <p:cNvSpPr txBox="1"/>
          <p:nvPr/>
        </p:nvSpPr>
        <p:spPr>
          <a:xfrm>
            <a:off x="3009331" y="-25428"/>
            <a:ext cx="10385946" cy="369332"/>
          </a:xfrm>
          <a:prstGeom prst="rect">
            <a:avLst/>
          </a:prstGeom>
          <a:noFill/>
        </p:spPr>
        <p:txBody>
          <a:bodyPr wrap="square">
            <a:spAutoFit/>
          </a:bodyPr>
          <a:lstStyle/>
          <a:p>
            <a:r>
              <a:rPr lang="en-US" sz="1800" b="1" dirty="0">
                <a:solidFill>
                  <a:srgbClr val="000000"/>
                </a:solidFill>
                <a:latin typeface="Arial" panose="020B0604020202020204" pitchFamily="34" charset="0"/>
                <a:cs typeface="Arial" panose="020B0604020202020204" pitchFamily="34" charset="0"/>
              </a:rPr>
              <a:t>Compensation of Employees –(ALLOWANCES)</a:t>
            </a:r>
            <a:endParaRPr lang="en-US" dirty="0"/>
          </a:p>
        </p:txBody>
      </p:sp>
      <p:sp>
        <p:nvSpPr>
          <p:cNvPr id="2" name="Slide Number Placeholder 1">
            <a:extLst>
              <a:ext uri="{FF2B5EF4-FFF2-40B4-BE49-F238E27FC236}">
                <a16:creationId xmlns:a16="http://schemas.microsoft.com/office/drawing/2014/main" id="{2915E208-36E1-47D0-A9A3-1A472319AB11}"/>
              </a:ext>
            </a:extLst>
          </p:cNvPr>
          <p:cNvSpPr>
            <a:spLocks noGrp="1"/>
          </p:cNvSpPr>
          <p:nvPr>
            <p:ph type="sldNum" sz="quarter" idx="12"/>
          </p:nvPr>
        </p:nvSpPr>
        <p:spPr>
          <a:xfrm>
            <a:off x="4722185" y="6419978"/>
            <a:ext cx="764215" cy="365125"/>
          </a:xfrm>
        </p:spPr>
        <p:txBody>
          <a:bodyPr/>
          <a:lstStyle/>
          <a:p>
            <a:fld id="{15533715-2A87-4479-A9FC-0DA0C558CFE2}" type="slidenum">
              <a:rPr lang="en-US" smtClean="0"/>
              <a:t>87</a:t>
            </a:fld>
            <a:endParaRPr lang="en-US" dirty="0"/>
          </a:p>
        </p:txBody>
      </p:sp>
      <p:graphicFrame>
        <p:nvGraphicFramePr>
          <p:cNvPr id="3" name="Table 2">
            <a:extLst>
              <a:ext uri="{FF2B5EF4-FFF2-40B4-BE49-F238E27FC236}">
                <a16:creationId xmlns:a16="http://schemas.microsoft.com/office/drawing/2014/main" id="{9811F750-A86F-46F9-86AF-D882F6F06617}"/>
              </a:ext>
            </a:extLst>
          </p:cNvPr>
          <p:cNvGraphicFramePr>
            <a:graphicFrameLocks noGrp="1"/>
          </p:cNvGraphicFramePr>
          <p:nvPr>
            <p:extLst>
              <p:ext uri="{D42A27DB-BD31-4B8C-83A1-F6EECF244321}">
                <p14:modId xmlns:p14="http://schemas.microsoft.com/office/powerpoint/2010/main" val="1791070773"/>
              </p:ext>
            </p:extLst>
          </p:nvPr>
        </p:nvGraphicFramePr>
        <p:xfrm>
          <a:off x="159289" y="343904"/>
          <a:ext cx="11873424" cy="5688182"/>
        </p:xfrm>
        <a:graphic>
          <a:graphicData uri="http://schemas.openxmlformats.org/drawingml/2006/table">
            <a:tbl>
              <a:tblPr/>
              <a:tblGrid>
                <a:gridCol w="794873">
                  <a:extLst>
                    <a:ext uri="{9D8B030D-6E8A-4147-A177-3AD203B41FA5}">
                      <a16:colId xmlns:a16="http://schemas.microsoft.com/office/drawing/2014/main" val="2237284662"/>
                    </a:ext>
                  </a:extLst>
                </a:gridCol>
                <a:gridCol w="2035776">
                  <a:extLst>
                    <a:ext uri="{9D8B030D-6E8A-4147-A177-3AD203B41FA5}">
                      <a16:colId xmlns:a16="http://schemas.microsoft.com/office/drawing/2014/main" val="896559546"/>
                    </a:ext>
                  </a:extLst>
                </a:gridCol>
                <a:gridCol w="933350">
                  <a:extLst>
                    <a:ext uri="{9D8B030D-6E8A-4147-A177-3AD203B41FA5}">
                      <a16:colId xmlns:a16="http://schemas.microsoft.com/office/drawing/2014/main" val="1774559226"/>
                    </a:ext>
                  </a:extLst>
                </a:gridCol>
                <a:gridCol w="2080909">
                  <a:extLst>
                    <a:ext uri="{9D8B030D-6E8A-4147-A177-3AD203B41FA5}">
                      <a16:colId xmlns:a16="http://schemas.microsoft.com/office/drawing/2014/main" val="1683111972"/>
                    </a:ext>
                  </a:extLst>
                </a:gridCol>
                <a:gridCol w="719139">
                  <a:extLst>
                    <a:ext uri="{9D8B030D-6E8A-4147-A177-3AD203B41FA5}">
                      <a16:colId xmlns:a16="http://schemas.microsoft.com/office/drawing/2014/main" val="3031928270"/>
                    </a:ext>
                  </a:extLst>
                </a:gridCol>
                <a:gridCol w="459023">
                  <a:extLst>
                    <a:ext uri="{9D8B030D-6E8A-4147-A177-3AD203B41FA5}">
                      <a16:colId xmlns:a16="http://schemas.microsoft.com/office/drawing/2014/main" val="2303405316"/>
                    </a:ext>
                  </a:extLst>
                </a:gridCol>
                <a:gridCol w="948650">
                  <a:extLst>
                    <a:ext uri="{9D8B030D-6E8A-4147-A177-3AD203B41FA5}">
                      <a16:colId xmlns:a16="http://schemas.microsoft.com/office/drawing/2014/main" val="2317973778"/>
                    </a:ext>
                  </a:extLst>
                </a:gridCol>
                <a:gridCol w="1009853">
                  <a:extLst>
                    <a:ext uri="{9D8B030D-6E8A-4147-A177-3AD203B41FA5}">
                      <a16:colId xmlns:a16="http://schemas.microsoft.com/office/drawing/2014/main" val="2707224047"/>
                    </a:ext>
                  </a:extLst>
                </a:gridCol>
                <a:gridCol w="998795">
                  <a:extLst>
                    <a:ext uri="{9D8B030D-6E8A-4147-A177-3AD203B41FA5}">
                      <a16:colId xmlns:a16="http://schemas.microsoft.com/office/drawing/2014/main" val="57113894"/>
                    </a:ext>
                  </a:extLst>
                </a:gridCol>
                <a:gridCol w="868087">
                  <a:extLst>
                    <a:ext uri="{9D8B030D-6E8A-4147-A177-3AD203B41FA5}">
                      <a16:colId xmlns:a16="http://schemas.microsoft.com/office/drawing/2014/main" val="871074638"/>
                    </a:ext>
                  </a:extLst>
                </a:gridCol>
                <a:gridCol w="1024969">
                  <a:extLst>
                    <a:ext uri="{9D8B030D-6E8A-4147-A177-3AD203B41FA5}">
                      <a16:colId xmlns:a16="http://schemas.microsoft.com/office/drawing/2014/main" val="4080792254"/>
                    </a:ext>
                  </a:extLst>
                </a:gridCol>
              </a:tblGrid>
              <a:tr h="207827">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MDA: </a:t>
                      </a:r>
                      <a:r>
                        <a:rPr lang="en-US" sz="1200" b="1" i="0" u="none" strike="noStrike" dirty="0" err="1">
                          <a:solidFill>
                            <a:srgbClr val="000000"/>
                          </a:solidFill>
                          <a:effectLst/>
                          <a:latin typeface="Arial" panose="020B0604020202020204" pitchFamily="34" charset="0"/>
                          <a:cs typeface="Arial" panose="020B0604020202020204" pitchFamily="34" charset="0"/>
                        </a:rPr>
                        <a:t>Akuapem</a:t>
                      </a:r>
                      <a:r>
                        <a:rPr lang="en-US" sz="12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4389" marR="4389" marT="43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7634038"/>
                  </a:ext>
                </a:extLst>
              </a:tr>
              <a:tr h="207827">
                <a:tc gridSpan="11">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Department: Agric Department </a:t>
                      </a:r>
                    </a:p>
                  </a:txBody>
                  <a:tcPr marL="4389" marR="4389" marT="43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40597341"/>
                  </a:ext>
                </a:extLst>
              </a:tr>
              <a:tr h="207827">
                <a:tc gridSpan="11">
                  <a:txBody>
                    <a:bodyPr/>
                    <a:lstStyle/>
                    <a:p>
                      <a:pPr algn="l" fontAlgn="b"/>
                      <a:r>
                        <a:rPr lang="en-US" sz="1200" b="1" i="0" u="none" strike="noStrike">
                          <a:solidFill>
                            <a:srgbClr val="000000"/>
                          </a:solidFill>
                          <a:effectLst/>
                          <a:latin typeface="Arial" panose="020B0604020202020204" pitchFamily="34" charset="0"/>
                          <a:cs typeface="Arial" panose="020B0604020202020204" pitchFamily="34" charset="0"/>
                        </a:rPr>
                        <a:t>Cost Centre: LGS 0201</a:t>
                      </a:r>
                    </a:p>
                  </a:txBody>
                  <a:tcPr marL="4389" marR="4389" marT="43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33135988"/>
                  </a:ext>
                </a:extLst>
              </a:tr>
              <a:tr h="207827">
                <a:tc gridSpan="11">
                  <a:txBody>
                    <a:bodyPr/>
                    <a:lstStyle/>
                    <a:p>
                      <a:pPr algn="l" fontAlgn="b"/>
                      <a:r>
                        <a:rPr lang="en-US" sz="1200" b="1" i="0" u="none" strike="noStrike" dirty="0" err="1">
                          <a:solidFill>
                            <a:srgbClr val="000000"/>
                          </a:solidFill>
                          <a:effectLst/>
                          <a:latin typeface="Arial" panose="020B0604020202020204" pitchFamily="34" charset="0"/>
                          <a:cs typeface="Arial" panose="020B0604020202020204" pitchFamily="34" charset="0"/>
                        </a:rPr>
                        <a:t>Programme</a:t>
                      </a:r>
                      <a:r>
                        <a:rPr lang="en-US" sz="1200" b="1" i="0" u="none" strike="noStrike" dirty="0">
                          <a:solidFill>
                            <a:srgbClr val="000000"/>
                          </a:solidFill>
                          <a:effectLst/>
                          <a:latin typeface="Arial" panose="020B0604020202020204" pitchFamily="34" charset="0"/>
                          <a:cs typeface="Arial" panose="020B0604020202020204" pitchFamily="34" charset="0"/>
                        </a:rPr>
                        <a:t>: Economic Development</a:t>
                      </a:r>
                    </a:p>
                  </a:txBody>
                  <a:tcPr marL="4389" marR="4389" marT="4389"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12803565"/>
                  </a:ext>
                </a:extLst>
              </a:tr>
              <a:tr h="207827">
                <a:tc gridSpan="11">
                  <a:txBody>
                    <a:bodyPr/>
                    <a:lstStyle/>
                    <a:p>
                      <a:pPr algn="ctr" fontAlgn="b"/>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4389" marR="4389" marT="4389" marB="0" anchor="b">
                    <a:lnL>
                      <a:noFill/>
                    </a:lnL>
                    <a:lnR>
                      <a:noFill/>
                    </a:lnR>
                    <a:lnT>
                      <a:noFill/>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98209631"/>
                  </a:ext>
                </a:extLst>
              </a:tr>
              <a:tr h="207827">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S/N</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NAME</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STAFF ID</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GRADE</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SALARY LEVEL</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STEP</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MONTHLY BASIC SALARY (GH₵)</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gridSpan="3">
                  <a:txBody>
                    <a:bodyPr/>
                    <a:lstStyle/>
                    <a:p>
                      <a:pPr algn="ctr" fontAlgn="ctr"/>
                      <a:r>
                        <a:rPr lang="en-US" sz="1200" b="1" i="0" u="none" strike="noStrike">
                          <a:solidFill>
                            <a:schemeClr val="tx1"/>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c rowSpan="2">
                  <a:txBody>
                    <a:bodyPr/>
                    <a:lstStyle/>
                    <a:p>
                      <a:pPr algn="ctr" fontAlgn="ctr"/>
                      <a:r>
                        <a:rPr lang="en-US" sz="1200" b="1" i="0" u="none" strike="noStrike">
                          <a:solidFill>
                            <a:schemeClr val="tx1"/>
                          </a:solidFill>
                          <a:effectLst/>
                          <a:latin typeface="Arial" panose="020B0604020202020204" pitchFamily="34" charset="0"/>
                          <a:cs typeface="Arial" panose="020B0604020202020204" pitchFamily="34" charset="0"/>
                        </a:rPr>
                        <a:t>MONTHLY CONSOLIDATED SALARY (GH₵)</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1887396320"/>
                  </a:ext>
                </a:extLst>
              </a:tr>
              <a:tr h="61374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INTERIM PREMIUM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GOV MACHACHINERY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INTERIM SUPPORT ALL.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vMerge="1">
                  <a:txBody>
                    <a:bodyPr/>
                    <a:lstStyle/>
                    <a:p>
                      <a:endParaRPr lang="en-US"/>
                    </a:p>
                  </a:txBody>
                  <a:tcPr/>
                </a:tc>
                <a:extLst>
                  <a:ext uri="{0D108BD9-81ED-4DB2-BD59-A6C34878D82A}">
                    <a16:rowId xmlns:a16="http://schemas.microsoft.com/office/drawing/2014/main" val="3116036847"/>
                  </a:ext>
                </a:extLst>
              </a:tr>
              <a:tr h="478435">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9</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RICHARD GADAH</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1311205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ANIMAL PRODUCTION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3,390.97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508.64</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678.19</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610.38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5,188.19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55838979"/>
                  </a:ext>
                </a:extLst>
              </a:tr>
              <a:tr h="478435">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10</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MAVIS OHENE AMPONSAH</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796738</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ASST. CHIEF TECHNICAL ASST</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7</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3,334.29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500.14</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666.86</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600.17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5,101.46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9198328"/>
                  </a:ext>
                </a:extLst>
              </a:tr>
              <a:tr h="478435">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NATHAN AMPAW AMANING</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1538270</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ASST. ANIMAL HEALTH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14</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3,169.87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475.50</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633.97</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570.58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4,849.89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0009815"/>
                  </a:ext>
                </a:extLst>
              </a:tr>
              <a:tr h="478435">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12</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RAYMOND AWUDI</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903214</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FSO B5/HIGHER EXECUTIVE OFFICER</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12</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2,546.06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381.90</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509.21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458.29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3,895.47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4767778"/>
                  </a:ext>
                </a:extLst>
              </a:tr>
              <a:tr h="478435">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13</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RICHARD ACHEAMPONG</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845341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TECHNICAL OFFICER II</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12</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2,380.04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357.01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476.01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428.41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3,641.46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9815484"/>
                  </a:ext>
                </a:extLst>
              </a:tr>
              <a:tr h="478435">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14</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CLEMENT MENSAH</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917507</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TECHNICAL ASST</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11</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2,503.50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375.52</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500.70</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450.63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3,830.35 </a:t>
                      </a:r>
                    </a:p>
                  </a:txBody>
                  <a:tcPr marL="4389" marR="4389" marT="4389"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0709384"/>
                  </a:ext>
                </a:extLst>
              </a:tr>
              <a:tr h="478435">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SUB-TOTAL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55,951.43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8,392.71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11,190.29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10,071.26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85,605.68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5303609"/>
                  </a:ext>
                </a:extLst>
              </a:tr>
              <a:tr h="478435">
                <a:tc>
                  <a:txBody>
                    <a:bodyPr/>
                    <a:lstStyle/>
                    <a:p>
                      <a:pPr algn="ctr" fontAlgn="ctr"/>
                      <a:r>
                        <a:rPr lang="en-US" sz="1400" b="1" i="0" u="none" strike="noStrike" dirty="0">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TOTAL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a:solidFill>
                            <a:srgbClr val="FFFFFF"/>
                          </a:solidFill>
                          <a:effectLst/>
                          <a:latin typeface="Arial" panose="020B0604020202020204" pitchFamily="34" charset="0"/>
                          <a:cs typeface="Arial" panose="020B0604020202020204" pitchFamily="34" charset="0"/>
                        </a:rPr>
                        <a:t>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508,508.64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76,411.70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101,778.23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91,813.44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778,512.02 </a:t>
                      </a:r>
                    </a:p>
                  </a:txBody>
                  <a:tcPr marL="4389" marR="4389" marT="4389"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8019665"/>
                  </a:ext>
                </a:extLst>
              </a:tr>
            </a:tbl>
          </a:graphicData>
        </a:graphic>
      </p:graphicFrame>
    </p:spTree>
    <p:extLst>
      <p:ext uri="{BB962C8B-B14F-4D97-AF65-F5344CB8AC3E}">
        <p14:creationId xmlns:p14="http://schemas.microsoft.com/office/powerpoint/2010/main" val="3893405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2784533773"/>
              </p:ext>
            </p:extLst>
          </p:nvPr>
        </p:nvGraphicFramePr>
        <p:xfrm>
          <a:off x="3870905" y="0"/>
          <a:ext cx="6236969" cy="2869840"/>
        </p:xfrm>
        <a:graphic>
          <a:graphicData uri="http://schemas.openxmlformats.org/drawingml/2006/table">
            <a:tbl>
              <a:tblPr firstRow="1" firstCol="1" bandRow="1"/>
              <a:tblGrid>
                <a:gridCol w="6236969">
                  <a:extLst>
                    <a:ext uri="{9D8B030D-6E8A-4147-A177-3AD203B41FA5}">
                      <a16:colId xmlns:a16="http://schemas.microsoft.com/office/drawing/2014/main" val="2976616125"/>
                    </a:ext>
                  </a:extLst>
                </a:gridCol>
              </a:tblGrid>
              <a:tr h="396511">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lang="en-US" sz="2000" b="1" dirty="0">
                          <a:solidFill>
                            <a:srgbClr val="000000"/>
                          </a:solidFill>
                          <a:latin typeface="Arial" panose="020B0604020202020204" pitchFamily="34" charset="0"/>
                          <a:cs typeface="Arial" panose="020B0604020202020204" pitchFamily="34" charset="0"/>
                        </a:rPr>
                        <a:t>Compensation of Employees –Summary</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2781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29701">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6511">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19300">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115015"/>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ALL DEPARTMENT</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4" name="Slide Number Placeholder 3">
            <a:extLst>
              <a:ext uri="{FF2B5EF4-FFF2-40B4-BE49-F238E27FC236}">
                <a16:creationId xmlns:a16="http://schemas.microsoft.com/office/drawing/2014/main" id="{749825F1-57EA-4659-8980-BF27A65F7B69}"/>
              </a:ext>
            </a:extLst>
          </p:cNvPr>
          <p:cNvSpPr>
            <a:spLocks noGrp="1"/>
          </p:cNvSpPr>
          <p:nvPr>
            <p:ph type="sldNum" sz="quarter" idx="12"/>
          </p:nvPr>
        </p:nvSpPr>
        <p:spPr>
          <a:xfrm>
            <a:off x="5456581" y="6551336"/>
            <a:ext cx="764215" cy="365125"/>
          </a:xfrm>
        </p:spPr>
        <p:txBody>
          <a:bodyPr/>
          <a:lstStyle/>
          <a:p>
            <a:fld id="{15533715-2A87-4479-A9FC-0DA0C558CFE2}" type="slidenum">
              <a:rPr lang="en-US" smtClean="0"/>
              <a:t>88</a:t>
            </a:fld>
            <a:endParaRPr lang="en-US" dirty="0"/>
          </a:p>
        </p:txBody>
      </p:sp>
      <p:graphicFrame>
        <p:nvGraphicFramePr>
          <p:cNvPr id="5" name="Table 4">
            <a:extLst>
              <a:ext uri="{FF2B5EF4-FFF2-40B4-BE49-F238E27FC236}">
                <a16:creationId xmlns:a16="http://schemas.microsoft.com/office/drawing/2014/main" id="{F89CBE78-4760-4242-9DF2-3E067C763D9A}"/>
              </a:ext>
            </a:extLst>
          </p:cNvPr>
          <p:cNvGraphicFramePr>
            <a:graphicFrameLocks noGrp="1"/>
          </p:cNvGraphicFramePr>
          <p:nvPr>
            <p:extLst>
              <p:ext uri="{D42A27DB-BD31-4B8C-83A1-F6EECF244321}">
                <p14:modId xmlns:p14="http://schemas.microsoft.com/office/powerpoint/2010/main" val="2997137126"/>
              </p:ext>
            </p:extLst>
          </p:nvPr>
        </p:nvGraphicFramePr>
        <p:xfrm>
          <a:off x="339213" y="840659"/>
          <a:ext cx="11124905" cy="5759872"/>
        </p:xfrm>
        <a:graphic>
          <a:graphicData uri="http://schemas.openxmlformats.org/drawingml/2006/table">
            <a:tbl>
              <a:tblPr/>
              <a:tblGrid>
                <a:gridCol w="3398201">
                  <a:extLst>
                    <a:ext uri="{9D8B030D-6E8A-4147-A177-3AD203B41FA5}">
                      <a16:colId xmlns:a16="http://schemas.microsoft.com/office/drawing/2014/main" val="2041205899"/>
                    </a:ext>
                  </a:extLst>
                </a:gridCol>
                <a:gridCol w="3398201">
                  <a:extLst>
                    <a:ext uri="{9D8B030D-6E8A-4147-A177-3AD203B41FA5}">
                      <a16:colId xmlns:a16="http://schemas.microsoft.com/office/drawing/2014/main" val="2632719381"/>
                    </a:ext>
                  </a:extLst>
                </a:gridCol>
                <a:gridCol w="1537589">
                  <a:extLst>
                    <a:ext uri="{9D8B030D-6E8A-4147-A177-3AD203B41FA5}">
                      <a16:colId xmlns:a16="http://schemas.microsoft.com/office/drawing/2014/main" val="3693900688"/>
                    </a:ext>
                  </a:extLst>
                </a:gridCol>
                <a:gridCol w="1705559">
                  <a:extLst>
                    <a:ext uri="{9D8B030D-6E8A-4147-A177-3AD203B41FA5}">
                      <a16:colId xmlns:a16="http://schemas.microsoft.com/office/drawing/2014/main" val="2873767975"/>
                    </a:ext>
                  </a:extLst>
                </a:gridCol>
                <a:gridCol w="1085355">
                  <a:extLst>
                    <a:ext uri="{9D8B030D-6E8A-4147-A177-3AD203B41FA5}">
                      <a16:colId xmlns:a16="http://schemas.microsoft.com/office/drawing/2014/main" val="608171340"/>
                    </a:ext>
                  </a:extLst>
                </a:gridCol>
              </a:tblGrid>
              <a:tr h="416779">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ITEM</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NAME</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Number of Staff  on GOG Payroll</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Number of Staff  on IGF Payroll</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Total</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2917445746"/>
                  </a:ext>
                </a:extLst>
              </a:tr>
              <a:tr h="416779">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MDA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AKUAPEM NORTH MUNICIPAL ASSEMBLY</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0569783"/>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CENTRAL ADMINISTRATION</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55</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22</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77</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3783164"/>
                  </a:ext>
                </a:extLst>
              </a:tr>
              <a:tr h="290659">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7910987"/>
                  </a:ext>
                </a:extLst>
              </a:tr>
              <a:tr h="354862">
                <a:tc>
                  <a:txBody>
                    <a:bodyPr/>
                    <a:lstStyle/>
                    <a:p>
                      <a:pPr algn="ctr" fontAlgn="b"/>
                      <a:r>
                        <a:rPr lang="en-US" sz="1400" b="0" i="0" u="none" strike="noStrike" dirty="0" err="1">
                          <a:solidFill>
                            <a:srgbClr val="000000"/>
                          </a:solidFill>
                          <a:effectLst/>
                          <a:latin typeface="Arial" panose="020B0604020202020204" pitchFamily="34" charset="0"/>
                          <a:cs typeface="Arial" panose="020B0604020202020204" pitchFamily="34" charset="0"/>
                        </a:rPr>
                        <a:t>Programme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MANAGEMENT AND ADMINISTRATION</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0937904"/>
                  </a:ext>
                </a:extLst>
              </a:tr>
              <a:tr h="210061">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2844318"/>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ENVIRONMENTAL  HEALTH</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17</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3</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20</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6547907"/>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9966428"/>
                  </a:ext>
                </a:extLst>
              </a:tr>
              <a:tr h="210061">
                <a:tc>
                  <a:txBody>
                    <a:bodyPr/>
                    <a:lstStyle/>
                    <a:p>
                      <a:pPr algn="ctr" fontAlgn="b"/>
                      <a:r>
                        <a:rPr lang="en-US" sz="1400" b="0" i="0" u="none" strike="noStrike" dirty="0" err="1">
                          <a:solidFill>
                            <a:srgbClr val="000000"/>
                          </a:solidFill>
                          <a:effectLst/>
                          <a:latin typeface="Arial" panose="020B0604020202020204" pitchFamily="34" charset="0"/>
                          <a:cs typeface="Arial" panose="020B0604020202020204" pitchFamily="34" charset="0"/>
                        </a:rPr>
                        <a:t>Programme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SOCIAL SERVICE DELIVERY</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500101"/>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3043958"/>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STATISTICS</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2</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0</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7180204"/>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6938624"/>
                  </a:ext>
                </a:extLst>
              </a:tr>
              <a:tr h="354862">
                <a:tc>
                  <a:txBody>
                    <a:bodyPr/>
                    <a:lstStyle/>
                    <a:p>
                      <a:pPr algn="ctr" fontAlgn="b"/>
                      <a:r>
                        <a:rPr lang="en-US" sz="1400" b="0" i="0" u="none" strike="noStrike" dirty="0" err="1">
                          <a:solidFill>
                            <a:srgbClr val="000000"/>
                          </a:solidFill>
                          <a:effectLst/>
                          <a:latin typeface="Arial" panose="020B0604020202020204" pitchFamily="34" charset="0"/>
                          <a:cs typeface="Arial" panose="020B0604020202020204" pitchFamily="34" charset="0"/>
                        </a:rPr>
                        <a:t>Programme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MANAGEMENT AND ADMINISTRATION</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1523546"/>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4795661"/>
                  </a:ext>
                </a:extLst>
              </a:tr>
              <a:tr h="416779">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SOCIAL WELFARE AND COMMUNITY DEVELOPMENT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12</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0</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12</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0975665"/>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5798496"/>
                  </a:ext>
                </a:extLst>
              </a:tr>
              <a:tr h="210061">
                <a:tc>
                  <a:txBody>
                    <a:bodyPr/>
                    <a:lstStyle/>
                    <a:p>
                      <a:pPr algn="ctr" fontAlgn="b"/>
                      <a:r>
                        <a:rPr lang="en-US" sz="1400" b="0" i="0" u="none" strike="noStrike" dirty="0" err="1">
                          <a:solidFill>
                            <a:srgbClr val="000000"/>
                          </a:solidFill>
                          <a:effectLst/>
                          <a:latin typeface="Arial" panose="020B0604020202020204" pitchFamily="34" charset="0"/>
                          <a:cs typeface="Arial" panose="020B0604020202020204" pitchFamily="34" charset="0"/>
                        </a:rPr>
                        <a:t>Programme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SOCIAL SERVICE DELIVERY</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9374501"/>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9034223"/>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URBAN ROADS</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0</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1711854"/>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9845439"/>
                  </a:ext>
                </a:extLst>
              </a:tr>
              <a:tr h="210061">
                <a:tc>
                  <a:txBody>
                    <a:bodyPr/>
                    <a:lstStyle/>
                    <a:p>
                      <a:pPr algn="ctr" fontAlgn="b"/>
                      <a:r>
                        <a:rPr lang="en-US" sz="1400" b="0" i="0" u="none" strike="noStrike" dirty="0" err="1">
                          <a:solidFill>
                            <a:srgbClr val="000000"/>
                          </a:solidFill>
                          <a:effectLst/>
                          <a:latin typeface="Arial" panose="020B0604020202020204" pitchFamily="34" charset="0"/>
                          <a:cs typeface="Arial" panose="020B0604020202020204" pitchFamily="34" charset="0"/>
                        </a:rPr>
                        <a:t>Programme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INFRASTRUCTURE DEVELOPMENT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5138250"/>
                  </a:ext>
                </a:extLst>
              </a:tr>
              <a:tr h="21006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7911117"/>
                  </a:ext>
                </a:extLst>
              </a:tr>
            </a:tbl>
          </a:graphicData>
        </a:graphic>
      </p:graphicFrame>
    </p:spTree>
    <p:extLst>
      <p:ext uri="{BB962C8B-B14F-4D97-AF65-F5344CB8AC3E}">
        <p14:creationId xmlns:p14="http://schemas.microsoft.com/office/powerpoint/2010/main" val="61445312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nvGraphicFramePr>
        <p:xfrm>
          <a:off x="2333717" y="0"/>
          <a:ext cx="7774158" cy="2869840"/>
        </p:xfrm>
        <a:graphic>
          <a:graphicData uri="http://schemas.openxmlformats.org/drawingml/2006/table">
            <a:tbl>
              <a:tblPr firstRow="1" firstCol="1" bandRow="1"/>
              <a:tblGrid>
                <a:gridCol w="7774158">
                  <a:extLst>
                    <a:ext uri="{9D8B030D-6E8A-4147-A177-3AD203B41FA5}">
                      <a16:colId xmlns:a16="http://schemas.microsoft.com/office/drawing/2014/main" val="2976616125"/>
                    </a:ext>
                  </a:extLst>
                </a:gridCol>
              </a:tblGrid>
              <a:tr h="396511">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r>
                        <a:rPr lang="en-US" sz="2000" b="1" dirty="0">
                          <a:solidFill>
                            <a:srgbClr val="000000"/>
                          </a:solidFill>
                          <a:latin typeface="Arial" panose="020B0604020202020204" pitchFamily="34" charset="0"/>
                          <a:cs typeface="Arial" panose="020B0604020202020204" pitchFamily="34" charset="0"/>
                        </a:rPr>
                        <a:t>Compensation of Employees –Summary</a:t>
                      </a: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122781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endParaRPr kumimoji="0" lang="en-GB" sz="2400" b="0" i="0" u="none" strike="noStrike" kern="1200" cap="none" spc="0" normalizeH="0" baseline="0" noProof="0" dirty="0">
                        <a:ln>
                          <a:noFill/>
                        </a:ln>
                        <a:solidFill>
                          <a:schemeClr val="tx1"/>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529701">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5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396511">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319300">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6CC5D608-3755-4771-A318-40038E67C43A}"/>
              </a:ext>
            </a:extLst>
          </p:cNvPr>
          <p:cNvSpPr txBox="1"/>
          <p:nvPr/>
        </p:nvSpPr>
        <p:spPr>
          <a:xfrm>
            <a:off x="159288" y="255459"/>
            <a:ext cx="14054855" cy="984885"/>
          </a:xfrm>
          <a:prstGeom prst="rect">
            <a:avLst/>
          </a:prstGeom>
          <a:noFill/>
        </p:spPr>
        <p:txBody>
          <a:bodyPr wrap="square">
            <a:spAutoFit/>
          </a:bodyPr>
          <a:lstStyle/>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MMDA: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Municipal Assembly</a:t>
            </a: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ALL DEPARTMENT</a:t>
            </a:r>
          </a:p>
          <a:p>
            <a:pPr marL="0" marR="0" lvl="0" indent="0" algn="l" defTabSz="914400" rtl="0" eaLnBrk="0" fontAlgn="base" latinLnBrk="0" hangingPunct="0">
              <a:lnSpc>
                <a:spcPct val="100000"/>
              </a:lnSpc>
              <a:spcBef>
                <a:spcPct val="0"/>
              </a:spcBef>
              <a:spcAft>
                <a:spcPct val="0"/>
              </a:spcAft>
              <a:buClrTx/>
              <a:buSzTx/>
              <a:buFont typeface="Wingdings 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580"/>
              </a:spcBef>
              <a:spcAft>
                <a:spcPts val="0"/>
              </a:spcAft>
              <a:buClr>
                <a:srgbClr val="D34817"/>
              </a:buClr>
              <a:buSzPct val="85000"/>
              <a:buFont typeface="Wingdings 2"/>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en-US" sz="1200" dirty="0">
                <a:solidFill>
                  <a:prstClr val="black"/>
                </a:solidFill>
                <a:latin typeface="Arial" panose="020B0604020202020204" pitchFamily="34" charset="0"/>
                <a:cs typeface="Arial" panose="020B0604020202020204" pitchFamily="34" charset="0"/>
              </a:rPr>
              <a:t>ALL BUDGET PROGRAMS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sp>
        <p:nvSpPr>
          <p:cNvPr id="4" name="Slide Number Placeholder 3">
            <a:extLst>
              <a:ext uri="{FF2B5EF4-FFF2-40B4-BE49-F238E27FC236}">
                <a16:creationId xmlns:a16="http://schemas.microsoft.com/office/drawing/2014/main" id="{749825F1-57EA-4659-8980-BF27A65F7B69}"/>
              </a:ext>
            </a:extLst>
          </p:cNvPr>
          <p:cNvSpPr>
            <a:spLocks noGrp="1"/>
          </p:cNvSpPr>
          <p:nvPr>
            <p:ph type="sldNum" sz="quarter" idx="12"/>
          </p:nvPr>
        </p:nvSpPr>
        <p:spPr>
          <a:xfrm>
            <a:off x="5456581" y="6551336"/>
            <a:ext cx="764215" cy="365125"/>
          </a:xfrm>
        </p:spPr>
        <p:txBody>
          <a:bodyPr/>
          <a:lstStyle/>
          <a:p>
            <a:fld id="{15533715-2A87-4479-A9FC-0DA0C558CFE2}" type="slidenum">
              <a:rPr lang="en-US" smtClean="0"/>
              <a:t>89</a:t>
            </a:fld>
            <a:endParaRPr lang="en-US" dirty="0"/>
          </a:p>
        </p:txBody>
      </p:sp>
      <p:graphicFrame>
        <p:nvGraphicFramePr>
          <p:cNvPr id="5" name="Table 4">
            <a:extLst>
              <a:ext uri="{FF2B5EF4-FFF2-40B4-BE49-F238E27FC236}">
                <a16:creationId xmlns:a16="http://schemas.microsoft.com/office/drawing/2014/main" id="{F89CBE78-4760-4242-9DF2-3E067C763D9A}"/>
              </a:ext>
            </a:extLst>
          </p:cNvPr>
          <p:cNvGraphicFramePr>
            <a:graphicFrameLocks noGrp="1"/>
          </p:cNvGraphicFramePr>
          <p:nvPr>
            <p:extLst>
              <p:ext uri="{D42A27DB-BD31-4B8C-83A1-F6EECF244321}">
                <p14:modId xmlns:p14="http://schemas.microsoft.com/office/powerpoint/2010/main" val="2733541441"/>
              </p:ext>
            </p:extLst>
          </p:nvPr>
        </p:nvGraphicFramePr>
        <p:xfrm>
          <a:off x="291823" y="980550"/>
          <a:ext cx="11093730" cy="5587474"/>
        </p:xfrm>
        <a:graphic>
          <a:graphicData uri="http://schemas.openxmlformats.org/drawingml/2006/table">
            <a:tbl>
              <a:tblPr/>
              <a:tblGrid>
                <a:gridCol w="3388678">
                  <a:extLst>
                    <a:ext uri="{9D8B030D-6E8A-4147-A177-3AD203B41FA5}">
                      <a16:colId xmlns:a16="http://schemas.microsoft.com/office/drawing/2014/main" val="2041205899"/>
                    </a:ext>
                  </a:extLst>
                </a:gridCol>
                <a:gridCol w="3388678">
                  <a:extLst>
                    <a:ext uri="{9D8B030D-6E8A-4147-A177-3AD203B41FA5}">
                      <a16:colId xmlns:a16="http://schemas.microsoft.com/office/drawing/2014/main" val="2632719381"/>
                    </a:ext>
                  </a:extLst>
                </a:gridCol>
                <a:gridCol w="1533281">
                  <a:extLst>
                    <a:ext uri="{9D8B030D-6E8A-4147-A177-3AD203B41FA5}">
                      <a16:colId xmlns:a16="http://schemas.microsoft.com/office/drawing/2014/main" val="3693900688"/>
                    </a:ext>
                  </a:extLst>
                </a:gridCol>
                <a:gridCol w="1700780">
                  <a:extLst>
                    <a:ext uri="{9D8B030D-6E8A-4147-A177-3AD203B41FA5}">
                      <a16:colId xmlns:a16="http://schemas.microsoft.com/office/drawing/2014/main" val="2873767975"/>
                    </a:ext>
                  </a:extLst>
                </a:gridCol>
                <a:gridCol w="1082313">
                  <a:extLst>
                    <a:ext uri="{9D8B030D-6E8A-4147-A177-3AD203B41FA5}">
                      <a16:colId xmlns:a16="http://schemas.microsoft.com/office/drawing/2014/main" val="608171340"/>
                    </a:ext>
                  </a:extLst>
                </a:gridCol>
              </a:tblGrid>
              <a:tr h="422472">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ITEM</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NAME</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Number of Staff  on GOG Payroll</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a:solidFill>
                            <a:schemeClr val="tx1"/>
                          </a:solidFill>
                          <a:effectLst/>
                          <a:latin typeface="Arial" panose="020B0604020202020204" pitchFamily="34" charset="0"/>
                          <a:cs typeface="Arial" panose="020B0604020202020204" pitchFamily="34" charset="0"/>
                        </a:rPr>
                        <a:t>Number of Staff  on IGF Payroll</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Total</a:t>
                      </a:r>
                    </a:p>
                  </a:txBody>
                  <a:tcPr marL="3451" marR="3451" marT="34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extLst>
                  <a:ext uri="{0D108BD9-81ED-4DB2-BD59-A6C34878D82A}">
                    <a16:rowId xmlns:a16="http://schemas.microsoft.com/office/drawing/2014/main" val="2917445746"/>
                  </a:ext>
                </a:extLst>
              </a:tr>
              <a:tr h="422472">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MDA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AKUAPEM NORTH MUNICIPAL ASSEMBLY</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0569783"/>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BIRTH AND DEATH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0</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4</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93783164"/>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7910987"/>
                  </a:ext>
                </a:extLst>
              </a:tr>
              <a:tr h="212931">
                <a:tc>
                  <a:txBody>
                    <a:bodyPr/>
                    <a:lstStyle/>
                    <a:p>
                      <a:pPr algn="ctr" fontAlgn="b"/>
                      <a:r>
                        <a:rPr lang="en-US" sz="1400" b="0" i="0" u="none" strike="noStrike" dirty="0" err="1">
                          <a:solidFill>
                            <a:srgbClr val="000000"/>
                          </a:solidFill>
                          <a:effectLst/>
                          <a:latin typeface="Arial" panose="020B0604020202020204" pitchFamily="34" charset="0"/>
                          <a:cs typeface="Arial" panose="020B0604020202020204" pitchFamily="34" charset="0"/>
                        </a:rPr>
                        <a:t>Programme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SOCIAL SERVICE DELIVERY</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90937904"/>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2844318"/>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WORKS</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11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0</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6547907"/>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9966428"/>
                  </a:ext>
                </a:extLst>
              </a:tr>
              <a:tr h="212931">
                <a:tc>
                  <a:txBody>
                    <a:bodyPr/>
                    <a:lstStyle/>
                    <a:p>
                      <a:pPr algn="ctr" fontAlgn="b"/>
                      <a:r>
                        <a:rPr lang="en-US" sz="1400" b="0" i="0" u="none" strike="noStrike" dirty="0" err="1">
                          <a:solidFill>
                            <a:srgbClr val="000000"/>
                          </a:solidFill>
                          <a:effectLst/>
                          <a:latin typeface="Arial" panose="020B0604020202020204" pitchFamily="34" charset="0"/>
                          <a:cs typeface="Arial" panose="020B0604020202020204" pitchFamily="34" charset="0"/>
                        </a:rPr>
                        <a:t>Programme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INFRASTRUCTURE DEVELOPMENT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500101"/>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3043958"/>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HUMAN RESOURCE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3</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0</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3</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7180204"/>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6938624"/>
                  </a:ext>
                </a:extLst>
              </a:tr>
              <a:tr h="390912">
                <a:tc>
                  <a:txBody>
                    <a:bodyPr/>
                    <a:lstStyle/>
                    <a:p>
                      <a:pPr algn="ctr" fontAlgn="b"/>
                      <a:r>
                        <a:rPr lang="en-US" sz="1400" b="0" i="0" u="none" strike="noStrike" dirty="0" err="1">
                          <a:solidFill>
                            <a:srgbClr val="000000"/>
                          </a:solidFill>
                          <a:effectLst/>
                          <a:latin typeface="Arial" panose="020B0604020202020204" pitchFamily="34" charset="0"/>
                          <a:cs typeface="Arial" panose="020B0604020202020204" pitchFamily="34" charset="0"/>
                        </a:rPr>
                        <a:t>Programme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MANAGEMENT AND ADMINISTRATION</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1523546"/>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4795661"/>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PHYSICAL PLANNING</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0</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6</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0975665"/>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05798496"/>
                  </a:ext>
                </a:extLst>
              </a:tr>
              <a:tr h="212931">
                <a:tc>
                  <a:txBody>
                    <a:bodyPr/>
                    <a:lstStyle/>
                    <a:p>
                      <a:pPr algn="ctr" fontAlgn="b"/>
                      <a:r>
                        <a:rPr lang="en-US" sz="1400" b="0" i="0" u="none" strike="noStrike" dirty="0" err="1">
                          <a:solidFill>
                            <a:srgbClr val="000000"/>
                          </a:solidFill>
                          <a:effectLst/>
                          <a:latin typeface="Arial" panose="020B0604020202020204" pitchFamily="34" charset="0"/>
                          <a:cs typeface="Arial" panose="020B0604020202020204" pitchFamily="34" charset="0"/>
                        </a:rPr>
                        <a:t>Programme</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INFRASTRUCTURE DEVELOPMENT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9374501"/>
                  </a:ext>
                </a:extLst>
              </a:tr>
              <a:tr h="212931">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9034223"/>
                  </a:ext>
                </a:extLst>
              </a:tr>
              <a:tr h="212931">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Department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AGRICULTURE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0</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Arial" panose="020B0604020202020204" pitchFamily="34" charset="0"/>
                          <a:cs typeface="Arial" panose="020B0604020202020204" pitchFamily="34" charset="0"/>
                        </a:rPr>
                        <a:t>14</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1711854"/>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Cost Centre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LGS 0201</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9845439"/>
                  </a:ext>
                </a:extLst>
              </a:tr>
              <a:tr h="212931">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Programme</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ECONOMIC DEVELOPMENT</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 </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5138250"/>
                  </a:ext>
                </a:extLst>
              </a:tr>
              <a:tr h="212931">
                <a:tc>
                  <a:txBody>
                    <a:bodyPr/>
                    <a:lstStyle/>
                    <a:p>
                      <a:pPr algn="ct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8745435"/>
                  </a:ext>
                </a:extLst>
              </a:tr>
              <a:tr h="212931">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GRAND TOTAL</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152</a:t>
                      </a:r>
                    </a:p>
                  </a:txBody>
                  <a:tcPr marL="3451" marR="3451" marT="34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7911117"/>
                  </a:ext>
                </a:extLst>
              </a:tr>
            </a:tbl>
          </a:graphicData>
        </a:graphic>
      </p:graphicFrame>
    </p:spTree>
    <p:extLst>
      <p:ext uri="{BB962C8B-B14F-4D97-AF65-F5344CB8AC3E}">
        <p14:creationId xmlns:p14="http://schemas.microsoft.com/office/powerpoint/2010/main" val="1790232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390E06C-C111-46D9-AF3A-D661E5251C6C}"/>
              </a:ext>
            </a:extLst>
          </p:cNvPr>
          <p:cNvPicPr>
            <a:picLocks noChangeAspect="1"/>
          </p:cNvPicPr>
          <p:nvPr/>
        </p:nvPicPr>
        <p:blipFill>
          <a:blip r:embed="rId2"/>
          <a:stretch>
            <a:fillRect/>
          </a:stretch>
        </p:blipFill>
        <p:spPr>
          <a:xfrm>
            <a:off x="11015130" y="6215269"/>
            <a:ext cx="1031096" cy="642729"/>
          </a:xfrm>
          <a:prstGeom prst="rect">
            <a:avLst/>
          </a:prstGeom>
        </p:spPr>
      </p:pic>
      <p:graphicFrame>
        <p:nvGraphicFramePr>
          <p:cNvPr id="2" name="Table 1">
            <a:extLst>
              <a:ext uri="{FF2B5EF4-FFF2-40B4-BE49-F238E27FC236}">
                <a16:creationId xmlns:a16="http://schemas.microsoft.com/office/drawing/2014/main" id="{156D4F7F-06B8-4498-B76D-078F4298DF9D}"/>
              </a:ext>
            </a:extLst>
          </p:cNvPr>
          <p:cNvGraphicFramePr>
            <a:graphicFrameLocks noGrp="1"/>
          </p:cNvGraphicFramePr>
          <p:nvPr>
            <p:extLst>
              <p:ext uri="{D42A27DB-BD31-4B8C-83A1-F6EECF244321}">
                <p14:modId xmlns:p14="http://schemas.microsoft.com/office/powerpoint/2010/main" val="558335274"/>
              </p:ext>
            </p:extLst>
          </p:nvPr>
        </p:nvGraphicFramePr>
        <p:xfrm>
          <a:off x="742122" y="526838"/>
          <a:ext cx="11317356" cy="1842526"/>
        </p:xfrm>
        <a:graphic>
          <a:graphicData uri="http://schemas.openxmlformats.org/drawingml/2006/table">
            <a:tbl>
              <a:tblPr firstRow="1" firstCol="1" bandRow="1"/>
              <a:tblGrid>
                <a:gridCol w="11317356">
                  <a:extLst>
                    <a:ext uri="{9D8B030D-6E8A-4147-A177-3AD203B41FA5}">
                      <a16:colId xmlns:a16="http://schemas.microsoft.com/office/drawing/2014/main" val="2976616125"/>
                    </a:ext>
                  </a:extLst>
                </a:gridCol>
              </a:tblGrid>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indent="0" algn="just">
                        <a:lnSpc>
                          <a:spcPct val="100000"/>
                        </a:lnSpc>
                        <a:spcAft>
                          <a:spcPts val="0"/>
                        </a:spcAft>
                        <a:buFont typeface="Wingdings" panose="05000000000000000000" pitchFamily="2" charset="2"/>
                        <a:buNone/>
                      </a:pPr>
                      <a:endParaRPr lang="en-GB"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023405"/>
                  </a:ext>
                </a:extLst>
              </a:tr>
              <a:tr h="650472">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0" marR="0" lvl="0" indent="0" algn="just" defTabSz="914400" rtl="0" eaLnBrk="1" fontAlgn="auto" latinLnBrk="0" hangingPunct="1">
                        <a:lnSpc>
                          <a:spcPct val="100000"/>
                        </a:lnSpc>
                        <a:spcBef>
                          <a:spcPct val="20000"/>
                        </a:spcBef>
                        <a:spcAft>
                          <a:spcPts val="0"/>
                        </a:spcAft>
                        <a:buClrTx/>
                        <a:buSzTx/>
                        <a:buFontTx/>
                        <a:buNone/>
                        <a:tabLst/>
                        <a:defRPr/>
                      </a:pP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460558"/>
                  </a:ext>
                </a:extLst>
              </a:tr>
              <a:tr h="337277">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5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4484733"/>
                  </a:ext>
                </a:extLst>
              </a:tr>
              <a:tr h="28879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171450" indent="-1714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583307"/>
                  </a:ext>
                </a:extLst>
              </a:tr>
              <a:tr h="252926">
                <a:tc>
                  <a:txBody>
                    <a:bodyPr/>
                    <a:lstStyle>
                      <a:lvl1pPr marL="0" algn="l" defTabSz="914400" rtl="0" eaLnBrk="1" latinLnBrk="0" hangingPunct="1">
                        <a:defRPr kumimoji="0" sz="1800" kern="1200">
                          <a:solidFill>
                            <a:schemeClr val="tx1"/>
                          </a:solidFill>
                          <a:latin typeface="Calibri"/>
                        </a:defRPr>
                      </a:lvl1pPr>
                      <a:lvl2pPr marL="457200" algn="l" defTabSz="914400" rtl="0" eaLnBrk="1" latinLnBrk="0" hangingPunct="1">
                        <a:defRPr kumimoji="0" sz="1800" kern="1200">
                          <a:solidFill>
                            <a:schemeClr val="tx1"/>
                          </a:solidFill>
                          <a:latin typeface="Calibri"/>
                        </a:defRPr>
                      </a:lvl2pPr>
                      <a:lvl3pPr marL="914400" algn="l" defTabSz="914400" rtl="0" eaLnBrk="1" latinLnBrk="0" hangingPunct="1">
                        <a:defRPr kumimoji="0" sz="1800" kern="1200">
                          <a:solidFill>
                            <a:schemeClr val="tx1"/>
                          </a:solidFill>
                          <a:latin typeface="Calibri"/>
                        </a:defRPr>
                      </a:lvl3pPr>
                      <a:lvl4pPr marL="1371600" algn="l" defTabSz="914400" rtl="0" eaLnBrk="1" latinLnBrk="0" hangingPunct="1">
                        <a:defRPr kumimoji="0" sz="1800" kern="1200">
                          <a:solidFill>
                            <a:schemeClr val="tx1"/>
                          </a:solidFill>
                          <a:latin typeface="Calibri"/>
                        </a:defRPr>
                      </a:lvl4pPr>
                      <a:lvl5pPr marL="1828800" algn="l" defTabSz="914400" rtl="0" eaLnBrk="1" latinLnBrk="0" hangingPunct="1">
                        <a:defRPr kumimoji="0" sz="1800" kern="1200">
                          <a:solidFill>
                            <a:schemeClr val="tx1"/>
                          </a:solidFill>
                          <a:latin typeface="Calibri"/>
                        </a:defRPr>
                      </a:lvl5pPr>
                      <a:lvl6pPr marL="2286000" algn="l" defTabSz="914400" rtl="0" eaLnBrk="1" latinLnBrk="0" hangingPunct="1">
                        <a:defRPr kumimoji="0" sz="1800" kern="1200">
                          <a:solidFill>
                            <a:schemeClr val="tx1"/>
                          </a:solidFill>
                          <a:latin typeface="Calibri"/>
                        </a:defRPr>
                      </a:lvl6pPr>
                      <a:lvl7pPr marL="2743200" algn="l" defTabSz="914400" rtl="0" eaLnBrk="1" latinLnBrk="0" hangingPunct="1">
                        <a:defRPr kumimoji="0" sz="1800" kern="1200">
                          <a:solidFill>
                            <a:schemeClr val="tx1"/>
                          </a:solidFill>
                          <a:latin typeface="Calibri"/>
                        </a:defRPr>
                      </a:lvl7pPr>
                      <a:lvl8pPr marL="3200400" algn="l" defTabSz="914400" rtl="0" eaLnBrk="1" latinLnBrk="0" hangingPunct="1">
                        <a:defRPr kumimoji="0" sz="1800" kern="1200">
                          <a:solidFill>
                            <a:schemeClr val="tx1"/>
                          </a:solidFill>
                          <a:latin typeface="Calibri"/>
                        </a:defRPr>
                      </a:lvl8pPr>
                      <a:lvl9pPr marL="3657600" algn="l" defTabSz="914400" rtl="0" eaLnBrk="1" latinLnBrk="0" hangingPunct="1">
                        <a:defRPr kumimoji="0" sz="1800" kern="1200">
                          <a:solidFill>
                            <a:schemeClr val="tx1"/>
                          </a:solidFill>
                          <a:latin typeface="Calibri"/>
                        </a:defRPr>
                      </a:lvl9pPr>
                    </a:lstStyle>
                    <a:p>
                      <a:pPr marL="285750" indent="-285750" algn="just">
                        <a:lnSpc>
                          <a:spcPct val="100000"/>
                        </a:lnSpc>
                        <a:spcAft>
                          <a:spcPts val="0"/>
                        </a:spcAft>
                        <a:buFont typeface="Wingdings" panose="05000000000000000000" pitchFamily="2" charset="2"/>
                        <a:buChar char="ü"/>
                      </a:pPr>
                      <a:endPar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6671" marR="36671" marT="825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2240431"/>
                  </a:ext>
                </a:extLst>
              </a:tr>
            </a:tbl>
          </a:graphicData>
        </a:graphic>
      </p:graphicFrame>
      <p:sp>
        <p:nvSpPr>
          <p:cNvPr id="11" name="TextBox 10">
            <a:extLst>
              <a:ext uri="{FF2B5EF4-FFF2-40B4-BE49-F238E27FC236}">
                <a16:creationId xmlns:a16="http://schemas.microsoft.com/office/drawing/2014/main" id="{0A95C964-FAB5-4AE7-9212-6FABB11A0E6F}"/>
              </a:ext>
            </a:extLst>
          </p:cNvPr>
          <p:cNvSpPr txBox="1"/>
          <p:nvPr/>
        </p:nvSpPr>
        <p:spPr>
          <a:xfrm>
            <a:off x="718191" y="1083742"/>
            <a:ext cx="10296939" cy="3693319"/>
          </a:xfrm>
          <a:prstGeom prst="rect">
            <a:avLst/>
          </a:prstGeom>
          <a:noFill/>
        </p:spPr>
        <p:txBody>
          <a:bodyPr wrap="squar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key development issues in </a:t>
            </a:r>
            <a:r>
              <a:rPr kumimoji="0" lang="en-GB"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Akuapem</a:t>
            </a: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North include;</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Poor road network </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lang="en-GB" dirty="0">
                <a:latin typeface="Arial" panose="020B0604020202020204" pitchFamily="34" charset="0"/>
                <a:cs typeface="Arial" panose="020B0604020202020204" pitchFamily="34" charset="0"/>
              </a:rPr>
              <a:t>          </a:t>
            </a:r>
            <a:r>
              <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Poor sanitation and environmental management.</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Poor educational infrastructure.</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ü"/>
              <a:tabLst/>
              <a:defRPr/>
            </a:pPr>
            <a:r>
              <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High Unemployment among the youth .</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ct val="20000"/>
              </a:spcBef>
              <a:spcAft>
                <a:spcPts val="0"/>
              </a:spcAft>
              <a:buClrTx/>
              <a:buSzTx/>
              <a:tabLst/>
              <a:defRPr/>
            </a:pPr>
            <a:r>
              <a:rPr kumimoji="0" lang="en-GB"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endParaRPr kumimoji="0" lang="en-GB"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AC249F54-48B0-4A5B-89F1-A150AC42565C}"/>
              </a:ext>
            </a:extLst>
          </p:cNvPr>
          <p:cNvSpPr txBox="1"/>
          <p:nvPr/>
        </p:nvSpPr>
        <p:spPr>
          <a:xfrm>
            <a:off x="3723860" y="212035"/>
            <a:ext cx="5420139" cy="461665"/>
          </a:xfrm>
          <a:prstGeom prst="rect">
            <a:avLst/>
          </a:prstGeom>
          <a:noFill/>
        </p:spPr>
        <p:txBody>
          <a:bodyPr wrap="square">
            <a:spAutoFit/>
          </a:bodyPr>
          <a:lstStyle/>
          <a:p>
            <a:r>
              <a:rPr kumimoji="0" lang="en-GB"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KEY DEVELOPMENT ISSUES</a:t>
            </a:r>
            <a:endParaRPr lang="en-US" dirty="0"/>
          </a:p>
        </p:txBody>
      </p:sp>
      <p:sp>
        <p:nvSpPr>
          <p:cNvPr id="3" name="Slide Number Placeholder 2">
            <a:extLst>
              <a:ext uri="{FF2B5EF4-FFF2-40B4-BE49-F238E27FC236}">
                <a16:creationId xmlns:a16="http://schemas.microsoft.com/office/drawing/2014/main" id="{E4351D28-6F9F-46BB-9AAF-09250DC0CE98}"/>
              </a:ext>
            </a:extLst>
          </p:cNvPr>
          <p:cNvSpPr>
            <a:spLocks noGrp="1"/>
          </p:cNvSpPr>
          <p:nvPr>
            <p:ph type="sldNum" sz="quarter" idx="12"/>
          </p:nvPr>
        </p:nvSpPr>
        <p:spPr>
          <a:xfrm>
            <a:off x="5866660" y="6032706"/>
            <a:ext cx="764215" cy="365125"/>
          </a:xfrm>
        </p:spPr>
        <p:txBody>
          <a:bodyPr/>
          <a:lstStyle/>
          <a:p>
            <a:fld id="{15533715-2A87-4479-A9FC-0DA0C558CFE2}" type="slidenum">
              <a:rPr lang="en-US" smtClean="0"/>
              <a:t>9</a:t>
            </a:fld>
            <a:endParaRPr lang="en-US" dirty="0"/>
          </a:p>
        </p:txBody>
      </p:sp>
    </p:spTree>
    <p:extLst>
      <p:ext uri="{BB962C8B-B14F-4D97-AF65-F5344CB8AC3E}">
        <p14:creationId xmlns:p14="http://schemas.microsoft.com/office/powerpoint/2010/main" val="125030027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a:extLst>
              <a:ext uri="{FF2B5EF4-FFF2-40B4-BE49-F238E27FC236}">
                <a16:creationId xmlns:a16="http://schemas.microsoft.com/office/drawing/2014/main" id="{77F11129-9269-4CDB-A2FA-EF8788AAFEFE}"/>
              </a:ext>
            </a:extLst>
          </p:cNvPr>
          <p:cNvPicPr>
            <a:picLocks noChangeAspect="1"/>
          </p:cNvPicPr>
          <p:nvPr/>
        </p:nvPicPr>
        <p:blipFill>
          <a:blip r:embed="rId2"/>
          <a:stretch>
            <a:fillRect/>
          </a:stretch>
        </p:blipFill>
        <p:spPr>
          <a:xfrm>
            <a:off x="10552283" y="255459"/>
            <a:ext cx="911835" cy="703998"/>
          </a:xfrm>
          <a:prstGeom prst="rect">
            <a:avLst/>
          </a:prstGeom>
        </p:spPr>
      </p:pic>
      <p:graphicFrame>
        <p:nvGraphicFramePr>
          <p:cNvPr id="3" name="Table 2">
            <a:extLst>
              <a:ext uri="{FF2B5EF4-FFF2-40B4-BE49-F238E27FC236}">
                <a16:creationId xmlns:a16="http://schemas.microsoft.com/office/drawing/2014/main" id="{01AE5D99-DA9A-407A-AAB9-D61C6D7ACE74}"/>
              </a:ext>
            </a:extLst>
          </p:cNvPr>
          <p:cNvGraphicFramePr>
            <a:graphicFrameLocks noGrp="1"/>
          </p:cNvGraphicFramePr>
          <p:nvPr>
            <p:extLst>
              <p:ext uri="{D42A27DB-BD31-4B8C-83A1-F6EECF244321}">
                <p14:modId xmlns:p14="http://schemas.microsoft.com/office/powerpoint/2010/main" val="131510907"/>
              </p:ext>
            </p:extLst>
          </p:nvPr>
        </p:nvGraphicFramePr>
        <p:xfrm>
          <a:off x="331930" y="1552527"/>
          <a:ext cx="11505062" cy="1416292"/>
        </p:xfrm>
        <a:graphic>
          <a:graphicData uri="http://schemas.openxmlformats.org/drawingml/2006/table">
            <a:tbl>
              <a:tblPr firstRow="1" firstCol="1" bandRow="1"/>
              <a:tblGrid>
                <a:gridCol w="420839">
                  <a:extLst>
                    <a:ext uri="{9D8B030D-6E8A-4147-A177-3AD203B41FA5}">
                      <a16:colId xmlns:a16="http://schemas.microsoft.com/office/drawing/2014/main" val="1523802540"/>
                    </a:ext>
                  </a:extLst>
                </a:gridCol>
                <a:gridCol w="1216892">
                  <a:extLst>
                    <a:ext uri="{9D8B030D-6E8A-4147-A177-3AD203B41FA5}">
                      <a16:colId xmlns:a16="http://schemas.microsoft.com/office/drawing/2014/main" val="2567321323"/>
                    </a:ext>
                  </a:extLst>
                </a:gridCol>
                <a:gridCol w="1924334">
                  <a:extLst>
                    <a:ext uri="{9D8B030D-6E8A-4147-A177-3AD203B41FA5}">
                      <a16:colId xmlns:a16="http://schemas.microsoft.com/office/drawing/2014/main" val="2296797012"/>
                    </a:ext>
                  </a:extLst>
                </a:gridCol>
                <a:gridCol w="1978926">
                  <a:extLst>
                    <a:ext uri="{9D8B030D-6E8A-4147-A177-3AD203B41FA5}">
                      <a16:colId xmlns:a16="http://schemas.microsoft.com/office/drawing/2014/main" val="473531538"/>
                    </a:ext>
                  </a:extLst>
                </a:gridCol>
                <a:gridCol w="2005419">
                  <a:extLst>
                    <a:ext uri="{9D8B030D-6E8A-4147-A177-3AD203B41FA5}">
                      <a16:colId xmlns:a16="http://schemas.microsoft.com/office/drawing/2014/main" val="1957762450"/>
                    </a:ext>
                  </a:extLst>
                </a:gridCol>
                <a:gridCol w="1979325">
                  <a:extLst>
                    <a:ext uri="{9D8B030D-6E8A-4147-A177-3AD203B41FA5}">
                      <a16:colId xmlns:a16="http://schemas.microsoft.com/office/drawing/2014/main" val="4157952820"/>
                    </a:ext>
                  </a:extLst>
                </a:gridCol>
                <a:gridCol w="1979327">
                  <a:extLst>
                    <a:ext uri="{9D8B030D-6E8A-4147-A177-3AD203B41FA5}">
                      <a16:colId xmlns:a16="http://schemas.microsoft.com/office/drawing/2014/main" val="4008495140"/>
                    </a:ext>
                  </a:extLst>
                </a:gridCol>
              </a:tblGrid>
              <a:tr h="476896">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Sn</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Staff ID</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mn-ea"/>
                          <a:cs typeface="Arial" panose="020B0604020202020204" pitchFamily="34" charset="0"/>
                        </a:rPr>
                        <a:t>Name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Current Grade</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ea typeface="Calibri"/>
                          <a:cs typeface="Arial" panose="020B0604020202020204" pitchFamily="34" charset="0"/>
                        </a:rPr>
                        <a:t>Basic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Monthly</a:t>
                      </a:r>
                      <a:r>
                        <a:rPr lang="en-US" sz="1400" kern="1200" baseline="0" dirty="0">
                          <a:solidFill>
                            <a:schemeClr val="tx1"/>
                          </a:solidFill>
                          <a:effectLst/>
                          <a:latin typeface="Arial" panose="020B0604020202020204" pitchFamily="34" charset="0"/>
                          <a:cs typeface="Arial" panose="020B0604020202020204" pitchFamily="34" charset="0"/>
                        </a:rPr>
                        <a:t> C</a:t>
                      </a:r>
                      <a:r>
                        <a:rPr lang="en-US" sz="1400" kern="1200" dirty="0">
                          <a:solidFill>
                            <a:schemeClr val="tx1"/>
                          </a:solidFill>
                          <a:effectLst/>
                          <a:latin typeface="Arial" panose="020B0604020202020204" pitchFamily="34" charset="0"/>
                          <a:cs typeface="Arial" panose="020B0604020202020204" pitchFamily="34" charset="0"/>
                        </a:rPr>
                        <a:t>onsolidated</a:t>
                      </a:r>
                      <a:r>
                        <a:rPr lang="en-US" sz="1400" kern="1200" baseline="0" dirty="0">
                          <a:solidFill>
                            <a:schemeClr val="tx1"/>
                          </a:solidFill>
                          <a:effectLst/>
                          <a:latin typeface="Arial" panose="020B0604020202020204" pitchFamily="34" charset="0"/>
                          <a:cs typeface="Arial" panose="020B0604020202020204" pitchFamily="34" charset="0"/>
                        </a:rPr>
                        <a:t> salary</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nSpc>
                          <a:spcPct val="115000"/>
                        </a:lnSpc>
                        <a:spcBef>
                          <a:spcPts val="0"/>
                        </a:spcBef>
                        <a:spcAft>
                          <a:spcPts val="0"/>
                        </a:spcAft>
                      </a:pPr>
                      <a:r>
                        <a:rPr lang="en-US" sz="1400" kern="1200" dirty="0">
                          <a:solidFill>
                            <a:schemeClr val="tx1"/>
                          </a:solidFill>
                          <a:effectLst/>
                          <a:latin typeface="Arial" panose="020B0604020202020204" pitchFamily="34" charset="0"/>
                          <a:cs typeface="Arial" panose="020B0604020202020204" pitchFamily="34" charset="0"/>
                        </a:rPr>
                        <a:t>Date of exit</a:t>
                      </a:r>
                      <a:endParaRPr lang="en-US" sz="1400"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111933806"/>
                  </a:ext>
                </a:extLst>
              </a:tr>
              <a:tr h="502540">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1</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28703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AGARTHA  ADU</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DAYCARE SUPERVISOR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1,977.22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2,924.8551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27-Nov-26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7583974"/>
                  </a:ext>
                </a:extLst>
              </a:tr>
              <a:tr h="326029">
                <a:tc>
                  <a:txBody>
                    <a:bodyPr/>
                    <a:lstStyle>
                      <a:lvl1pPr marL="0" algn="l" defTabSz="914400" rtl="0" eaLnBrk="1" latinLnBrk="0" hangingPunct="1">
                        <a:defRPr sz="1800" b="1" kern="1200">
                          <a:solidFill>
                            <a:schemeClr val="lt1"/>
                          </a:solidFill>
                          <a:latin typeface="Perpetua"/>
                        </a:defRPr>
                      </a:lvl1pPr>
                      <a:lvl2pPr marL="457200" algn="l" defTabSz="914400" rtl="0" eaLnBrk="1" latinLnBrk="0" hangingPunct="1">
                        <a:defRPr sz="1800" b="1" kern="1200">
                          <a:solidFill>
                            <a:schemeClr val="lt1"/>
                          </a:solidFill>
                          <a:latin typeface="Perpetua"/>
                        </a:defRPr>
                      </a:lvl2pPr>
                      <a:lvl3pPr marL="914400" algn="l" defTabSz="914400" rtl="0" eaLnBrk="1" latinLnBrk="0" hangingPunct="1">
                        <a:defRPr sz="1800" b="1" kern="1200">
                          <a:solidFill>
                            <a:schemeClr val="lt1"/>
                          </a:solidFill>
                          <a:latin typeface="Perpetua"/>
                        </a:defRPr>
                      </a:lvl3pPr>
                      <a:lvl4pPr marL="1371600" algn="l" defTabSz="914400" rtl="0" eaLnBrk="1" latinLnBrk="0" hangingPunct="1">
                        <a:defRPr sz="1800" b="1" kern="1200">
                          <a:solidFill>
                            <a:schemeClr val="lt1"/>
                          </a:solidFill>
                          <a:latin typeface="Perpetua"/>
                        </a:defRPr>
                      </a:lvl4pPr>
                      <a:lvl5pPr marL="1828800" algn="l" defTabSz="914400" rtl="0" eaLnBrk="1" latinLnBrk="0" hangingPunct="1">
                        <a:defRPr sz="1800" b="1" kern="1200">
                          <a:solidFill>
                            <a:schemeClr val="lt1"/>
                          </a:solidFill>
                          <a:latin typeface="Perpetua"/>
                        </a:defRPr>
                      </a:lvl5pPr>
                      <a:lvl6pPr marL="2286000" algn="l" defTabSz="914400" rtl="0" eaLnBrk="1" latinLnBrk="0" hangingPunct="1">
                        <a:defRPr sz="1800" b="1" kern="1200">
                          <a:solidFill>
                            <a:schemeClr val="lt1"/>
                          </a:solidFill>
                          <a:latin typeface="Perpetua"/>
                        </a:defRPr>
                      </a:lvl6pPr>
                      <a:lvl7pPr marL="2743200" algn="l" defTabSz="914400" rtl="0" eaLnBrk="1" latinLnBrk="0" hangingPunct="1">
                        <a:defRPr sz="1800" b="1" kern="1200">
                          <a:solidFill>
                            <a:schemeClr val="lt1"/>
                          </a:solidFill>
                          <a:latin typeface="Perpetua"/>
                        </a:defRPr>
                      </a:lvl7pPr>
                      <a:lvl8pPr marL="3200400" algn="l" defTabSz="914400" rtl="0" eaLnBrk="1" latinLnBrk="0" hangingPunct="1">
                        <a:defRPr sz="1800" b="1" kern="1200">
                          <a:solidFill>
                            <a:schemeClr val="lt1"/>
                          </a:solidFill>
                          <a:latin typeface="Perpetua"/>
                        </a:defRPr>
                      </a:lvl8pPr>
                      <a:lvl9pPr marL="3657600" algn="l" defTabSz="914400" rtl="0" eaLnBrk="1" latinLnBrk="0" hangingPunct="1">
                        <a:defRPr sz="1800" b="1" kern="1200">
                          <a:solidFill>
                            <a:schemeClr val="lt1"/>
                          </a:solidFill>
                          <a:latin typeface="Perpetua"/>
                        </a:defRPr>
                      </a:lvl9pPr>
                    </a:lstStyle>
                    <a:p>
                      <a:pPr marL="0" marR="0" algn="ctr">
                        <a:lnSpc>
                          <a:spcPct val="115000"/>
                        </a:lnSpc>
                        <a:spcBef>
                          <a:spcPts val="0"/>
                        </a:spcBef>
                        <a:spcAft>
                          <a:spcPts val="0"/>
                        </a:spcAft>
                      </a:pPr>
                      <a:r>
                        <a:rPr lang="en-US" sz="1400" b="1" kern="1200" dirty="0">
                          <a:solidFill>
                            <a:schemeClr val="tx1"/>
                          </a:solidFill>
                          <a:effectLst/>
                          <a:latin typeface="Arial" panose="020B0604020202020204" pitchFamily="34" charset="0"/>
                          <a:cs typeface="Arial" panose="020B0604020202020204" pitchFamily="34" charset="0"/>
                        </a:rPr>
                        <a:t>2</a:t>
                      </a:r>
                      <a:endParaRPr lang="en-US" sz="1400" b="1" dirty="0">
                        <a:solidFill>
                          <a:schemeClr val="tx1"/>
                        </a:solidFill>
                        <a:effectLst/>
                        <a:latin typeface="Arial" panose="020B0604020202020204" pitchFamily="34" charset="0"/>
                        <a:ea typeface="Calibri"/>
                        <a:cs typeface="Arial" panose="020B0604020202020204" pitchFamily="34" charset="0"/>
                      </a:endParaRPr>
                    </a:p>
                  </a:txBody>
                  <a:tcPr marL="42952" marR="42952" marT="767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689005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THOMAS ARYEE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CHIEF CONSERVANCY HEADMAN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1,944.17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2,974.58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15-Aug-26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2176405"/>
                  </a:ext>
                </a:extLst>
              </a:tr>
            </a:tbl>
          </a:graphicData>
        </a:graphic>
      </p:graphicFrame>
      <p:sp>
        <p:nvSpPr>
          <p:cNvPr id="15" name="TextBox 14">
            <a:extLst>
              <a:ext uri="{FF2B5EF4-FFF2-40B4-BE49-F238E27FC236}">
                <a16:creationId xmlns:a16="http://schemas.microsoft.com/office/drawing/2014/main" id="{56E5F88B-9011-4D02-8489-E0F022D4A761}"/>
              </a:ext>
            </a:extLst>
          </p:cNvPr>
          <p:cNvSpPr txBox="1"/>
          <p:nvPr/>
        </p:nvSpPr>
        <p:spPr>
          <a:xfrm>
            <a:off x="3681152" y="150101"/>
            <a:ext cx="10385946" cy="400110"/>
          </a:xfrm>
          <a:prstGeom prst="rect">
            <a:avLst/>
          </a:prstGeom>
          <a:noFill/>
        </p:spPr>
        <p:txBody>
          <a:bodyPr wrap="square">
            <a:spAutoFit/>
          </a:bodyPr>
          <a:lstStyle/>
          <a:p>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–(RETIREES)</a:t>
            </a:r>
            <a:endParaRPr lang="en-US" dirty="0"/>
          </a:p>
        </p:txBody>
      </p:sp>
      <p:sp>
        <p:nvSpPr>
          <p:cNvPr id="16" name="TextBox 15">
            <a:extLst>
              <a:ext uri="{FF2B5EF4-FFF2-40B4-BE49-F238E27FC236}">
                <a16:creationId xmlns:a16="http://schemas.microsoft.com/office/drawing/2014/main" id="{84D67A9B-AD94-47F2-8D51-3F4D57EA8682}"/>
              </a:ext>
            </a:extLst>
          </p:cNvPr>
          <p:cNvSpPr txBox="1"/>
          <p:nvPr/>
        </p:nvSpPr>
        <p:spPr>
          <a:xfrm>
            <a:off x="331930" y="705065"/>
            <a:ext cx="10385946" cy="683264"/>
          </a:xfrm>
          <a:prstGeom prst="rect">
            <a:avLst/>
          </a:prstGeom>
          <a:noFill/>
        </p:spPr>
        <p:txBody>
          <a:bodyPr wrap="square">
            <a:spAutoFit/>
          </a:bodyPr>
          <a:lstStyle/>
          <a:p>
            <a:pPr marL="0" marR="0" lvl="0" indent="0" algn="l" defTabSz="914400" rtl="0" eaLnBrk="1" fontAlgn="auto" latinLnBrk="0" hangingPunct="1">
              <a:lnSpc>
                <a:spcPct val="100000"/>
              </a:lnSpc>
              <a:spcBef>
                <a:spcPct val="20000"/>
              </a:spcBef>
              <a:spcAft>
                <a:spcPts val="0"/>
              </a:spcAft>
              <a:buClr>
                <a:srgbClr val="AA2B1E"/>
              </a:buClr>
              <a:buSzPct val="85000"/>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Department/Unit: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Cost Centre: </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0201 LGS: </a:t>
            </a:r>
            <a:r>
              <a:rPr kumimoji="0" lang="en-US" altLang="en-US" sz="1200" b="0" i="0" u="none" strike="noStrike" kern="1200" cap="none" spc="0" normalizeH="0" baseline="0" noProof="0" dirty="0" err="1">
                <a:ln>
                  <a:noFill/>
                </a:ln>
                <a:solidFill>
                  <a:prstClr val="black"/>
                </a:solidFill>
                <a:effectLst/>
                <a:uLnTx/>
                <a:uFillTx/>
                <a:latin typeface="Arial" pitchFamily="34" charset="0"/>
                <a:ea typeface="Calibri" pitchFamily="34" charset="0"/>
                <a:cs typeface="Arial" pitchFamily="34" charset="0"/>
              </a:rPr>
              <a:t>Akuapem</a:t>
            </a:r>
            <a:r>
              <a:rPr kumimoji="0" lang="en-US" altLang="en-US" sz="1200" b="0" i="0" u="none" strike="noStrike" kern="1200" cap="none" spc="0" normalizeH="0" baseline="0" noProof="0" dirty="0">
                <a:ln>
                  <a:noFill/>
                </a:ln>
                <a:solidFill>
                  <a:prstClr val="black"/>
                </a:solidFill>
                <a:effectLst/>
                <a:uLnTx/>
                <a:uFillTx/>
                <a:latin typeface="Arial" pitchFamily="34" charset="0"/>
                <a:ea typeface="Calibri" pitchFamily="34" charset="0"/>
                <a:cs typeface="Arial" pitchFamily="34" charset="0"/>
              </a:rPr>
              <a:t> North Municipal Assembly</a:t>
            </a:r>
            <a:endParaRPr kumimoji="0" lang="en-US" altLang="en-US" sz="12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ct val="20000"/>
              </a:spcBef>
              <a:spcAft>
                <a:spcPts val="0"/>
              </a:spcAft>
              <a:buClr>
                <a:srgbClr val="AA2B1E"/>
              </a:buClr>
              <a:buSzPct val="85000"/>
              <a:buFontTx/>
              <a:buNone/>
              <a:tabLst/>
              <a:defRPr/>
            </a:pP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Programme</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2" name="Slide Number Placeholder 1">
            <a:extLst>
              <a:ext uri="{FF2B5EF4-FFF2-40B4-BE49-F238E27FC236}">
                <a16:creationId xmlns:a16="http://schemas.microsoft.com/office/drawing/2014/main" id="{8DABE859-FDA4-4350-81D9-F437B00EB8EC}"/>
              </a:ext>
            </a:extLst>
          </p:cNvPr>
          <p:cNvSpPr>
            <a:spLocks noGrp="1"/>
          </p:cNvSpPr>
          <p:nvPr>
            <p:ph type="sldNum" sz="quarter" idx="12"/>
          </p:nvPr>
        </p:nvSpPr>
        <p:spPr>
          <a:xfrm>
            <a:off x="5524903" y="6342774"/>
            <a:ext cx="764215" cy="365125"/>
          </a:xfrm>
        </p:spPr>
        <p:txBody>
          <a:bodyPr/>
          <a:lstStyle/>
          <a:p>
            <a:fld id="{15533715-2A87-4479-A9FC-0DA0C558CFE2}" type="slidenum">
              <a:rPr lang="en-US" smtClean="0"/>
              <a:t>90</a:t>
            </a:fld>
            <a:endParaRPr lang="en-US" dirty="0"/>
          </a:p>
        </p:txBody>
      </p:sp>
    </p:spTree>
    <p:extLst>
      <p:ext uri="{BB962C8B-B14F-4D97-AF65-F5344CB8AC3E}">
        <p14:creationId xmlns:p14="http://schemas.microsoft.com/office/powerpoint/2010/main" val="21964725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56E5F88B-9011-4D02-8489-E0F022D4A761}"/>
              </a:ext>
            </a:extLst>
          </p:cNvPr>
          <p:cNvSpPr txBox="1"/>
          <p:nvPr/>
        </p:nvSpPr>
        <p:spPr>
          <a:xfrm>
            <a:off x="4866968" y="150101"/>
            <a:ext cx="9200130" cy="400110"/>
          </a:xfrm>
          <a:prstGeom prst="rect">
            <a:avLst/>
          </a:prstGeom>
          <a:noFill/>
        </p:spPr>
        <p:txBody>
          <a:bodyPr wrap="square">
            <a:spAutoFit/>
          </a:bodyPr>
          <a:lstStyle/>
          <a:p>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lang="en-US" sz="2000" b="1" dirty="0">
                <a:solidFill>
                  <a:srgbClr val="000000"/>
                </a:solidFill>
                <a:latin typeface="Arial" panose="020B0604020202020204" pitchFamily="34" charset="0"/>
                <a:ea typeface="+mj-ea"/>
                <a:cs typeface="Arial" panose="020B0604020202020204" pitchFamily="34" charset="0"/>
              </a:rPr>
              <a:t>Promotion</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a:t>
            </a:r>
            <a:endParaRPr lang="en-US" dirty="0"/>
          </a:p>
        </p:txBody>
      </p:sp>
      <p:sp>
        <p:nvSpPr>
          <p:cNvPr id="2" name="Slide Number Placeholder 1">
            <a:extLst>
              <a:ext uri="{FF2B5EF4-FFF2-40B4-BE49-F238E27FC236}">
                <a16:creationId xmlns:a16="http://schemas.microsoft.com/office/drawing/2014/main" id="{8DABE859-FDA4-4350-81D9-F437B00EB8EC}"/>
              </a:ext>
            </a:extLst>
          </p:cNvPr>
          <p:cNvSpPr>
            <a:spLocks noGrp="1"/>
          </p:cNvSpPr>
          <p:nvPr>
            <p:ph type="sldNum" sz="quarter" idx="12"/>
          </p:nvPr>
        </p:nvSpPr>
        <p:spPr>
          <a:xfrm>
            <a:off x="5524903" y="6465206"/>
            <a:ext cx="764215" cy="496033"/>
          </a:xfrm>
        </p:spPr>
        <p:txBody>
          <a:bodyPr/>
          <a:lstStyle/>
          <a:p>
            <a:fld id="{15533715-2A87-4479-A9FC-0DA0C558CFE2}" type="slidenum">
              <a:rPr lang="en-US" smtClean="0"/>
              <a:t>91</a:t>
            </a:fld>
            <a:endParaRPr lang="en-US" dirty="0"/>
          </a:p>
        </p:txBody>
      </p:sp>
      <p:graphicFrame>
        <p:nvGraphicFramePr>
          <p:cNvPr id="4" name="Table 3">
            <a:extLst>
              <a:ext uri="{FF2B5EF4-FFF2-40B4-BE49-F238E27FC236}">
                <a16:creationId xmlns:a16="http://schemas.microsoft.com/office/drawing/2014/main" id="{BB9317A9-6DC3-47EA-8CA2-C03C799AA173}"/>
              </a:ext>
            </a:extLst>
          </p:cNvPr>
          <p:cNvGraphicFramePr>
            <a:graphicFrameLocks noGrp="1"/>
          </p:cNvGraphicFramePr>
          <p:nvPr>
            <p:extLst>
              <p:ext uri="{D42A27DB-BD31-4B8C-83A1-F6EECF244321}">
                <p14:modId xmlns:p14="http://schemas.microsoft.com/office/powerpoint/2010/main" val="3227652267"/>
              </p:ext>
            </p:extLst>
          </p:nvPr>
        </p:nvGraphicFramePr>
        <p:xfrm>
          <a:off x="280264" y="0"/>
          <a:ext cx="11302378" cy="6482032"/>
        </p:xfrm>
        <a:graphic>
          <a:graphicData uri="http://schemas.openxmlformats.org/drawingml/2006/table">
            <a:tbl>
              <a:tblPr/>
              <a:tblGrid>
                <a:gridCol w="433499">
                  <a:extLst>
                    <a:ext uri="{9D8B030D-6E8A-4147-A177-3AD203B41FA5}">
                      <a16:colId xmlns:a16="http://schemas.microsoft.com/office/drawing/2014/main" val="2281795866"/>
                    </a:ext>
                  </a:extLst>
                </a:gridCol>
                <a:gridCol w="1920854">
                  <a:extLst>
                    <a:ext uri="{9D8B030D-6E8A-4147-A177-3AD203B41FA5}">
                      <a16:colId xmlns:a16="http://schemas.microsoft.com/office/drawing/2014/main" val="426912321"/>
                    </a:ext>
                  </a:extLst>
                </a:gridCol>
                <a:gridCol w="847679">
                  <a:extLst>
                    <a:ext uri="{9D8B030D-6E8A-4147-A177-3AD203B41FA5}">
                      <a16:colId xmlns:a16="http://schemas.microsoft.com/office/drawing/2014/main" val="4190700150"/>
                    </a:ext>
                  </a:extLst>
                </a:gridCol>
                <a:gridCol w="1430127">
                  <a:extLst>
                    <a:ext uri="{9D8B030D-6E8A-4147-A177-3AD203B41FA5}">
                      <a16:colId xmlns:a16="http://schemas.microsoft.com/office/drawing/2014/main" val="470810430"/>
                    </a:ext>
                  </a:extLst>
                </a:gridCol>
                <a:gridCol w="907823">
                  <a:extLst>
                    <a:ext uri="{9D8B030D-6E8A-4147-A177-3AD203B41FA5}">
                      <a16:colId xmlns:a16="http://schemas.microsoft.com/office/drawing/2014/main" val="2317662303"/>
                    </a:ext>
                  </a:extLst>
                </a:gridCol>
                <a:gridCol w="1080107">
                  <a:extLst>
                    <a:ext uri="{9D8B030D-6E8A-4147-A177-3AD203B41FA5}">
                      <a16:colId xmlns:a16="http://schemas.microsoft.com/office/drawing/2014/main" val="1585466957"/>
                    </a:ext>
                  </a:extLst>
                </a:gridCol>
                <a:gridCol w="820334">
                  <a:extLst>
                    <a:ext uri="{9D8B030D-6E8A-4147-A177-3AD203B41FA5}">
                      <a16:colId xmlns:a16="http://schemas.microsoft.com/office/drawing/2014/main" val="81984883"/>
                    </a:ext>
                  </a:extLst>
                </a:gridCol>
                <a:gridCol w="1000767">
                  <a:extLst>
                    <a:ext uri="{9D8B030D-6E8A-4147-A177-3AD203B41FA5}">
                      <a16:colId xmlns:a16="http://schemas.microsoft.com/office/drawing/2014/main" val="2889700127"/>
                    </a:ext>
                  </a:extLst>
                </a:gridCol>
                <a:gridCol w="840658">
                  <a:extLst>
                    <a:ext uri="{9D8B030D-6E8A-4147-A177-3AD203B41FA5}">
                      <a16:colId xmlns:a16="http://schemas.microsoft.com/office/drawing/2014/main" val="1676051383"/>
                    </a:ext>
                  </a:extLst>
                </a:gridCol>
                <a:gridCol w="1404502">
                  <a:extLst>
                    <a:ext uri="{9D8B030D-6E8A-4147-A177-3AD203B41FA5}">
                      <a16:colId xmlns:a16="http://schemas.microsoft.com/office/drawing/2014/main" val="1120332562"/>
                    </a:ext>
                  </a:extLst>
                </a:gridCol>
                <a:gridCol w="616028">
                  <a:extLst>
                    <a:ext uri="{9D8B030D-6E8A-4147-A177-3AD203B41FA5}">
                      <a16:colId xmlns:a16="http://schemas.microsoft.com/office/drawing/2014/main" val="1925353436"/>
                    </a:ext>
                  </a:extLst>
                </a:gridCol>
              </a:tblGrid>
              <a:tr h="183273">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MDA: </a:t>
                      </a:r>
                      <a:r>
                        <a:rPr lang="en-US" sz="1200" b="1" i="0" u="none" strike="noStrike" dirty="0" err="1">
                          <a:solidFill>
                            <a:srgbClr val="000000"/>
                          </a:solidFill>
                          <a:effectLst/>
                          <a:latin typeface="Arial" panose="020B0604020202020204" pitchFamily="34" charset="0"/>
                          <a:cs typeface="Arial" panose="020B0604020202020204" pitchFamily="34" charset="0"/>
                        </a:rPr>
                        <a:t>Akuapem</a:t>
                      </a:r>
                      <a:r>
                        <a:rPr lang="en-US" sz="12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7851" marR="7851" marT="785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9241753"/>
                  </a:ext>
                </a:extLst>
              </a:tr>
              <a:tr h="183273">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Department: Central Administration </a:t>
                      </a:r>
                    </a:p>
                  </a:txBody>
                  <a:tcPr marL="7851" marR="7851" marT="785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80719592"/>
                  </a:ext>
                </a:extLst>
              </a:tr>
              <a:tr h="183273">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7851" marR="7851" marT="785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3880322"/>
                  </a:ext>
                </a:extLst>
              </a:tr>
              <a:tr h="183273">
                <a:tc gridSpan="11">
                  <a:txBody>
                    <a:bodyPr/>
                    <a:lstStyle/>
                    <a:p>
                      <a:pPr algn="l" fontAlgn="b"/>
                      <a:r>
                        <a:rPr lang="en-US" sz="1200" b="1" i="0" u="none" strike="noStrike" dirty="0" err="1">
                          <a:solidFill>
                            <a:srgbClr val="000000"/>
                          </a:solidFill>
                          <a:effectLst/>
                          <a:latin typeface="Arial" panose="020B0604020202020204" pitchFamily="34" charset="0"/>
                          <a:cs typeface="Arial" panose="020B0604020202020204" pitchFamily="34" charset="0"/>
                        </a:rPr>
                        <a:t>Programme</a:t>
                      </a:r>
                      <a:r>
                        <a:rPr lang="en-US" sz="1200" b="1" i="0" u="none" strike="noStrike" dirty="0">
                          <a:solidFill>
                            <a:srgbClr val="000000"/>
                          </a:solidFill>
                          <a:effectLst/>
                          <a:latin typeface="Arial" panose="020B0604020202020204" pitchFamily="34" charset="0"/>
                          <a:cs typeface="Arial" panose="020B0604020202020204" pitchFamily="34" charset="0"/>
                        </a:rPr>
                        <a:t>: Management and Administration</a:t>
                      </a:r>
                    </a:p>
                  </a:txBody>
                  <a:tcPr marL="7851" marR="7851" marT="7851"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687900"/>
                  </a:ext>
                </a:extLst>
              </a:tr>
              <a:tr h="183273">
                <a:tc rowSpan="2">
                  <a:txBody>
                    <a:bodyPr/>
                    <a:lstStyle/>
                    <a:p>
                      <a:pPr algn="ctr" fontAlgn="ctr"/>
                      <a:r>
                        <a:rPr lang="en-US" sz="1400" b="1" i="0" u="none" strike="noStrike" dirty="0">
                          <a:solidFill>
                            <a:schemeClr val="tx1"/>
                          </a:solidFill>
                          <a:effectLst/>
                          <a:latin typeface="Arial Narrow" panose="020B0606020202030204" pitchFamily="34" charset="0"/>
                        </a:rPr>
                        <a:t>S/N</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Name</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Staff ID</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Grade</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Monthly Basic Salary</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Consolidated Monthly Salary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New Basic Salary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New  Consolidated Monthly Salary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Monthly Salary Difference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400" b="1" i="0" u="none" strike="noStrike" dirty="0">
                          <a:solidFill>
                            <a:schemeClr val="tx1"/>
                          </a:solidFill>
                          <a:effectLst/>
                          <a:latin typeface="Arial" panose="020B0604020202020204" pitchFamily="34" charset="0"/>
                          <a:cs typeface="Arial" panose="020B0604020202020204" pitchFamily="34" charset="0"/>
                        </a:rPr>
                        <a:t> Annual Salary Difference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22147149"/>
                  </a:ext>
                </a:extLst>
              </a:tr>
              <a:tr h="101559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5244569"/>
                  </a:ext>
                </a:extLst>
              </a:tr>
              <a:tr h="442819">
                <a:tc>
                  <a:txBody>
                    <a:bodyPr/>
                    <a:lstStyle/>
                    <a:p>
                      <a:pPr algn="ctr" fontAlgn="b"/>
                      <a:r>
                        <a:rPr lang="en-US" sz="1400" b="0" i="0" u="none" strike="noStrike" dirty="0">
                          <a:solidFill>
                            <a:srgbClr val="000000"/>
                          </a:solidFill>
                          <a:effectLst/>
                          <a:latin typeface="Arial Narrow" panose="020B0606020202030204" pitchFamily="34" charset="0"/>
                        </a:rPr>
                        <a:t>1</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ANITA MARIAN TETTEH</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1505281</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ASST. DIR IIB</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4,013.60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6,140.81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5,496.63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8,409.84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1,483.03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17,796.36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1943465"/>
                  </a:ext>
                </a:extLst>
              </a:tr>
              <a:tr h="417577">
                <a:tc>
                  <a:txBody>
                    <a:bodyPr/>
                    <a:lstStyle/>
                    <a:p>
                      <a:pPr algn="ctr" fontAlgn="b"/>
                      <a:r>
                        <a:rPr lang="en-US" sz="1400" b="0" i="0" u="none" strike="noStrike" dirty="0">
                          <a:solidFill>
                            <a:srgbClr val="000000"/>
                          </a:solidFill>
                          <a:effectLst/>
                          <a:latin typeface="Arial Narrow" panose="020B0606020202030204" pitchFamily="34" charset="0"/>
                        </a:rPr>
                        <a:t>2</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AUGUSTINE OPOKU AGYEMANG</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1536222</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ASST. DIR IIB</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3,948.76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6,041.60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5,407.83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8,273.97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1,459.07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17,508.84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346739752"/>
                  </a:ext>
                </a:extLst>
              </a:tr>
              <a:tr h="622594">
                <a:tc>
                  <a:txBody>
                    <a:bodyPr/>
                    <a:lstStyle/>
                    <a:p>
                      <a:pPr algn="ctr" fontAlgn="b"/>
                      <a:r>
                        <a:rPr lang="en-US" sz="1400" b="0" i="0" u="none" strike="noStrike" dirty="0">
                          <a:solidFill>
                            <a:srgbClr val="000000"/>
                          </a:solidFill>
                          <a:effectLst/>
                          <a:latin typeface="Arial Narrow" panose="020B0606020202030204" pitchFamily="34" charset="0"/>
                        </a:rPr>
                        <a:t>3</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PRISCILLA ASANTEWAA YEBOAH</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1519934</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SNR. EXECUTIVE OFFICER</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3,566.87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5,457.31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4,884.83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7,473.79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1,317.96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15,815.52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14286845"/>
                  </a:ext>
                </a:extLst>
              </a:tr>
              <a:tr h="417577">
                <a:tc>
                  <a:txBody>
                    <a:bodyPr/>
                    <a:lstStyle/>
                    <a:p>
                      <a:pPr algn="ctr" fontAlgn="b"/>
                      <a:r>
                        <a:rPr lang="en-US" sz="1400" b="0" i="0" u="none" strike="noStrike">
                          <a:solidFill>
                            <a:srgbClr val="000000"/>
                          </a:solidFill>
                          <a:effectLst/>
                          <a:latin typeface="Arial Narrow" panose="020B0606020202030204" pitchFamily="34" charset="0"/>
                        </a:rPr>
                        <a:t>4</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EMMANUEL MILES AGBOZO</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1400" b="0" i="0" u="none" strike="noStrike" dirty="0">
                          <a:solidFill>
                            <a:srgbClr val="000000"/>
                          </a:solidFill>
                          <a:effectLst/>
                          <a:latin typeface="Arial" panose="020B0604020202020204" pitchFamily="34" charset="0"/>
                          <a:cs typeface="Arial" panose="020B0604020202020204" pitchFamily="34" charset="0"/>
                        </a:rPr>
                        <a:t>1542287</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cs typeface="Arial" panose="020B0604020202020204" pitchFamily="34" charset="0"/>
                        </a:rPr>
                        <a:t>DRIVER GRADE III</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1,561.57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2,467.27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2,138.57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3,378.93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577.00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6,924.00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01932945"/>
                  </a:ext>
                </a:extLst>
              </a:tr>
              <a:tr h="417577">
                <a:tc>
                  <a:txBody>
                    <a:bodyPr/>
                    <a:lstStyle/>
                    <a:p>
                      <a:pPr algn="ctr" fontAlgn="b"/>
                      <a:r>
                        <a:rPr lang="en-US" sz="1400" b="0" i="0" u="none" strike="noStrike" dirty="0">
                          <a:solidFill>
                            <a:srgbClr val="000000"/>
                          </a:solidFill>
                          <a:effectLst/>
                          <a:latin typeface="Arial Narrow" panose="020B0606020202030204" pitchFamily="34" charset="0"/>
                        </a:rPr>
                        <a:t>5</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GEORGE ABRAKWA</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1400" b="0" i="0" u="none" strike="noStrike">
                          <a:solidFill>
                            <a:srgbClr val="000000"/>
                          </a:solidFill>
                          <a:effectLst/>
                          <a:latin typeface="Arial" panose="020B0604020202020204" pitchFamily="34" charset="0"/>
                          <a:cs typeface="Arial" panose="020B0604020202020204" pitchFamily="34" charset="0"/>
                        </a:rPr>
                        <a:t>1545031</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US" sz="1400" b="0" i="0" u="none" strike="noStrike">
                          <a:solidFill>
                            <a:srgbClr val="000000"/>
                          </a:solidFill>
                          <a:effectLst/>
                          <a:latin typeface="Arial" panose="020B0604020202020204" pitchFamily="34" charset="0"/>
                          <a:cs typeface="Arial" panose="020B0604020202020204" pitchFamily="34" charset="0"/>
                        </a:rPr>
                        <a:t>DRIVER GRADE III</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1,484.56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2,271.37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2,033.10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3,110.64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548.54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6,582.48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047103747"/>
                  </a:ext>
                </a:extLst>
              </a:tr>
              <a:tr h="417577">
                <a:tc>
                  <a:txBody>
                    <a:bodyPr/>
                    <a:lstStyle/>
                    <a:p>
                      <a:pPr algn="ctr" fontAlgn="b"/>
                      <a:r>
                        <a:rPr lang="en-US" sz="1400" b="0" i="0" u="none" strike="noStrike" dirty="0">
                          <a:solidFill>
                            <a:srgbClr val="000000"/>
                          </a:solidFill>
                          <a:effectLst/>
                          <a:latin typeface="Arial Narrow" panose="020B0606020202030204" pitchFamily="34" charset="0"/>
                        </a:rPr>
                        <a:t>6</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SUWEBA ALHASSAN</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972298</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SNR. DEV. PLANNING OFFI.</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5,256.17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8,041.94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7,198.32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11,013.44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1,942.15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23,305.80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42678066"/>
                  </a:ext>
                </a:extLst>
              </a:tr>
              <a:tr h="417577">
                <a:tc>
                  <a:txBody>
                    <a:bodyPr/>
                    <a:lstStyle/>
                    <a:p>
                      <a:pPr algn="ctr" fontAlgn="b"/>
                      <a:r>
                        <a:rPr lang="en-US" sz="1400" b="0" i="0" u="none" strike="noStrike" dirty="0">
                          <a:solidFill>
                            <a:srgbClr val="000000"/>
                          </a:solidFill>
                          <a:effectLst/>
                          <a:latin typeface="Arial Narrow" panose="020B0606020202030204" pitchFamily="34" charset="0"/>
                        </a:rPr>
                        <a:t>7</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DIANA EGYIRI BOAH</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1546526</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LABOURER</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1,319.32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2,018.56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1,806.81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2,764.42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487.49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5,849.88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88600517"/>
                  </a:ext>
                </a:extLst>
              </a:tr>
              <a:tr h="622594">
                <a:tc>
                  <a:txBody>
                    <a:bodyPr/>
                    <a:lstStyle/>
                    <a:p>
                      <a:pPr algn="ctr" fontAlgn="b"/>
                      <a:r>
                        <a:rPr lang="en-US" sz="1400" b="0" i="0" u="none" strike="noStrike" dirty="0">
                          <a:solidFill>
                            <a:srgbClr val="000000"/>
                          </a:solidFill>
                          <a:effectLst/>
                          <a:latin typeface="Arial Narrow" panose="020B0606020202030204" pitchFamily="34" charset="0"/>
                        </a:rPr>
                        <a:t>8</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ADWOA ADUBEA APPEADU</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Arial" panose="020B0604020202020204" pitchFamily="34" charset="0"/>
                          <a:cs typeface="Arial" panose="020B0604020202020204" pitchFamily="34" charset="0"/>
                        </a:rPr>
                        <a:t>1263134</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Arial" panose="020B0604020202020204" pitchFamily="34" charset="0"/>
                          <a:cs typeface="Arial" panose="020B0604020202020204" pitchFamily="34" charset="0"/>
                        </a:rPr>
                        <a:t>HUMAN RESOURCE MANAGER</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a:solidFill>
                            <a:srgbClr val="000000"/>
                          </a:solidFill>
                          <a:effectLst/>
                          <a:latin typeface="Arial" panose="020B0604020202020204" pitchFamily="34" charset="0"/>
                          <a:cs typeface="Arial" panose="020B0604020202020204" pitchFamily="34" charset="0"/>
                        </a:rPr>
                        <a:t>             4,750.55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7,268.34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6,505.88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9,953.99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1,755.33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Arial" panose="020B0604020202020204" pitchFamily="34" charset="0"/>
                          <a:cs typeface="Arial" panose="020B0604020202020204" pitchFamily="34" charset="0"/>
                        </a:rPr>
                        <a:t>                21,064.00 </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08053147"/>
                  </a:ext>
                </a:extLst>
              </a:tr>
              <a:tr h="601246">
                <a:tc>
                  <a:txBody>
                    <a:bodyPr/>
                    <a:lstStyle/>
                    <a:p>
                      <a:pPr algn="r" fontAlgn="b"/>
                      <a:endParaRPr lang="en-US" sz="1400" b="0" i="0" u="none" strike="noStrike">
                        <a:solidFill>
                          <a:srgbClr val="000000"/>
                        </a:solidFill>
                        <a:effectLst/>
                        <a:latin typeface="Arial Narrow" panose="020B0606020202030204" pitchFamily="34" charset="0"/>
                      </a:endParaRP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Arial" panose="020B0604020202020204" pitchFamily="34" charset="0"/>
                          <a:cs typeface="Arial" panose="020B0604020202020204" pitchFamily="34" charset="0"/>
                        </a:rPr>
                        <a:t>SUB-TOTAL</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1" i="0" u="none" strike="noStrike">
                          <a:solidFill>
                            <a:srgbClr val="000000"/>
                          </a:solidFill>
                          <a:effectLst/>
                          <a:latin typeface="Arial" panose="020B0604020202020204" pitchFamily="34" charset="0"/>
                          <a:cs typeface="Arial" panose="020B0604020202020204" pitchFamily="34" charset="0"/>
                        </a:rPr>
                        <a:t>   25,901.40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   39,707.20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   35,471.97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Arial" panose="020B0604020202020204" pitchFamily="34" charset="0"/>
                          <a:cs typeface="Arial" panose="020B0604020202020204" pitchFamily="34" charset="0"/>
                        </a:rPr>
                        <a:t>     54,379.02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1" i="0" u="none" strike="noStrike">
                          <a:solidFill>
                            <a:srgbClr val="000000"/>
                          </a:solidFill>
                          <a:effectLst/>
                          <a:latin typeface="Arial" panose="020B0604020202020204" pitchFamily="34" charset="0"/>
                          <a:cs typeface="Arial" panose="020B0604020202020204" pitchFamily="34" charset="0"/>
                        </a:rPr>
                        <a:t>     9,570.57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400" b="1" i="0" u="none" strike="noStrike" dirty="0">
                          <a:solidFill>
                            <a:srgbClr val="000000"/>
                          </a:solidFill>
                          <a:effectLst/>
                          <a:latin typeface="Arial" panose="020B0604020202020204" pitchFamily="34" charset="0"/>
                          <a:cs typeface="Arial" panose="020B0604020202020204" pitchFamily="34" charset="0"/>
                        </a:rPr>
                        <a:t>114,846.88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83499868"/>
                  </a:ext>
                </a:extLst>
              </a:tr>
            </a:tbl>
          </a:graphicData>
        </a:graphic>
      </p:graphicFrame>
    </p:spTree>
    <p:extLst>
      <p:ext uri="{BB962C8B-B14F-4D97-AF65-F5344CB8AC3E}">
        <p14:creationId xmlns:p14="http://schemas.microsoft.com/office/powerpoint/2010/main" val="23857496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56E5F88B-9011-4D02-8489-E0F022D4A761}"/>
              </a:ext>
            </a:extLst>
          </p:cNvPr>
          <p:cNvSpPr txBox="1"/>
          <p:nvPr/>
        </p:nvSpPr>
        <p:spPr>
          <a:xfrm>
            <a:off x="4955458" y="150101"/>
            <a:ext cx="9111640" cy="400110"/>
          </a:xfrm>
          <a:prstGeom prst="rect">
            <a:avLst/>
          </a:prstGeom>
          <a:noFill/>
        </p:spPr>
        <p:txBody>
          <a:bodyPr wrap="square">
            <a:spAutoFit/>
          </a:bodyPr>
          <a:lstStyle/>
          <a:p>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a:t>
            </a:r>
            <a:r>
              <a:rPr lang="en-US" sz="2000" b="1" dirty="0">
                <a:solidFill>
                  <a:srgbClr val="000000"/>
                </a:solidFill>
                <a:latin typeface="Arial" panose="020B0604020202020204" pitchFamily="34" charset="0"/>
                <a:ea typeface="+mj-ea"/>
                <a:cs typeface="Arial" panose="020B0604020202020204" pitchFamily="34" charset="0"/>
              </a:rPr>
              <a:t>Promotion</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a:t>
            </a:r>
            <a:endParaRPr lang="en-US" dirty="0"/>
          </a:p>
        </p:txBody>
      </p:sp>
      <p:sp>
        <p:nvSpPr>
          <p:cNvPr id="2" name="Slide Number Placeholder 1">
            <a:extLst>
              <a:ext uri="{FF2B5EF4-FFF2-40B4-BE49-F238E27FC236}">
                <a16:creationId xmlns:a16="http://schemas.microsoft.com/office/drawing/2014/main" id="{8DABE859-FDA4-4350-81D9-F437B00EB8EC}"/>
              </a:ext>
            </a:extLst>
          </p:cNvPr>
          <p:cNvSpPr>
            <a:spLocks noGrp="1"/>
          </p:cNvSpPr>
          <p:nvPr>
            <p:ph type="sldNum" sz="quarter" idx="12"/>
          </p:nvPr>
        </p:nvSpPr>
        <p:spPr>
          <a:xfrm>
            <a:off x="5524903" y="6342774"/>
            <a:ext cx="764215" cy="365125"/>
          </a:xfrm>
        </p:spPr>
        <p:txBody>
          <a:bodyPr/>
          <a:lstStyle/>
          <a:p>
            <a:fld id="{15533715-2A87-4479-A9FC-0DA0C558CFE2}" type="slidenum">
              <a:rPr lang="en-US" smtClean="0"/>
              <a:t>92</a:t>
            </a:fld>
            <a:endParaRPr lang="en-US" dirty="0"/>
          </a:p>
        </p:txBody>
      </p:sp>
      <p:graphicFrame>
        <p:nvGraphicFramePr>
          <p:cNvPr id="4" name="Table 3">
            <a:extLst>
              <a:ext uri="{FF2B5EF4-FFF2-40B4-BE49-F238E27FC236}">
                <a16:creationId xmlns:a16="http://schemas.microsoft.com/office/drawing/2014/main" id="{BB9317A9-6DC3-47EA-8CA2-C03C799AA173}"/>
              </a:ext>
            </a:extLst>
          </p:cNvPr>
          <p:cNvGraphicFramePr>
            <a:graphicFrameLocks noGrp="1"/>
          </p:cNvGraphicFramePr>
          <p:nvPr>
            <p:extLst>
              <p:ext uri="{D42A27DB-BD31-4B8C-83A1-F6EECF244321}">
                <p14:modId xmlns:p14="http://schemas.microsoft.com/office/powerpoint/2010/main" val="2087939956"/>
              </p:ext>
            </p:extLst>
          </p:nvPr>
        </p:nvGraphicFramePr>
        <p:xfrm>
          <a:off x="129791" y="311364"/>
          <a:ext cx="12192002" cy="6021182"/>
        </p:xfrm>
        <a:graphic>
          <a:graphicData uri="http://schemas.openxmlformats.org/drawingml/2006/table">
            <a:tbl>
              <a:tblPr/>
              <a:tblGrid>
                <a:gridCol w="467621">
                  <a:extLst>
                    <a:ext uri="{9D8B030D-6E8A-4147-A177-3AD203B41FA5}">
                      <a16:colId xmlns:a16="http://schemas.microsoft.com/office/drawing/2014/main" val="2281795866"/>
                    </a:ext>
                  </a:extLst>
                </a:gridCol>
                <a:gridCol w="2072046">
                  <a:extLst>
                    <a:ext uri="{9D8B030D-6E8A-4147-A177-3AD203B41FA5}">
                      <a16:colId xmlns:a16="http://schemas.microsoft.com/office/drawing/2014/main" val="426912321"/>
                    </a:ext>
                  </a:extLst>
                </a:gridCol>
                <a:gridCol w="914400">
                  <a:extLst>
                    <a:ext uri="{9D8B030D-6E8A-4147-A177-3AD203B41FA5}">
                      <a16:colId xmlns:a16="http://schemas.microsoft.com/office/drawing/2014/main" val="4190700150"/>
                    </a:ext>
                  </a:extLst>
                </a:gridCol>
                <a:gridCol w="1710813">
                  <a:extLst>
                    <a:ext uri="{9D8B030D-6E8A-4147-A177-3AD203B41FA5}">
                      <a16:colId xmlns:a16="http://schemas.microsoft.com/office/drawing/2014/main" val="470810430"/>
                    </a:ext>
                  </a:extLst>
                </a:gridCol>
                <a:gridCol w="811161">
                  <a:extLst>
                    <a:ext uri="{9D8B030D-6E8A-4147-A177-3AD203B41FA5}">
                      <a16:colId xmlns:a16="http://schemas.microsoft.com/office/drawing/2014/main" val="2317662303"/>
                    </a:ext>
                  </a:extLst>
                </a:gridCol>
                <a:gridCol w="1165123">
                  <a:extLst>
                    <a:ext uri="{9D8B030D-6E8A-4147-A177-3AD203B41FA5}">
                      <a16:colId xmlns:a16="http://schemas.microsoft.com/office/drawing/2014/main" val="1585466957"/>
                    </a:ext>
                  </a:extLst>
                </a:gridCol>
                <a:gridCol w="884903">
                  <a:extLst>
                    <a:ext uri="{9D8B030D-6E8A-4147-A177-3AD203B41FA5}">
                      <a16:colId xmlns:a16="http://schemas.microsoft.com/office/drawing/2014/main" val="81984883"/>
                    </a:ext>
                  </a:extLst>
                </a:gridCol>
                <a:gridCol w="855406">
                  <a:extLst>
                    <a:ext uri="{9D8B030D-6E8A-4147-A177-3AD203B41FA5}">
                      <a16:colId xmlns:a16="http://schemas.microsoft.com/office/drawing/2014/main" val="2889700127"/>
                    </a:ext>
                  </a:extLst>
                </a:gridCol>
                <a:gridCol w="943897">
                  <a:extLst>
                    <a:ext uri="{9D8B030D-6E8A-4147-A177-3AD203B41FA5}">
                      <a16:colId xmlns:a16="http://schemas.microsoft.com/office/drawing/2014/main" val="1676051383"/>
                    </a:ext>
                  </a:extLst>
                </a:gridCol>
                <a:gridCol w="1702116">
                  <a:extLst>
                    <a:ext uri="{9D8B030D-6E8A-4147-A177-3AD203B41FA5}">
                      <a16:colId xmlns:a16="http://schemas.microsoft.com/office/drawing/2014/main" val="1120332562"/>
                    </a:ext>
                  </a:extLst>
                </a:gridCol>
                <a:gridCol w="664516">
                  <a:extLst>
                    <a:ext uri="{9D8B030D-6E8A-4147-A177-3AD203B41FA5}">
                      <a16:colId xmlns:a16="http://schemas.microsoft.com/office/drawing/2014/main" val="1925353436"/>
                    </a:ext>
                  </a:extLst>
                </a:gridCol>
              </a:tblGrid>
              <a:tr h="195682">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MDA: </a:t>
                      </a:r>
                      <a:r>
                        <a:rPr lang="en-US" sz="1200" b="1" i="0" u="none" strike="noStrike" dirty="0" err="1">
                          <a:solidFill>
                            <a:srgbClr val="000000"/>
                          </a:solidFill>
                          <a:effectLst/>
                          <a:latin typeface="Arial" panose="020B0604020202020204" pitchFamily="34" charset="0"/>
                          <a:cs typeface="Arial" panose="020B0604020202020204" pitchFamily="34" charset="0"/>
                        </a:rPr>
                        <a:t>Akuapem</a:t>
                      </a:r>
                      <a:r>
                        <a:rPr lang="en-US" sz="12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7851" marR="7851" marT="785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9241753"/>
                  </a:ext>
                </a:extLst>
              </a:tr>
              <a:tr h="195682">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Department: Central Administration </a:t>
                      </a:r>
                    </a:p>
                  </a:txBody>
                  <a:tcPr marL="7851" marR="7851" marT="785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80719592"/>
                  </a:ext>
                </a:extLst>
              </a:tr>
              <a:tr h="195682">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7851" marR="7851" marT="785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3880322"/>
                  </a:ext>
                </a:extLst>
              </a:tr>
              <a:tr h="195682">
                <a:tc gridSpan="11">
                  <a:txBody>
                    <a:bodyPr/>
                    <a:lstStyle/>
                    <a:p>
                      <a:pPr algn="l" fontAlgn="b"/>
                      <a:r>
                        <a:rPr lang="en-US" sz="1200" b="1" i="0" u="none" strike="noStrike" dirty="0" err="1">
                          <a:solidFill>
                            <a:srgbClr val="000000"/>
                          </a:solidFill>
                          <a:effectLst/>
                          <a:latin typeface="Arial" panose="020B0604020202020204" pitchFamily="34" charset="0"/>
                          <a:cs typeface="Arial" panose="020B0604020202020204" pitchFamily="34" charset="0"/>
                        </a:rPr>
                        <a:t>Programme</a:t>
                      </a:r>
                      <a:r>
                        <a:rPr lang="en-US" sz="1200" b="1" i="0" u="none" strike="noStrike" dirty="0">
                          <a:solidFill>
                            <a:srgbClr val="000000"/>
                          </a:solidFill>
                          <a:effectLst/>
                          <a:latin typeface="Arial" panose="020B0604020202020204" pitchFamily="34" charset="0"/>
                          <a:cs typeface="Arial" panose="020B0604020202020204" pitchFamily="34" charset="0"/>
                        </a:rPr>
                        <a:t>: Management and Administration</a:t>
                      </a:r>
                    </a:p>
                  </a:txBody>
                  <a:tcPr marL="7851" marR="7851" marT="7851"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687900"/>
                  </a:ext>
                </a:extLst>
              </a:tr>
              <a:tr h="182368">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S/N</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Name</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Staff ID</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Grade</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Monthly Basic Salary</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Consolidated Monthly Salary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New Basic Salary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New  Consolidated Monthly Salary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Monthly Salary Difference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Annual Salary Difference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22147149"/>
                  </a:ext>
                </a:extLst>
              </a:tr>
              <a:tr h="79741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b"/>
                      <a:endParaRPr lang="en-US" sz="1200" b="0" i="0" u="none" strike="noStrike" dirty="0">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5244569"/>
                  </a:ext>
                </a:extLst>
              </a:tr>
              <a:tr h="417117">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BELINDA AGYEIWAA ANNOR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1554489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PROCUREMENT ASST.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3,567.25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5,457.89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4,885.35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7,474.58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1,318.10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15,817.20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1943465"/>
                  </a:ext>
                </a:extLst>
              </a:tr>
              <a:tr h="621122">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KENNEDY ISSAH BALLAH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1486141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ASST.T REGISTRAR OF BIRTHS AND DEATHS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4,013.60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5,496.63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8,409.84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1,483.03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17,796.37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346739752"/>
                  </a:ext>
                </a:extLst>
              </a:tr>
              <a:tr h="417117">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JONATHAN QUAYE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1546720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COMPUTER OPERATOR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2,769.96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4,238.04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3,793.46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5,803.99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1,023.50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12,282.00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14286845"/>
                  </a:ext>
                </a:extLst>
              </a:tr>
              <a:tr h="417117">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ERIC AGBENYO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1537203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TECHNICAL ASSISTANT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2,115.13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3,236.15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2,896.67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4,431.91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781.54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9,378.44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01932945"/>
                  </a:ext>
                </a:extLst>
              </a:tr>
              <a:tr h="417117">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SAMUEL ARKO-BREW</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699249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SENIOR TECHNICAL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3,390.97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5,188.19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4,643.93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7,105.23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1,252.96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15,035.48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047103747"/>
                  </a:ext>
                </a:extLst>
              </a:tr>
              <a:tr h="417117">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ROSEMARY AMOAKO-GYASI</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1506013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 SOCIAL DEV.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4,081.83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6,245.20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5,590.01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8,552.80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1,508.18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18,098.16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42678066"/>
                  </a:ext>
                </a:extLst>
              </a:tr>
              <a:tr h="417117">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EMMANUEL SEFENU TOGOBO</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905644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SNR. SOCIAL DEV.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5,345.52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8,178.64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7,320.69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11,200.65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1,975.17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23,702.04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88600517"/>
                  </a:ext>
                </a:extLst>
              </a:tr>
              <a:tr h="563240">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MABEL BENNEH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934972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PRIN. MASS EDU.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4,996.97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7,645.35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6,843.35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10,470.31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1,846.38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22,156.56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08053147"/>
                  </a:ext>
                </a:extLst>
              </a:tr>
              <a:tr h="563240">
                <a:tc>
                  <a:txBody>
                    <a:bodyPr/>
                    <a:lstStyle/>
                    <a:p>
                      <a:pPr algn="r" fontAlgn="b"/>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SUB-TOTAL</a:t>
                      </a: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7851" marR="7851" marT="7851"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30,281.23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46,330.27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41,470.09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63,449.31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11,188.86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134,266.25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83499868"/>
                  </a:ext>
                </a:extLst>
              </a:tr>
            </a:tbl>
          </a:graphicData>
        </a:graphic>
      </p:graphicFrame>
    </p:spTree>
    <p:extLst>
      <p:ext uri="{BB962C8B-B14F-4D97-AF65-F5344CB8AC3E}">
        <p14:creationId xmlns:p14="http://schemas.microsoft.com/office/powerpoint/2010/main" val="35466036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bg1"/>
          </a:fgClr>
          <a:bgClr>
            <a:schemeClr val="bg1"/>
          </a:bgClr>
        </a:pattFill>
        <a:effectLst/>
      </p:bgPr>
    </p:bg>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6B958B8D-DE40-4CA8-AB77-8BF4FB145C26}"/>
              </a:ext>
            </a:extLst>
          </p:cNvPr>
          <p:cNvSpPr>
            <a:spLocks noChangeArrowheads="1"/>
          </p:cNvSpPr>
          <p:nvPr/>
        </p:nvSpPr>
        <p:spPr bwMode="auto">
          <a:xfrm>
            <a:off x="159288" y="2222306"/>
            <a:ext cx="15255245" cy="74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E0B57718-877D-4B1C-B75E-AD00FE53FA1D}"/>
              </a:ext>
            </a:extLst>
          </p:cNvPr>
          <p:cNvSpPr>
            <a:spLocks noChangeArrowheads="1"/>
          </p:cNvSpPr>
          <p:nvPr/>
        </p:nvSpPr>
        <p:spPr bwMode="auto">
          <a:xfrm flipV="1">
            <a:off x="3232149" y="158052"/>
            <a:ext cx="15249873" cy="392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15000"/>
              </a:lnSpc>
              <a:spcAft>
                <a:spcPts val="800"/>
              </a:spcAft>
            </a:pPr>
            <a:r>
              <a:rPr lang="en-US" b="1" kern="100" dirty="0">
                <a:latin typeface="Calibri" panose="020F0502020204030204" pitchFamily="34" charset="0"/>
                <a:ea typeface="Calibri" panose="020F0502020204030204" pitchFamily="34" charset="0"/>
                <a:cs typeface="Times New Roman" panose="02020603050405020304" pitchFamily="18" charset="0"/>
              </a:rPr>
              <a:t>Policy Outcome Indicators and Targets</a:t>
            </a:r>
            <a:endParaRPr lang="en-US" sz="1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C39D7AB3-0EC7-45E5-A93F-6A4DF764D23A}"/>
              </a:ext>
            </a:extLst>
          </p:cNvPr>
          <p:cNvSpPr>
            <a:spLocks noChangeArrowheads="1"/>
          </p:cNvSpPr>
          <p:nvPr/>
        </p:nvSpPr>
        <p:spPr bwMode="auto">
          <a:xfrm>
            <a:off x="3232150" y="24108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2">
            <a:extLst>
              <a:ext uri="{FF2B5EF4-FFF2-40B4-BE49-F238E27FC236}">
                <a16:creationId xmlns:a16="http://schemas.microsoft.com/office/drawing/2014/main" id="{14392447-CFCE-4340-8B87-E1E2B8BEFFD1}"/>
              </a:ext>
            </a:extLst>
          </p:cNvPr>
          <p:cNvSpPr>
            <a:spLocks noChangeArrowheads="1"/>
          </p:cNvSpPr>
          <p:nvPr/>
        </p:nvSpPr>
        <p:spPr bwMode="auto">
          <a:xfrm>
            <a:off x="-1364516" y="2111005"/>
            <a:ext cx="20773337" cy="75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1">
            <a:extLst>
              <a:ext uri="{FF2B5EF4-FFF2-40B4-BE49-F238E27FC236}">
                <a16:creationId xmlns:a16="http://schemas.microsoft.com/office/drawing/2014/main" id="{06D31174-5739-47D7-80EE-942AB4C9F9EC}"/>
              </a:ext>
            </a:extLst>
          </p:cNvPr>
          <p:cNvSpPr>
            <a:spLocks noChangeArrowheads="1"/>
          </p:cNvSpPr>
          <p:nvPr/>
        </p:nvSpPr>
        <p:spPr bwMode="auto">
          <a:xfrm>
            <a:off x="35782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2">
            <a:extLst>
              <a:ext uri="{FF2B5EF4-FFF2-40B4-BE49-F238E27FC236}">
                <a16:creationId xmlns:a16="http://schemas.microsoft.com/office/drawing/2014/main" id="{E0F6FCA1-6D2B-407C-AC97-78A64DE90DA6}"/>
              </a:ext>
            </a:extLst>
          </p:cNvPr>
          <p:cNvSpPr>
            <a:spLocks noChangeArrowheads="1"/>
          </p:cNvSpPr>
          <p:nvPr/>
        </p:nvSpPr>
        <p:spPr bwMode="auto">
          <a:xfrm>
            <a:off x="2778125" y="23447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56E5F88B-9011-4D02-8489-E0F022D4A761}"/>
              </a:ext>
            </a:extLst>
          </p:cNvPr>
          <p:cNvSpPr txBox="1"/>
          <p:nvPr/>
        </p:nvSpPr>
        <p:spPr>
          <a:xfrm>
            <a:off x="4557252" y="150101"/>
            <a:ext cx="9509846" cy="400110"/>
          </a:xfrm>
          <a:prstGeom prst="rect">
            <a:avLst/>
          </a:prstGeom>
          <a:noFill/>
        </p:spPr>
        <p:txBody>
          <a:bodyPr wrap="square">
            <a:spAutoFit/>
          </a:bodyPr>
          <a:lstStyle/>
          <a:p>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Compensation of Employees –(Promotion)</a:t>
            </a:r>
            <a:endParaRPr lang="en-US" dirty="0"/>
          </a:p>
        </p:txBody>
      </p:sp>
      <p:sp>
        <p:nvSpPr>
          <p:cNvPr id="2" name="Slide Number Placeholder 1">
            <a:extLst>
              <a:ext uri="{FF2B5EF4-FFF2-40B4-BE49-F238E27FC236}">
                <a16:creationId xmlns:a16="http://schemas.microsoft.com/office/drawing/2014/main" id="{8DABE859-FDA4-4350-81D9-F437B00EB8EC}"/>
              </a:ext>
            </a:extLst>
          </p:cNvPr>
          <p:cNvSpPr>
            <a:spLocks noGrp="1"/>
          </p:cNvSpPr>
          <p:nvPr>
            <p:ph type="sldNum" sz="quarter" idx="12"/>
          </p:nvPr>
        </p:nvSpPr>
        <p:spPr>
          <a:xfrm>
            <a:off x="5524903" y="6342774"/>
            <a:ext cx="764215" cy="365125"/>
          </a:xfrm>
        </p:spPr>
        <p:txBody>
          <a:bodyPr/>
          <a:lstStyle/>
          <a:p>
            <a:fld id="{15533715-2A87-4479-A9FC-0DA0C558CFE2}" type="slidenum">
              <a:rPr lang="en-US" smtClean="0"/>
              <a:t>93</a:t>
            </a:fld>
            <a:endParaRPr lang="en-US" dirty="0"/>
          </a:p>
        </p:txBody>
      </p:sp>
      <p:graphicFrame>
        <p:nvGraphicFramePr>
          <p:cNvPr id="4" name="Table 3">
            <a:extLst>
              <a:ext uri="{FF2B5EF4-FFF2-40B4-BE49-F238E27FC236}">
                <a16:creationId xmlns:a16="http://schemas.microsoft.com/office/drawing/2014/main" id="{BB9317A9-6DC3-47EA-8CA2-C03C799AA173}"/>
              </a:ext>
            </a:extLst>
          </p:cNvPr>
          <p:cNvGraphicFramePr>
            <a:graphicFrameLocks noGrp="1"/>
          </p:cNvGraphicFramePr>
          <p:nvPr>
            <p:extLst>
              <p:ext uri="{D42A27DB-BD31-4B8C-83A1-F6EECF244321}">
                <p14:modId xmlns:p14="http://schemas.microsoft.com/office/powerpoint/2010/main" val="495635608"/>
              </p:ext>
            </p:extLst>
          </p:nvPr>
        </p:nvGraphicFramePr>
        <p:xfrm>
          <a:off x="93323" y="161044"/>
          <a:ext cx="12391590" cy="6201291"/>
        </p:xfrm>
        <a:graphic>
          <a:graphicData uri="http://schemas.openxmlformats.org/drawingml/2006/table">
            <a:tbl>
              <a:tblPr/>
              <a:tblGrid>
                <a:gridCol w="475276">
                  <a:extLst>
                    <a:ext uri="{9D8B030D-6E8A-4147-A177-3AD203B41FA5}">
                      <a16:colId xmlns:a16="http://schemas.microsoft.com/office/drawing/2014/main" val="2281795866"/>
                    </a:ext>
                  </a:extLst>
                </a:gridCol>
                <a:gridCol w="2105966">
                  <a:extLst>
                    <a:ext uri="{9D8B030D-6E8A-4147-A177-3AD203B41FA5}">
                      <a16:colId xmlns:a16="http://schemas.microsoft.com/office/drawing/2014/main" val="426912321"/>
                    </a:ext>
                  </a:extLst>
                </a:gridCol>
                <a:gridCol w="929369">
                  <a:extLst>
                    <a:ext uri="{9D8B030D-6E8A-4147-A177-3AD203B41FA5}">
                      <a16:colId xmlns:a16="http://schemas.microsoft.com/office/drawing/2014/main" val="4190700150"/>
                    </a:ext>
                  </a:extLst>
                </a:gridCol>
                <a:gridCol w="1290346">
                  <a:extLst>
                    <a:ext uri="{9D8B030D-6E8A-4147-A177-3AD203B41FA5}">
                      <a16:colId xmlns:a16="http://schemas.microsoft.com/office/drawing/2014/main" val="470810430"/>
                    </a:ext>
                  </a:extLst>
                </a:gridCol>
                <a:gridCol w="1272915">
                  <a:extLst>
                    <a:ext uri="{9D8B030D-6E8A-4147-A177-3AD203B41FA5}">
                      <a16:colId xmlns:a16="http://schemas.microsoft.com/office/drawing/2014/main" val="2317662303"/>
                    </a:ext>
                  </a:extLst>
                </a:gridCol>
                <a:gridCol w="1184197">
                  <a:extLst>
                    <a:ext uri="{9D8B030D-6E8A-4147-A177-3AD203B41FA5}">
                      <a16:colId xmlns:a16="http://schemas.microsoft.com/office/drawing/2014/main" val="1585466957"/>
                    </a:ext>
                  </a:extLst>
                </a:gridCol>
                <a:gridCol w="899391">
                  <a:extLst>
                    <a:ext uri="{9D8B030D-6E8A-4147-A177-3AD203B41FA5}">
                      <a16:colId xmlns:a16="http://schemas.microsoft.com/office/drawing/2014/main" val="81984883"/>
                    </a:ext>
                  </a:extLst>
                </a:gridCol>
                <a:gridCol w="869408">
                  <a:extLst>
                    <a:ext uri="{9D8B030D-6E8A-4147-A177-3AD203B41FA5}">
                      <a16:colId xmlns:a16="http://schemas.microsoft.com/office/drawing/2014/main" val="2889700127"/>
                    </a:ext>
                  </a:extLst>
                </a:gridCol>
                <a:gridCol w="959348">
                  <a:extLst>
                    <a:ext uri="{9D8B030D-6E8A-4147-A177-3AD203B41FA5}">
                      <a16:colId xmlns:a16="http://schemas.microsoft.com/office/drawing/2014/main" val="1676051383"/>
                    </a:ext>
                  </a:extLst>
                </a:gridCol>
                <a:gridCol w="1729980">
                  <a:extLst>
                    <a:ext uri="{9D8B030D-6E8A-4147-A177-3AD203B41FA5}">
                      <a16:colId xmlns:a16="http://schemas.microsoft.com/office/drawing/2014/main" val="1120332562"/>
                    </a:ext>
                  </a:extLst>
                </a:gridCol>
                <a:gridCol w="675394">
                  <a:extLst>
                    <a:ext uri="{9D8B030D-6E8A-4147-A177-3AD203B41FA5}">
                      <a16:colId xmlns:a16="http://schemas.microsoft.com/office/drawing/2014/main" val="1925353436"/>
                    </a:ext>
                  </a:extLst>
                </a:gridCol>
              </a:tblGrid>
              <a:tr h="183996">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MDA: </a:t>
                      </a:r>
                      <a:r>
                        <a:rPr lang="en-US" sz="1200" b="1" i="0" u="none" strike="noStrike" dirty="0" err="1">
                          <a:solidFill>
                            <a:srgbClr val="000000"/>
                          </a:solidFill>
                          <a:effectLst/>
                          <a:latin typeface="Arial" panose="020B0604020202020204" pitchFamily="34" charset="0"/>
                          <a:cs typeface="Arial" panose="020B0604020202020204" pitchFamily="34" charset="0"/>
                        </a:rPr>
                        <a:t>Akuapem</a:t>
                      </a:r>
                      <a:r>
                        <a:rPr lang="en-US" sz="1200" b="1" i="0" u="none" strike="noStrike" dirty="0">
                          <a:solidFill>
                            <a:srgbClr val="000000"/>
                          </a:solidFill>
                          <a:effectLst/>
                          <a:latin typeface="Arial" panose="020B0604020202020204" pitchFamily="34" charset="0"/>
                          <a:cs typeface="Arial" panose="020B0604020202020204" pitchFamily="34" charset="0"/>
                        </a:rPr>
                        <a:t> North Municipal Assembly</a:t>
                      </a:r>
                    </a:p>
                  </a:txBody>
                  <a:tcPr marL="7851" marR="7851" marT="785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9241753"/>
                  </a:ext>
                </a:extLst>
              </a:tr>
              <a:tr h="183996">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Department: Central Administration </a:t>
                      </a:r>
                    </a:p>
                  </a:txBody>
                  <a:tcPr marL="7851" marR="7851" marT="785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80719592"/>
                  </a:ext>
                </a:extLst>
              </a:tr>
              <a:tr h="183996">
                <a:tc gridSpan="11">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Cost Centre: LGS 0201</a:t>
                      </a:r>
                    </a:p>
                  </a:txBody>
                  <a:tcPr marL="7851" marR="7851" marT="785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3880322"/>
                  </a:ext>
                </a:extLst>
              </a:tr>
              <a:tr h="183996">
                <a:tc gridSpan="11">
                  <a:txBody>
                    <a:bodyPr/>
                    <a:lstStyle/>
                    <a:p>
                      <a:pPr algn="l" fontAlgn="b"/>
                      <a:r>
                        <a:rPr lang="en-US" sz="1200" b="1" i="0" u="none" strike="noStrike" dirty="0" err="1">
                          <a:solidFill>
                            <a:srgbClr val="000000"/>
                          </a:solidFill>
                          <a:effectLst/>
                          <a:latin typeface="Arial" panose="020B0604020202020204" pitchFamily="34" charset="0"/>
                          <a:cs typeface="Arial" panose="020B0604020202020204" pitchFamily="34" charset="0"/>
                        </a:rPr>
                        <a:t>Programme</a:t>
                      </a:r>
                      <a:r>
                        <a:rPr lang="en-US" sz="1200" b="1" i="0" u="none" strike="noStrike" dirty="0">
                          <a:solidFill>
                            <a:srgbClr val="000000"/>
                          </a:solidFill>
                          <a:effectLst/>
                          <a:latin typeface="Arial" panose="020B0604020202020204" pitchFamily="34" charset="0"/>
                          <a:cs typeface="Arial" panose="020B0604020202020204" pitchFamily="34" charset="0"/>
                        </a:rPr>
                        <a:t>: Management and Administration</a:t>
                      </a:r>
                    </a:p>
                  </a:txBody>
                  <a:tcPr marL="7851" marR="7851" marT="7851"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687900"/>
                  </a:ext>
                </a:extLst>
              </a:tr>
              <a:tr h="183996">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S/N</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Name</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Staff ID</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Grade</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Monthly Basic Salary</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Consolidated Monthly Salary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New Basic Salary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New  Consolidated Monthly Salary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Monthly Salary Difference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rowSpan="2">
                  <a:txBody>
                    <a:bodyPr/>
                    <a:lstStyle/>
                    <a:p>
                      <a:pPr algn="ctr" fontAlgn="ctr"/>
                      <a:r>
                        <a:rPr lang="en-US" sz="1200" b="1" i="0" u="none" strike="noStrike" dirty="0">
                          <a:solidFill>
                            <a:schemeClr val="tx1"/>
                          </a:solidFill>
                          <a:effectLst/>
                          <a:latin typeface="Arial" panose="020B0604020202020204" pitchFamily="34" charset="0"/>
                          <a:cs typeface="Arial" panose="020B0604020202020204" pitchFamily="34" charset="0"/>
                        </a:rPr>
                        <a:t> Annual Salary Difference (GH₵)  </a:t>
                      </a:r>
                    </a:p>
                  </a:txBody>
                  <a:tcPr marL="7851" marR="7851" marT="785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22147149"/>
                  </a:ext>
                </a:extLst>
              </a:tr>
              <a:tr h="847957">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5244569"/>
                  </a:ext>
                </a:extLst>
              </a:tr>
              <a:tr h="602403">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ALBERTA SEFA</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1505103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TECHNICIAN ENGINEER/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3,566.87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5,457.31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4,884.83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7,473.79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1,317.96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15,815.51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1943465"/>
                  </a:ext>
                </a:extLst>
              </a:tr>
              <a:tr h="626668">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MICHAEL MENSAH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1207472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Arial" panose="020B0604020202020204" pitchFamily="34" charset="0"/>
                          <a:cs typeface="Arial" panose="020B0604020202020204" pitchFamily="34" charset="0"/>
                        </a:rPr>
                        <a:t>ASSISTANT QUANTITY SURVEYOR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4,013.60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5,496.63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8,409.84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1,483.03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17,796.37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346739752"/>
                  </a:ext>
                </a:extLst>
              </a:tr>
              <a:tr h="42084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JERRY RICHMOND ODOOM</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dirty="0">
                          <a:solidFill>
                            <a:srgbClr val="000000"/>
                          </a:solidFill>
                          <a:effectLst/>
                          <a:latin typeface="Arial" panose="020B0604020202020204" pitchFamily="34" charset="0"/>
                          <a:cs typeface="Arial" panose="020B0604020202020204" pitchFamily="34" charset="0"/>
                        </a:rPr>
                        <a:t>756824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ASSISTANT ENGINEER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4,013.60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6,140.81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5,496.63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8,409.84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1,483.03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17,796.37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14286845"/>
                  </a:ext>
                </a:extLst>
              </a:tr>
              <a:tr h="626668">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GIDEON ASARE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631748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PRINCIPAL TECHNICAL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3,880.53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5,937.22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5,314.39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8,131.02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1,433.86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17,206.28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01932945"/>
                  </a:ext>
                </a:extLst>
              </a:tr>
              <a:tr h="42084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CHRISBEN AYETTEY</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1541529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ASST. AGRIC OFFICER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3,815.67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5,837.98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5,225.56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7,995.11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1,409.89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16,918.64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047103747"/>
                  </a:ext>
                </a:extLst>
              </a:tr>
              <a:tr h="42084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DANIEL NANA ADU BOAHENE</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1539326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TECHNICIAN ENGINEER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3,567.25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5,670.88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4,885.35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7,766.27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1,318.10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15,817.23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42678066"/>
                  </a:ext>
                </a:extLst>
              </a:tr>
              <a:tr h="420841">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23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HAYFORD AKWESI OSEI YEBOAH</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200" b="0" i="0" u="none" strike="noStrike">
                          <a:solidFill>
                            <a:srgbClr val="000000"/>
                          </a:solidFill>
                          <a:effectLst/>
                          <a:latin typeface="Arial" panose="020B0604020202020204" pitchFamily="34" charset="0"/>
                          <a:cs typeface="Arial" panose="020B0604020202020204" pitchFamily="34" charset="0"/>
                        </a:rPr>
                        <a:t>1536218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Arial" panose="020B0604020202020204" pitchFamily="34" charset="0"/>
                          <a:cs typeface="Arial" panose="020B0604020202020204" pitchFamily="34" charset="0"/>
                        </a:rPr>
                        <a:t>TECHNICIAN ENGINEER</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3,567.25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5,457.89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4,885.35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7,474.58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Arial" panose="020B0604020202020204" pitchFamily="34" charset="0"/>
                          <a:cs typeface="Arial" panose="020B0604020202020204" pitchFamily="34" charset="0"/>
                        </a:rPr>
                        <a:t>             1,318.10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Arial" panose="020B0604020202020204" pitchFamily="34" charset="0"/>
                          <a:cs typeface="Arial" panose="020B0604020202020204" pitchFamily="34" charset="0"/>
                        </a:rPr>
                        <a:t>                15,817.23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88600517"/>
                  </a:ext>
                </a:extLst>
              </a:tr>
              <a:tr h="430288">
                <a:tc>
                  <a:txBody>
                    <a:bodyPr/>
                    <a:lstStyle/>
                    <a:p>
                      <a:pPr algn="l" fontAlgn="b"/>
                      <a:r>
                        <a:rPr lang="en-US" sz="1200" b="1"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SUB-TOTAL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82,607.40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126,680.37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Arial" panose="020B0604020202020204" pitchFamily="34" charset="0"/>
                          <a:cs typeface="Arial" panose="020B0604020202020204" pitchFamily="34" charset="0"/>
                        </a:rPr>
                        <a:t>           113,130.80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Arial" panose="020B0604020202020204" pitchFamily="34" charset="0"/>
                          <a:cs typeface="Arial" panose="020B0604020202020204" pitchFamily="34" charset="0"/>
                        </a:rPr>
                        <a:t>          173,488.78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Arial" panose="020B0604020202020204" pitchFamily="34" charset="0"/>
                          <a:cs typeface="Arial" panose="020B0604020202020204" pitchFamily="34" charset="0"/>
                        </a:rPr>
                        <a:t>          30,523.40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dirty="0">
                          <a:solidFill>
                            <a:srgbClr val="000000"/>
                          </a:solidFill>
                          <a:effectLst/>
                          <a:latin typeface="Arial" panose="020B0604020202020204" pitchFamily="34" charset="0"/>
                          <a:cs typeface="Arial" panose="020B0604020202020204" pitchFamily="34" charset="0"/>
                        </a:rPr>
                        <a:t>              366,280.76 </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08053147"/>
                  </a:ext>
                </a:extLst>
              </a:tr>
              <a:tr h="430288">
                <a:tc>
                  <a:txBody>
                    <a:bodyPr/>
                    <a:lstStyle/>
                    <a:p>
                      <a:pPr algn="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1200" b="0" i="0" u="none" strike="noStrike" dirty="0">
                        <a:solidFill>
                          <a:srgbClr val="000000"/>
                        </a:solidFill>
                        <a:effectLst/>
                        <a:latin typeface="Aptos Narrow"/>
                      </a:endParaRPr>
                    </a:p>
                  </a:txBody>
                  <a:tcPr marL="7851" marR="7851" marT="7851" marB="0" anchor="b">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83499868"/>
                  </a:ext>
                </a:extLst>
              </a:tr>
            </a:tbl>
          </a:graphicData>
        </a:graphic>
      </p:graphicFrame>
    </p:spTree>
    <p:extLst>
      <p:ext uri="{BB962C8B-B14F-4D97-AF65-F5344CB8AC3E}">
        <p14:creationId xmlns:p14="http://schemas.microsoft.com/office/powerpoint/2010/main" val="6319791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id="{B7C37CFA-94FD-4102-B524-489A8FFAB6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596348"/>
            <a:ext cx="10694504" cy="5652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a:extLst>
              <a:ext uri="{FF2B5EF4-FFF2-40B4-BE49-F238E27FC236}">
                <a16:creationId xmlns:a16="http://schemas.microsoft.com/office/drawing/2014/main" id="{D9D27B20-03B8-4BAD-AF20-2A05AF507B65}"/>
              </a:ext>
            </a:extLst>
          </p:cNvPr>
          <p:cNvSpPr>
            <a:spLocks noGrp="1"/>
          </p:cNvSpPr>
          <p:nvPr>
            <p:ph type="sldNum" sz="quarter" idx="12"/>
          </p:nvPr>
        </p:nvSpPr>
        <p:spPr/>
        <p:txBody>
          <a:bodyPr/>
          <a:lstStyle/>
          <a:p>
            <a:fld id="{15533715-2A87-4479-A9FC-0DA0C558CFE2}" type="slidenum">
              <a:rPr lang="en-US" smtClean="0"/>
              <a:t>94</a:t>
            </a:fld>
            <a:endParaRPr lang="en-US"/>
          </a:p>
        </p:txBody>
      </p:sp>
    </p:spTree>
    <p:extLst>
      <p:ext uri="{BB962C8B-B14F-4D97-AF65-F5344CB8AC3E}">
        <p14:creationId xmlns:p14="http://schemas.microsoft.com/office/powerpoint/2010/main" val="3014414170"/>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AAAB7878048D4A88FAD2317ACF67E8" ma:contentTypeVersion="5" ma:contentTypeDescription="Create a new document." ma:contentTypeScope="" ma:versionID="786ca3751e8176dd53be17073b94d021">
  <xsd:schema xmlns:xsd="http://www.w3.org/2001/XMLSchema" xmlns:xs="http://www.w3.org/2001/XMLSchema" xmlns:p="http://schemas.microsoft.com/office/2006/metadata/properties" xmlns:ns3="9d0ecc79-8acf-4d57-b511-d01fdd057dd7" targetNamespace="http://schemas.microsoft.com/office/2006/metadata/properties" ma:root="true" ma:fieldsID="4d9391045e276decb34ed59fc65c434e" ns3:_="">
    <xsd:import namespace="9d0ecc79-8acf-4d57-b511-d01fdd057dd7"/>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cc79-8acf-4d57-b511-d01fdd057dd7"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0D0736-CF1C-437D-A2CD-31C616AA0F1C}">
  <ds:schemaRefs>
    <ds:schemaRef ds:uri="http://schemas.microsoft.com/sharepoint/v3/contenttype/forms"/>
  </ds:schemaRefs>
</ds:datastoreItem>
</file>

<file path=customXml/itemProps2.xml><?xml version="1.0" encoding="utf-8"?>
<ds:datastoreItem xmlns:ds="http://schemas.openxmlformats.org/officeDocument/2006/customXml" ds:itemID="{2BD06DBA-F654-41A8-807A-1C8417CB4D26}">
  <ds:schemaRefs>
    <ds:schemaRef ds:uri="http://schemas.openxmlformats.org/package/2006/metadata/core-properties"/>
    <ds:schemaRef ds:uri="http://purl.org/dc/terms/"/>
    <ds:schemaRef ds:uri="http://schemas.microsoft.com/office/2006/metadata/properties"/>
    <ds:schemaRef ds:uri="http://www.w3.org/XML/1998/namespace"/>
    <ds:schemaRef ds:uri="http://schemas.microsoft.com/office/2006/documentManagement/types"/>
    <ds:schemaRef ds:uri="http://purl.org/dc/elements/1.1/"/>
    <ds:schemaRef ds:uri="9d0ecc79-8acf-4d57-b511-d01fdd057dd7"/>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E7FF8E33-10A5-4249-9C8F-1CF2CD5485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0ecc79-8acf-4d57-b511-d01fdd057d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TM04033925[[fn=Droplet]]</Template>
  <TotalTime>3233</TotalTime>
  <Words>13631</Words>
  <Application>Microsoft Office PowerPoint</Application>
  <PresentationFormat>Widescreen</PresentationFormat>
  <Paragraphs>5630</Paragraphs>
  <Slides>94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94</vt:i4>
      </vt:variant>
    </vt:vector>
  </HeadingPairs>
  <TitlesOfParts>
    <vt:vector size="104" baseType="lpstr">
      <vt:lpstr>Aptos Narrow</vt:lpstr>
      <vt:lpstr>Arial</vt:lpstr>
      <vt:lpstr>Arial Narrow</vt:lpstr>
      <vt:lpstr>Calibri</vt:lpstr>
      <vt:lpstr>Perpetua</vt:lpstr>
      <vt:lpstr>Times New Roman</vt:lpstr>
      <vt:lpstr>Tw Cen MT</vt:lpstr>
      <vt:lpstr>Wingdings</vt:lpstr>
      <vt:lpstr>Wingdings 2</vt:lpstr>
      <vt:lpstr>Droplet</vt:lpstr>
      <vt:lpstr>AKUAPEM NORTH MUNICIPAL ASSEMBLY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Mose Engilbert</dc:creator>
  <cp:lastModifiedBy>Mose Engilbert</cp:lastModifiedBy>
  <cp:revision>408</cp:revision>
  <cp:lastPrinted>2025-10-23T09:48:21Z</cp:lastPrinted>
  <dcterms:created xsi:type="dcterms:W3CDTF">2025-10-14T09:02:09Z</dcterms:created>
  <dcterms:modified xsi:type="dcterms:W3CDTF">2025-11-04T14:04:25Z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0x010100ACAAAB7878048D4A88FAD2317ACF67E8</vt:lpwstr>
  </property>
</Properties>
</file>